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92" r:id="rId5"/>
    <p:sldId id="259" r:id="rId6"/>
    <p:sldId id="260" r:id="rId7"/>
    <p:sldId id="261" r:id="rId8"/>
    <p:sldId id="293" r:id="rId9"/>
    <p:sldId id="28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4A6AB-4E94-41DB-B170-95820ADA6AD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378C7-285D-45B7-8D9E-026873F08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6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Science students/engineers</a:t>
            </a:r>
            <a:r>
              <a:rPr lang="en-US" baseline="0" dirty="0"/>
              <a:t> are very uncomfortable with this model.  The problem is, there is too much uncertainty. Initially, they look to the advisors for direction and lack confidence.  Very time consuming!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CCE62-7DFB-CD42-9C2E-B448989E96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7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Longitudinal studies and cross-sectional studies are two different types of research design. In a cross-sectional study you collect data from a population at a specific point in time; in a longitudinal study you repeatedly collect data from the same sample over an extended period of time. Experimental design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process of carrying out research in an objective and controlled fashion so that precision is maximized and specific conclusions can be drawn regarding a hypothesis statement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Generally, the purpose is to establish the effect that a factor or independent variable has on a dependent variable.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378C7-285D-45B7-8D9E-026873F08FD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359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4062" y="-36194"/>
            <a:ext cx="559587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 rotWithShape="1">
          <a:blip r:embed="rId2" cstate="print"/>
          <a:srcRect l="15721" r="3976" b="2"/>
          <a:stretch/>
        </p:blipFill>
        <p:spPr>
          <a:xfrm>
            <a:off x="2432021" y="10"/>
            <a:ext cx="6711980" cy="51434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51435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51435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153445" y="892207"/>
            <a:ext cx="2578608" cy="844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292735" marR="288290" algn="l" rtl="0">
              <a:lnSpc>
                <a:spcPct val="90000"/>
              </a:lnSpc>
              <a:spcBef>
                <a:spcPct val="0"/>
              </a:spcBef>
            </a:pPr>
            <a:r>
              <a:rPr lang="en-US" sz="1300" kern="1200" dirty="0">
                <a:solidFill>
                  <a:schemeClr val="tx1"/>
                </a:solidFill>
                <a:latin typeface="+mj-lt"/>
                <a:cs typeface="+mj-cs"/>
              </a:rPr>
              <a:t>Interactive</a:t>
            </a:r>
            <a:r>
              <a:rPr lang="en-US" sz="1300" kern="1200" spc="-125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1300" kern="1200" dirty="0">
                <a:solidFill>
                  <a:schemeClr val="tx1"/>
                </a:solidFill>
                <a:latin typeface="+mj-lt"/>
                <a:cs typeface="+mj-cs"/>
              </a:rPr>
              <a:t>Socio-</a:t>
            </a:r>
            <a:r>
              <a:rPr lang="en-US" sz="1300" kern="1200" spc="-10" dirty="0">
                <a:solidFill>
                  <a:schemeClr val="tx1"/>
                </a:solidFill>
                <a:latin typeface="+mj-lt"/>
                <a:cs typeface="+mj-cs"/>
              </a:rPr>
              <a:t>Technical</a:t>
            </a:r>
            <a:r>
              <a:rPr lang="en-US" sz="1300" kern="1200" spc="-130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1300" kern="1200" spc="-10" dirty="0">
                <a:solidFill>
                  <a:schemeClr val="tx1"/>
                </a:solidFill>
                <a:latin typeface="+mj-lt"/>
                <a:cs typeface="+mj-cs"/>
              </a:rPr>
              <a:t>Practicum (DP-301P)</a:t>
            </a:r>
            <a:endParaRPr lang="en-US" sz="1300" kern="1200" dirty="0">
              <a:solidFill>
                <a:schemeClr val="tx1"/>
              </a:solidFill>
              <a:latin typeface="+mj-lt"/>
              <a:cs typeface="+mj-cs"/>
            </a:endParaRPr>
          </a:p>
          <a:p>
            <a:pPr algn="l" rtl="0">
              <a:lnSpc>
                <a:spcPct val="90000"/>
              </a:lnSpc>
              <a:spcBef>
                <a:spcPct val="0"/>
              </a:spcBef>
            </a:pPr>
            <a:br>
              <a:rPr lang="en-US" sz="1300" kern="1200" dirty="0">
                <a:solidFill>
                  <a:schemeClr val="tx1"/>
                </a:solidFill>
                <a:latin typeface="+mj-lt"/>
                <a:cs typeface="+mj-cs"/>
              </a:rPr>
            </a:br>
            <a:br>
              <a:rPr lang="en-US" sz="1300" kern="1200" dirty="0">
                <a:solidFill>
                  <a:schemeClr val="tx1"/>
                </a:solidFill>
                <a:latin typeface="+mj-lt"/>
                <a:cs typeface="+mj-cs"/>
              </a:rPr>
            </a:br>
            <a:br>
              <a:rPr lang="en-US" sz="1300" kern="1200" dirty="0">
                <a:solidFill>
                  <a:schemeClr val="tx1"/>
                </a:solidFill>
                <a:latin typeface="+mj-lt"/>
                <a:cs typeface="+mj-cs"/>
              </a:rPr>
            </a:br>
            <a:endParaRPr lang="en-US" sz="1300" kern="1200" spc="-1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96919" y="454343"/>
            <a:ext cx="54864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1832610"/>
            <a:ext cx="250317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038EA-7B93-6A81-63F3-FD7F3ED17611}"/>
              </a:ext>
            </a:extLst>
          </p:cNvPr>
          <p:cNvSpPr txBox="1"/>
          <p:nvPr/>
        </p:nvSpPr>
        <p:spPr>
          <a:xfrm>
            <a:off x="122443" y="3486150"/>
            <a:ext cx="2579180" cy="2405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13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Acknowledgments: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Dr. </a:t>
            </a:r>
            <a:r>
              <a:rPr lang="en-US" sz="13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Parmod</a:t>
            </a:r>
            <a:r>
              <a:rPr lang="en-US" sz="13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Kumar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Dr. Devika Sethi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4B898-AB58-C7B6-760A-45E39C50F898}"/>
              </a:ext>
            </a:extLst>
          </p:cNvPr>
          <p:cNvSpPr txBox="1"/>
          <p:nvPr/>
        </p:nvSpPr>
        <p:spPr>
          <a:xfrm>
            <a:off x="255671" y="1532186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Introduction to Research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4118A4-9665-06A5-5A38-3549DC809634}"/>
              </a:ext>
            </a:extLst>
          </p:cNvPr>
          <p:cNvSpPr txBox="1"/>
          <p:nvPr/>
        </p:nvSpPr>
        <p:spPr>
          <a:xfrm>
            <a:off x="457200" y="2495550"/>
            <a:ext cx="18710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Dr. Rajeshwari Dutt, SHSS</a:t>
            </a:r>
            <a:endParaRPr lang="en-IN" sz="11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9398" y="1018692"/>
            <a:ext cx="2527300" cy="33909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32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Literature</a:t>
            </a:r>
            <a:r>
              <a:rPr sz="16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Review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0375" y="457225"/>
            <a:ext cx="3143250" cy="33909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32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Selection</a:t>
            </a:r>
            <a:r>
              <a:rPr sz="16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broad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area/topic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4812" y="795401"/>
            <a:ext cx="171154" cy="2472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57375" y="1557045"/>
            <a:ext cx="5572125" cy="33909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2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Development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6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theoretical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6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conceptual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frameworks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5576" y="1355597"/>
            <a:ext cx="171172" cy="21615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71623" y="2071649"/>
            <a:ext cx="5000625" cy="33909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Clarification</a:t>
            </a:r>
            <a:r>
              <a:rPr sz="16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6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research</a:t>
            </a:r>
            <a:r>
              <a:rPr sz="16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questions\hypothesis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2825" y="1871979"/>
            <a:ext cx="171102" cy="21615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571875" y="2628036"/>
            <a:ext cx="2000250" cy="33909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Research</a:t>
            </a:r>
            <a:r>
              <a:rPr sz="16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design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6123" y="3168040"/>
            <a:ext cx="1643380" cy="33909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16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collection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7625" y="3714750"/>
            <a:ext cx="1500505" cy="33909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Arial"/>
                <a:cs typeface="Arial"/>
              </a:rPr>
              <a:t>Data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29000" y="4214825"/>
            <a:ext cx="2286000" cy="339090"/>
          </a:xfrm>
          <a:custGeom>
            <a:avLst/>
            <a:gdLst/>
            <a:ahLst/>
            <a:cxnLst/>
            <a:rect l="l" t="t" r="r" b="b"/>
            <a:pathLst>
              <a:path w="2286000" h="339089">
                <a:moveTo>
                  <a:pt x="0" y="338556"/>
                </a:moveTo>
                <a:lnTo>
                  <a:pt x="2286000" y="338556"/>
                </a:lnTo>
                <a:lnTo>
                  <a:pt x="2286000" y="0"/>
                </a:lnTo>
                <a:lnTo>
                  <a:pt x="0" y="0"/>
                </a:lnTo>
                <a:lnTo>
                  <a:pt x="0" y="338556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39490" y="4244441"/>
            <a:ext cx="2064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Drawing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conclusions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38498" y="4786325"/>
            <a:ext cx="1691005" cy="33909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330"/>
              </a:spcBef>
            </a:pPr>
            <a:r>
              <a:rPr sz="1600" b="1" spc="-10" dirty="0">
                <a:latin typeface="Arial"/>
                <a:cs typeface="Arial"/>
              </a:rPr>
              <a:t>Dissemination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2825" y="2411983"/>
            <a:ext cx="171102" cy="2161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35576" y="2970022"/>
            <a:ext cx="171172" cy="21602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92825" y="3510026"/>
            <a:ext cx="171102" cy="216027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492825" y="4031996"/>
            <a:ext cx="171450" cy="756285"/>
            <a:chOff x="4492825" y="4031996"/>
            <a:chExt cx="171450" cy="75628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92825" y="4031996"/>
              <a:ext cx="171102" cy="21609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92825" y="4572000"/>
              <a:ext cx="171102" cy="21609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46373" y="1326388"/>
            <a:ext cx="171100" cy="21628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45303" y="2953004"/>
            <a:ext cx="171154" cy="21628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35576" y="3510026"/>
            <a:ext cx="171172" cy="21602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45303" y="3510915"/>
            <a:ext cx="171154" cy="216281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80745" y="-36194"/>
            <a:ext cx="7983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Stages</a:t>
            </a:r>
            <a:r>
              <a:rPr spc="-5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conducting</a:t>
            </a:r>
            <a:r>
              <a:rPr spc="-60" dirty="0"/>
              <a:t> </a:t>
            </a:r>
            <a:r>
              <a:rPr spc="-10" dirty="0"/>
              <a:t>research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/>
              <a:t>Selection</a:t>
            </a:r>
            <a:r>
              <a:rPr lang="en-US" spc="-70"/>
              <a:t> </a:t>
            </a:r>
            <a:r>
              <a:rPr lang="en-US"/>
              <a:t>of</a:t>
            </a:r>
            <a:r>
              <a:rPr lang="en-US" spc="-20"/>
              <a:t> </a:t>
            </a:r>
            <a:r>
              <a:rPr lang="en-US"/>
              <a:t>broad</a:t>
            </a:r>
            <a:r>
              <a:rPr lang="en-US" spc="-30"/>
              <a:t> </a:t>
            </a:r>
            <a:r>
              <a:rPr lang="en-US" spc="-10"/>
              <a:t>area/topic</a:t>
            </a:r>
            <a:endParaRPr lang="en-US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482351"/>
            <a:ext cx="8683625" cy="441579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25425" indent="-212725">
              <a:lnSpc>
                <a:spcPct val="100000"/>
              </a:lnSpc>
              <a:spcBef>
                <a:spcPts val="1060"/>
              </a:spcBef>
              <a:buClr>
                <a:srgbClr val="00AF50"/>
              </a:buClr>
              <a:buFont typeface="Wingdings"/>
              <a:buChar char=""/>
              <a:tabLst>
                <a:tab pos="225425" algn="l"/>
              </a:tabLst>
            </a:pPr>
            <a:r>
              <a:rPr lang="en-US" sz="1600">
                <a:latin typeface="Arial"/>
                <a:cs typeface="Arial"/>
              </a:rPr>
              <a:t>Take</a:t>
            </a:r>
            <a:r>
              <a:rPr lang="en-US" sz="1600" spc="41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up</a:t>
            </a:r>
            <a:r>
              <a:rPr lang="en-US" sz="1600" spc="41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most,</a:t>
            </a:r>
            <a:r>
              <a:rPr lang="en-US" sz="1600" spc="43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if</a:t>
            </a:r>
            <a:r>
              <a:rPr lang="en-US" sz="1600" spc="41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not</a:t>
            </a:r>
            <a:r>
              <a:rPr lang="en-US" sz="1600" spc="409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all</a:t>
            </a:r>
            <a:r>
              <a:rPr lang="en-US" sz="1600" spc="42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of</a:t>
            </a:r>
            <a:r>
              <a:rPr lang="en-US" sz="1600" spc="43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your</a:t>
            </a:r>
            <a:r>
              <a:rPr lang="en-US" sz="1600" spc="409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time</a:t>
            </a:r>
            <a:r>
              <a:rPr lang="en-US" sz="1600" spc="42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at</a:t>
            </a:r>
            <a:r>
              <a:rPr lang="en-US" sz="1600" spc="43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the</a:t>
            </a:r>
            <a:r>
              <a:rPr lang="en-US" sz="1600" spc="42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beginning</a:t>
            </a:r>
            <a:r>
              <a:rPr lang="en-US" sz="1600" spc="40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is</a:t>
            </a:r>
            <a:r>
              <a:rPr lang="en-US" sz="1600" spc="42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that</a:t>
            </a:r>
            <a:r>
              <a:rPr lang="en-US" sz="1600" spc="42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of</a:t>
            </a:r>
            <a:r>
              <a:rPr lang="en-US" sz="1600" spc="41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selecting</a:t>
            </a:r>
            <a:r>
              <a:rPr lang="en-US" sz="1600" spc="42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a</a:t>
            </a:r>
            <a:r>
              <a:rPr lang="en-US" sz="1600" spc="40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topic,</a:t>
            </a:r>
            <a:r>
              <a:rPr lang="en-US" sz="1600" spc="420">
                <a:latin typeface="Arial"/>
                <a:cs typeface="Arial"/>
              </a:rPr>
              <a:t> </a:t>
            </a:r>
            <a:r>
              <a:rPr lang="en-US" sz="1600" spc="-25">
                <a:latin typeface="Arial"/>
                <a:cs typeface="Arial"/>
              </a:rPr>
              <a:t>and</a:t>
            </a:r>
            <a:endParaRPr lang="en-US"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600">
                <a:latin typeface="Arial"/>
                <a:cs typeface="Arial"/>
              </a:rPr>
              <a:t>developing</a:t>
            </a:r>
            <a:r>
              <a:rPr lang="en-US" sz="1600" spc="-7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a</a:t>
            </a:r>
            <a:r>
              <a:rPr lang="en-US" sz="1600" spc="-2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preliminary</a:t>
            </a:r>
            <a:r>
              <a:rPr lang="en-US" sz="1600" spc="-4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research</a:t>
            </a:r>
            <a:r>
              <a:rPr lang="en-US" sz="1600" spc="-2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question</a:t>
            </a:r>
            <a:r>
              <a:rPr lang="en-US" sz="1600" spc="-4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and</a:t>
            </a:r>
            <a:r>
              <a:rPr lang="en-US" sz="1600" spc="-4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set</a:t>
            </a:r>
            <a:r>
              <a:rPr lang="en-US" sz="1600" spc="-2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of</a:t>
            </a:r>
            <a:r>
              <a:rPr lang="en-US" sz="1600" spc="-25">
                <a:latin typeface="Arial"/>
                <a:cs typeface="Arial"/>
              </a:rPr>
              <a:t> </a:t>
            </a:r>
            <a:r>
              <a:rPr lang="en-US" sz="1600" spc="-10">
                <a:latin typeface="Arial"/>
                <a:cs typeface="Arial"/>
              </a:rPr>
              <a:t>objectives.</a:t>
            </a:r>
            <a:endParaRPr lang="en-US"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lang="en-US" sz="1600">
              <a:latin typeface="Arial"/>
              <a:cs typeface="Arial"/>
            </a:endParaRPr>
          </a:p>
          <a:p>
            <a:pPr marL="12700" marR="6985" indent="215900">
              <a:lnSpc>
                <a:spcPct val="150100"/>
              </a:lnSpc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lang="en-US" sz="1600">
                <a:latin typeface="Arial"/>
                <a:cs typeface="Arial"/>
              </a:rPr>
              <a:t>Selection</a:t>
            </a:r>
            <a:r>
              <a:rPr lang="en-US" sz="1600" spc="12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of</a:t>
            </a:r>
            <a:r>
              <a:rPr lang="en-US" sz="1600" spc="12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your</a:t>
            </a:r>
            <a:r>
              <a:rPr lang="en-US" sz="1600" spc="13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research</a:t>
            </a:r>
            <a:r>
              <a:rPr lang="en-US" sz="1600" spc="12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question</a:t>
            </a:r>
            <a:r>
              <a:rPr lang="en-US" sz="1600" spc="12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is</a:t>
            </a:r>
            <a:r>
              <a:rPr lang="en-US" sz="1600" spc="12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a</a:t>
            </a:r>
            <a:r>
              <a:rPr lang="en-US" sz="1600" spc="120">
                <a:latin typeface="Arial"/>
                <a:cs typeface="Arial"/>
              </a:rPr>
              <a:t> </a:t>
            </a: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crucial</a:t>
            </a:r>
            <a:r>
              <a:rPr lang="en-US" sz="1600" spc="1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stage</a:t>
            </a:r>
            <a:r>
              <a:rPr lang="en-US" sz="1600">
                <a:latin typeface="Arial"/>
                <a:cs typeface="Arial"/>
              </a:rPr>
              <a:t>,</a:t>
            </a:r>
            <a:r>
              <a:rPr lang="en-US" sz="1600" spc="12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as</a:t>
            </a:r>
            <a:r>
              <a:rPr lang="en-US" sz="1600" spc="12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an</a:t>
            </a:r>
            <a:r>
              <a:rPr lang="en-US" sz="1600" spc="130">
                <a:latin typeface="Arial"/>
                <a:cs typeface="Arial"/>
              </a:rPr>
              <a:t> </a:t>
            </a: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inappropriate</a:t>
            </a:r>
            <a:r>
              <a:rPr lang="en-US" sz="1600" spc="13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topic</a:t>
            </a:r>
            <a:r>
              <a:rPr lang="en-US" sz="1600" spc="1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lang="en-US" sz="1600" spc="12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600" spc="-10">
                <a:solidFill>
                  <a:srgbClr val="0000FF"/>
                </a:solidFill>
                <a:latin typeface="Arial"/>
                <a:cs typeface="Arial"/>
              </a:rPr>
              <a:t>question </a:t>
            </a: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will</a:t>
            </a:r>
            <a:r>
              <a:rPr lang="en-US" sz="1600" spc="-6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often</a:t>
            </a:r>
            <a:r>
              <a:rPr lang="en-US" sz="1600" spc="-3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lead</a:t>
            </a:r>
            <a:r>
              <a:rPr lang="en-US" sz="1600" spc="-3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lang="en-US" sz="1600" spc="-3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irretrievable</a:t>
            </a:r>
            <a:r>
              <a:rPr lang="en-US" sz="1600" spc="-3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difficulties</a:t>
            </a:r>
            <a:r>
              <a:rPr lang="en-US" sz="1600" spc="-5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600" spc="-10">
                <a:solidFill>
                  <a:srgbClr val="0000FF"/>
                </a:solidFill>
                <a:latin typeface="Arial"/>
                <a:cs typeface="Arial"/>
              </a:rPr>
              <a:t>later</a:t>
            </a:r>
            <a:r>
              <a:rPr lang="en-US" sz="1600" spc="-10">
                <a:latin typeface="Arial"/>
                <a:cs typeface="Arial"/>
              </a:rPr>
              <a:t>.</a:t>
            </a:r>
            <a:endParaRPr lang="en-US"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Wingdings"/>
              <a:buChar char=""/>
            </a:pPr>
            <a:endParaRPr lang="en-US"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00AF50"/>
              </a:buClr>
              <a:buFont typeface="Wingdings"/>
              <a:buChar char=""/>
            </a:pPr>
            <a:endParaRPr lang="en-US" sz="1600">
              <a:latin typeface="Arial"/>
              <a:cs typeface="Arial"/>
            </a:endParaRPr>
          </a:p>
          <a:p>
            <a:pPr marL="226695" indent="-213995">
              <a:lnSpc>
                <a:spcPct val="100000"/>
              </a:lnSpc>
              <a:buClr>
                <a:srgbClr val="00AF50"/>
              </a:buClr>
              <a:buFont typeface="Wingdings"/>
              <a:buChar char=""/>
              <a:tabLst>
                <a:tab pos="226695" algn="l"/>
              </a:tabLst>
            </a:pPr>
            <a:r>
              <a:rPr lang="en-US" sz="1600">
                <a:latin typeface="Arial"/>
                <a:cs typeface="Arial"/>
              </a:rPr>
              <a:t>It</a:t>
            </a:r>
            <a:r>
              <a:rPr lang="en-US" sz="1600" spc="-1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is</a:t>
            </a:r>
            <a:r>
              <a:rPr lang="en-US" sz="1600" spc="-4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worth</a:t>
            </a:r>
            <a:r>
              <a:rPr lang="en-US" sz="1600" spc="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dealing</a:t>
            </a:r>
            <a:r>
              <a:rPr lang="en-US" sz="1600" spc="-3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with</a:t>
            </a:r>
            <a:r>
              <a:rPr lang="en-US" sz="1600" spc="-3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this</a:t>
            </a:r>
            <a:r>
              <a:rPr lang="en-US" sz="1600" spc="-2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stage</a:t>
            </a:r>
            <a:r>
              <a:rPr lang="en-US" sz="1600" spc="-15">
                <a:latin typeface="Arial"/>
                <a:cs typeface="Arial"/>
              </a:rPr>
              <a:t> </a:t>
            </a:r>
            <a:r>
              <a:rPr lang="en-US" sz="1600" spc="-10">
                <a:latin typeface="Arial"/>
                <a:cs typeface="Arial"/>
              </a:rPr>
              <a:t>carefully.</a:t>
            </a:r>
            <a:endParaRPr lang="en-US"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buClr>
                <a:srgbClr val="00AF50"/>
              </a:buClr>
              <a:buFont typeface="Wingdings"/>
              <a:buChar char=""/>
            </a:pPr>
            <a:endParaRPr lang="en-US" sz="1600">
              <a:latin typeface="Arial"/>
              <a:cs typeface="Arial"/>
            </a:endParaRPr>
          </a:p>
          <a:p>
            <a:pPr marL="12700" marR="8255" indent="215900">
              <a:lnSpc>
                <a:spcPct val="150000"/>
              </a:lnSpc>
              <a:spcBef>
                <a:spcPts val="5"/>
              </a:spcBef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lang="en-US" sz="1600">
                <a:latin typeface="Arial"/>
                <a:cs typeface="Arial"/>
              </a:rPr>
              <a:t>Unlikely</a:t>
            </a:r>
            <a:r>
              <a:rPr lang="en-US" sz="1600" spc="37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that</a:t>
            </a:r>
            <a:r>
              <a:rPr lang="en-US" sz="1600" spc="38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you</a:t>
            </a:r>
            <a:r>
              <a:rPr lang="en-US" sz="1600" spc="37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will</a:t>
            </a:r>
            <a:r>
              <a:rPr lang="en-US" sz="1600" spc="37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develop</a:t>
            </a:r>
            <a:r>
              <a:rPr lang="en-US" sz="1600" spc="36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a</a:t>
            </a:r>
            <a:r>
              <a:rPr lang="en-US" sz="1600" spc="36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final</a:t>
            </a:r>
            <a:r>
              <a:rPr lang="en-US" sz="1600" spc="37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question</a:t>
            </a:r>
            <a:r>
              <a:rPr lang="en-US" sz="1600" spc="38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and</a:t>
            </a:r>
            <a:r>
              <a:rPr lang="en-US" sz="1600" spc="36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set</a:t>
            </a:r>
            <a:r>
              <a:rPr lang="en-US" sz="1600" spc="37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of</a:t>
            </a:r>
            <a:r>
              <a:rPr lang="en-US" sz="1600" spc="37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objectives</a:t>
            </a:r>
            <a:r>
              <a:rPr lang="en-US" sz="1600" spc="38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at</a:t>
            </a:r>
            <a:r>
              <a:rPr lang="en-US" sz="1600" spc="36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this</a:t>
            </a:r>
            <a:r>
              <a:rPr lang="en-US" sz="1600" spc="37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stage</a:t>
            </a:r>
            <a:r>
              <a:rPr lang="en-US" sz="1600" spc="37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of</a:t>
            </a:r>
            <a:r>
              <a:rPr lang="en-US" sz="1600" spc="390">
                <a:latin typeface="Arial"/>
                <a:cs typeface="Arial"/>
              </a:rPr>
              <a:t> </a:t>
            </a:r>
            <a:r>
              <a:rPr lang="en-US" sz="1600" spc="-25">
                <a:latin typeface="Arial"/>
                <a:cs typeface="Arial"/>
              </a:rPr>
              <a:t>the </a:t>
            </a:r>
            <a:r>
              <a:rPr lang="en-US" sz="1600">
                <a:latin typeface="Arial"/>
                <a:cs typeface="Arial"/>
              </a:rPr>
              <a:t>research</a:t>
            </a:r>
            <a:r>
              <a:rPr lang="en-US" sz="1600" spc="-55">
                <a:latin typeface="Arial"/>
                <a:cs typeface="Arial"/>
              </a:rPr>
              <a:t> </a:t>
            </a:r>
            <a:r>
              <a:rPr lang="en-US" sz="1600" spc="-10">
                <a:latin typeface="Arial"/>
                <a:cs typeface="Arial"/>
              </a:rPr>
              <a:t>process.</a:t>
            </a:r>
            <a:endParaRPr lang="en-US"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Wingdings"/>
              <a:buChar char=""/>
            </a:pPr>
            <a:endParaRPr lang="en-US"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00AF50"/>
              </a:buClr>
              <a:buFont typeface="Wingdings"/>
              <a:buChar char=""/>
            </a:pPr>
            <a:endParaRPr lang="en-US" sz="1600">
              <a:latin typeface="Arial"/>
              <a:cs typeface="Arial"/>
            </a:endParaRPr>
          </a:p>
          <a:p>
            <a:pPr marL="223520" indent="-210820">
              <a:lnSpc>
                <a:spcPct val="100000"/>
              </a:lnSpc>
              <a:buClr>
                <a:srgbClr val="00AF50"/>
              </a:buClr>
              <a:buFont typeface="Wingdings"/>
              <a:buChar char=""/>
              <a:tabLst>
                <a:tab pos="223520" algn="l"/>
              </a:tabLst>
            </a:pPr>
            <a:r>
              <a:rPr lang="en-US" sz="1600">
                <a:latin typeface="Arial"/>
                <a:cs typeface="Arial"/>
              </a:rPr>
              <a:t>The</a:t>
            </a:r>
            <a:r>
              <a:rPr lang="en-US" sz="1600" spc="-3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following</a:t>
            </a:r>
            <a:r>
              <a:rPr lang="en-US" sz="1600" spc="-4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two</a:t>
            </a:r>
            <a:r>
              <a:rPr lang="en-US" sz="1600" spc="-1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stages</a:t>
            </a:r>
            <a:r>
              <a:rPr lang="en-US" sz="1600" spc="-3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are</a:t>
            </a:r>
            <a:r>
              <a:rPr lang="en-US" sz="1600" spc="-3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important</a:t>
            </a:r>
            <a:r>
              <a:rPr lang="en-US" sz="1600" spc="-1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in</a:t>
            </a:r>
            <a:r>
              <a:rPr lang="en-US" sz="1600" spc="-4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developing</a:t>
            </a:r>
            <a:r>
              <a:rPr lang="en-US" sz="1600" spc="-5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and</a:t>
            </a:r>
            <a:r>
              <a:rPr lang="en-US" sz="1600" spc="-4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assessing</a:t>
            </a:r>
            <a:r>
              <a:rPr lang="en-US" sz="1600" spc="-5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your</a:t>
            </a:r>
            <a:r>
              <a:rPr lang="en-US" sz="1600" spc="-1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question</a:t>
            </a:r>
            <a:r>
              <a:rPr lang="en-US" sz="1600" spc="-35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more</a:t>
            </a:r>
            <a:r>
              <a:rPr lang="en-US" sz="1600" spc="-25">
                <a:latin typeface="Arial"/>
                <a:cs typeface="Arial"/>
              </a:rPr>
              <a:t> </a:t>
            </a:r>
            <a:r>
              <a:rPr lang="en-US" sz="1600" spc="-10">
                <a:latin typeface="Arial"/>
                <a:cs typeface="Arial"/>
              </a:rPr>
              <a:t>fully.</a:t>
            </a:r>
            <a:endParaRPr lang="en-US"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5985" y="20827"/>
            <a:ext cx="32740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Literature</a:t>
            </a:r>
            <a:r>
              <a:rPr spc="-55" dirty="0"/>
              <a:t> </a:t>
            </a:r>
            <a:r>
              <a:rPr spc="-10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517042"/>
            <a:ext cx="868108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indent="215900" algn="just">
              <a:lnSpc>
                <a:spcPct val="150000"/>
              </a:lnSpc>
              <a:spcBef>
                <a:spcPts val="100"/>
              </a:spcBef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Consists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critically</a:t>
            </a:r>
            <a:r>
              <a:rPr sz="1600" spc="3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reading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evaluating</a:t>
            </a:r>
            <a:r>
              <a:rPr sz="1600" spc="3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600" spc="3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organising</a:t>
            </a:r>
            <a:r>
              <a:rPr sz="1600" spc="3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existing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literature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3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topic</a:t>
            </a:r>
            <a:r>
              <a:rPr sz="1600" spc="3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assess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state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knowledge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area.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215900" indent="-203200" algn="just">
              <a:lnSpc>
                <a:spcPct val="100000"/>
              </a:lnSpc>
              <a:buClr>
                <a:srgbClr val="00AF50"/>
              </a:buClr>
              <a:buFont typeface="Wingdings"/>
              <a:buChar char=""/>
              <a:tabLst>
                <a:tab pos="215900" algn="l"/>
              </a:tabLst>
            </a:pPr>
            <a:r>
              <a:rPr sz="1600" dirty="0">
                <a:latin typeface="Arial"/>
                <a:cs typeface="Arial"/>
              </a:rPr>
              <a:t>Aim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become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'expert'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your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field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research.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226695" indent="-213995" algn="just">
              <a:lnSpc>
                <a:spcPct val="100000"/>
              </a:lnSpc>
              <a:buClr>
                <a:srgbClr val="00AF50"/>
              </a:buClr>
              <a:buFont typeface="Wingdings"/>
              <a:buChar char=""/>
              <a:tabLst>
                <a:tab pos="226695" algn="l"/>
              </a:tabLst>
            </a:pPr>
            <a:r>
              <a:rPr sz="1600" dirty="0">
                <a:latin typeface="Arial"/>
                <a:cs typeface="Arial"/>
              </a:rPr>
              <a:t>Generally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done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alongside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development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theoretical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conceptual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frameworks.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45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12700" marR="5080" indent="215900" algn="just">
              <a:lnSpc>
                <a:spcPct val="150000"/>
              </a:lnSpc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Reading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widely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may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also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alert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you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other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helpful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factors,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such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whether</a:t>
            </a:r>
            <a:r>
              <a:rPr sz="1600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similar</a:t>
            </a:r>
            <a:r>
              <a:rPr sz="16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research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has</a:t>
            </a:r>
            <a:r>
              <a:rPr sz="16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already</a:t>
            </a:r>
            <a:r>
              <a:rPr sz="1600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been</a:t>
            </a:r>
            <a:r>
              <a:rPr sz="16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carried</a:t>
            </a:r>
            <a:r>
              <a:rPr sz="16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show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you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types</a:t>
            </a:r>
            <a:r>
              <a:rPr sz="1600" spc="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600" spc="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findings</a:t>
            </a:r>
            <a:r>
              <a:rPr sz="1600" spc="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that</a:t>
            </a:r>
            <a:r>
              <a:rPr sz="1600" spc="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you</a:t>
            </a:r>
            <a:r>
              <a:rPr sz="1600" spc="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could</a:t>
            </a:r>
            <a:r>
              <a:rPr sz="1600" spc="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expect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provide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descriptions of</a:t>
            </a:r>
            <a:r>
              <a:rPr sz="16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6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theoretical frameworks</a:t>
            </a:r>
            <a:r>
              <a:rPr sz="16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6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previous</a:t>
            </a:r>
            <a:r>
              <a:rPr sz="16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methodologies</a:t>
            </a:r>
            <a:r>
              <a:rPr sz="16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adopted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others </a:t>
            </a:r>
            <a:r>
              <a:rPr sz="1600" spc="-10" dirty="0">
                <a:latin typeface="Arial"/>
                <a:cs typeface="Arial"/>
              </a:rPr>
              <a:t>doing </a:t>
            </a:r>
            <a:r>
              <a:rPr sz="1600" dirty="0">
                <a:latin typeface="Arial"/>
                <a:cs typeface="Arial"/>
              </a:rPr>
              <a:t>similar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research.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134" y="20827"/>
            <a:ext cx="7400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Development</a:t>
            </a:r>
            <a:r>
              <a:rPr spc="-6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theoretical</a:t>
            </a:r>
            <a:r>
              <a:rPr spc="-45" dirty="0"/>
              <a:t> </a:t>
            </a:r>
            <a:r>
              <a:rPr spc="-10" dirty="0"/>
              <a:t>framework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587755"/>
            <a:ext cx="8679815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695" indent="-213995">
              <a:lnSpc>
                <a:spcPct val="100000"/>
              </a:lnSpc>
              <a:spcBef>
                <a:spcPts val="95"/>
              </a:spcBef>
              <a:buClr>
                <a:srgbClr val="00AF50"/>
              </a:buClr>
              <a:buFont typeface="Wingdings"/>
              <a:buChar char=""/>
              <a:tabLst>
                <a:tab pos="226695" algn="l"/>
              </a:tabLst>
            </a:pPr>
            <a:r>
              <a:rPr sz="1600" dirty="0">
                <a:latin typeface="Arial"/>
                <a:cs typeface="Arial"/>
              </a:rPr>
              <a:t>Continually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developing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refining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your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theoretical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conceptual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frameworks.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227329" indent="-214629">
              <a:lnSpc>
                <a:spcPct val="100000"/>
              </a:lnSpc>
              <a:buClr>
                <a:srgbClr val="00AF50"/>
              </a:buClr>
              <a:buFont typeface="Wingdings"/>
              <a:buChar char=""/>
              <a:tabLst>
                <a:tab pos="227329" algn="l"/>
              </a:tabLst>
            </a:pPr>
            <a:r>
              <a:rPr sz="1600" dirty="0">
                <a:latin typeface="Arial"/>
                <a:cs typeface="Arial"/>
              </a:rPr>
              <a:t>Can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often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overlooked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haste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collect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217804" indent="-205104">
              <a:lnSpc>
                <a:spcPct val="100000"/>
              </a:lnSpc>
              <a:buClr>
                <a:srgbClr val="00AF50"/>
              </a:buClr>
              <a:buFont typeface="Wingdings"/>
              <a:buChar char=""/>
              <a:tabLst>
                <a:tab pos="217804" algn="l"/>
              </a:tabLst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vital</a:t>
            </a:r>
            <a:r>
              <a:rPr sz="1600" spc="2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part</a:t>
            </a:r>
            <a:r>
              <a:rPr sz="1600" spc="2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2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2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research</a:t>
            </a:r>
            <a:r>
              <a:rPr sz="1600" spc="2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</a:t>
            </a:r>
            <a:r>
              <a:rPr sz="1600" spc="2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25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25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important</a:t>
            </a:r>
            <a:r>
              <a:rPr sz="1600" spc="2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26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alerting</a:t>
            </a:r>
            <a:r>
              <a:rPr sz="1600" spc="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you</a:t>
            </a:r>
            <a:r>
              <a:rPr sz="1600" spc="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600" spc="2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potential</a:t>
            </a:r>
            <a:r>
              <a:rPr sz="1600" spc="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problems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before</a:t>
            </a:r>
            <a:r>
              <a:rPr sz="16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they</a:t>
            </a:r>
            <a:r>
              <a:rPr sz="16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occur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600">
              <a:latin typeface="Arial"/>
              <a:cs typeface="Arial"/>
            </a:endParaRPr>
          </a:p>
          <a:p>
            <a:pPr marL="225425" indent="-212725">
              <a:lnSpc>
                <a:spcPct val="100000"/>
              </a:lnSpc>
              <a:buClr>
                <a:srgbClr val="00AF50"/>
              </a:buClr>
              <a:buFont typeface="Wingdings"/>
              <a:buChar char=""/>
              <a:tabLst>
                <a:tab pos="225425" algn="l"/>
                <a:tab pos="1361440" algn="l"/>
                <a:tab pos="2441575" algn="l"/>
                <a:tab pos="3094355" algn="l"/>
                <a:tab pos="3395979" algn="l"/>
                <a:tab pos="3810635" algn="l"/>
                <a:tab pos="4878070" algn="l"/>
                <a:tab pos="5947410" algn="l"/>
                <a:tab pos="6924675" algn="l"/>
                <a:tab pos="7399020" algn="l"/>
                <a:tab pos="7856220" algn="l"/>
                <a:tab pos="8496300" algn="l"/>
              </a:tabLst>
            </a:pPr>
            <a:r>
              <a:rPr sz="1600" spc="-10" dirty="0">
                <a:latin typeface="Arial"/>
                <a:cs typeface="Arial"/>
              </a:rPr>
              <a:t>Theoretical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framework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refers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to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underlying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theoretical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approach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0" dirty="0">
                <a:latin typeface="Arial"/>
                <a:cs typeface="Arial"/>
              </a:rPr>
              <a:t>that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you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adopt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Arial"/>
                <a:cs typeface="Arial"/>
              </a:rPr>
              <a:t>underpin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your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study.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600">
              <a:latin typeface="Arial"/>
              <a:cs typeface="Arial"/>
            </a:endParaRPr>
          </a:p>
          <a:p>
            <a:pPr marL="223520" indent="-210820">
              <a:lnSpc>
                <a:spcPct val="100000"/>
              </a:lnSpc>
              <a:spcBef>
                <a:spcPts val="5"/>
              </a:spcBef>
              <a:buClr>
                <a:srgbClr val="00AF50"/>
              </a:buClr>
              <a:buFont typeface="Wingdings"/>
              <a:buChar char=""/>
              <a:tabLst>
                <a:tab pos="223520" algn="l"/>
              </a:tabLst>
            </a:pPr>
            <a:r>
              <a:rPr sz="1600" dirty="0">
                <a:latin typeface="Arial"/>
                <a:cs typeface="Arial"/>
              </a:rPr>
              <a:t>The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conceptual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framework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defines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organises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concepts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important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within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study.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30" y="20827"/>
            <a:ext cx="6702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Clarification</a:t>
            </a:r>
            <a:r>
              <a:rPr spc="-7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research</a:t>
            </a:r>
            <a:r>
              <a:rPr spc="-35" dirty="0"/>
              <a:t> </a:t>
            </a: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428904"/>
            <a:ext cx="8683625" cy="469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indent="215900">
              <a:lnSpc>
                <a:spcPct val="150000"/>
              </a:lnSpc>
              <a:spcBef>
                <a:spcPts val="100"/>
              </a:spcBef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Stages</a:t>
            </a:r>
            <a:r>
              <a:rPr sz="1600" spc="49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1-</a:t>
            </a:r>
            <a:r>
              <a:rPr sz="1600" dirty="0">
                <a:latin typeface="Arial"/>
                <a:cs typeface="Arial"/>
              </a:rPr>
              <a:t>3</a:t>
            </a:r>
            <a:r>
              <a:rPr sz="1600" spc="4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4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research</a:t>
            </a:r>
            <a:r>
              <a:rPr sz="1600" spc="4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</a:t>
            </a:r>
            <a:r>
              <a:rPr sz="1600" spc="4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will</a:t>
            </a:r>
            <a:r>
              <a:rPr sz="1600" spc="4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initially</a:t>
            </a:r>
            <a:r>
              <a:rPr sz="1600" spc="4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become</a:t>
            </a:r>
            <a:r>
              <a:rPr sz="1600" spc="4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49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circular</a:t>
            </a:r>
            <a:r>
              <a:rPr sz="1600" spc="4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4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whereby</a:t>
            </a:r>
            <a:r>
              <a:rPr sz="1600" spc="475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initial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research</a:t>
            </a:r>
            <a:r>
              <a:rPr sz="16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questions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are</a:t>
            </a:r>
            <a:r>
              <a:rPr sz="16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chosen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investigated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often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rejected</a:t>
            </a:r>
            <a:r>
              <a:rPr sz="16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6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reasons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12700" marR="8255" indent="215900">
              <a:lnSpc>
                <a:spcPct val="150000"/>
              </a:lnSpc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Stages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1-</a:t>
            </a:r>
            <a:r>
              <a:rPr sz="1600" dirty="0">
                <a:latin typeface="Arial"/>
                <a:cs typeface="Arial"/>
              </a:rPr>
              <a:t>3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take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longer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than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initially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anticipated,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you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may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well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become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discouraged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6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lack</a:t>
            </a:r>
            <a:r>
              <a:rPr sz="16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6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success</a:t>
            </a:r>
            <a:r>
              <a:rPr sz="16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identifying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good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research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question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hypothesis.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easy</a:t>
            </a:r>
            <a:r>
              <a:rPr sz="1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methods</a:t>
            </a:r>
            <a:r>
              <a:rPr sz="16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up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appropriate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question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very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much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case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perseverance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600">
              <a:latin typeface="Arial"/>
              <a:cs typeface="Arial"/>
            </a:endParaRPr>
          </a:p>
          <a:p>
            <a:pPr marL="12700" marR="6350" indent="217170">
              <a:lnSpc>
                <a:spcPct val="150100"/>
              </a:lnSpc>
              <a:spcBef>
                <a:spcPts val="5"/>
              </a:spcBef>
              <a:buClr>
                <a:srgbClr val="00AF50"/>
              </a:buClr>
              <a:buFont typeface="Wingdings"/>
              <a:buChar char=""/>
              <a:tabLst>
                <a:tab pos="229870" algn="l"/>
              </a:tabLst>
            </a:pPr>
            <a:r>
              <a:rPr sz="1600" dirty="0">
                <a:latin typeface="Arial"/>
                <a:cs typeface="Arial"/>
              </a:rPr>
              <a:t>Once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developed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good,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focused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research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question,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then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rest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research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is </a:t>
            </a:r>
            <a:r>
              <a:rPr sz="1600" dirty="0">
                <a:latin typeface="Arial"/>
                <a:cs typeface="Arial"/>
              </a:rPr>
              <a:t>based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upon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answering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that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specific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question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95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5"/>
              </a:spcBef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Common</a:t>
            </a:r>
            <a:r>
              <a:rPr sz="1600" spc="2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fault</a:t>
            </a:r>
            <a:r>
              <a:rPr sz="1600" spc="2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2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26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lack</a:t>
            </a:r>
            <a:r>
              <a:rPr sz="1600" spc="2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600" spc="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clarity</a:t>
            </a:r>
            <a:r>
              <a:rPr sz="1600" spc="2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over</a:t>
            </a:r>
            <a:r>
              <a:rPr sz="1600" spc="2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600" spc="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overall</a:t>
            </a:r>
            <a:r>
              <a:rPr sz="1600" spc="2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aim</a:t>
            </a:r>
            <a:r>
              <a:rPr sz="1600" spc="2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600" spc="2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600" spc="2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research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2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without</a:t>
            </a:r>
            <a:r>
              <a:rPr sz="1600" spc="2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this,</a:t>
            </a:r>
            <a:r>
              <a:rPr sz="1600" spc="25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26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is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difficult</a:t>
            </a:r>
            <a:r>
              <a:rPr sz="16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maintain</a:t>
            </a:r>
            <a:r>
              <a:rPr sz="16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your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vertical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thread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5985" y="-50546"/>
            <a:ext cx="3274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50" dirty="0"/>
              <a:t> 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339115"/>
            <a:ext cx="8683625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indent="217170">
              <a:lnSpc>
                <a:spcPct val="150100"/>
              </a:lnSpc>
              <a:spcBef>
                <a:spcPts val="100"/>
              </a:spcBef>
              <a:buClr>
                <a:srgbClr val="00AF50"/>
              </a:buClr>
              <a:buFont typeface="Wingdings"/>
              <a:buChar char=""/>
              <a:tabLst>
                <a:tab pos="229870" algn="l"/>
              </a:tabLst>
            </a:pPr>
            <a:r>
              <a:rPr sz="1600" dirty="0">
                <a:latin typeface="Arial"/>
                <a:cs typeface="Arial"/>
              </a:rPr>
              <a:t>Once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focused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research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question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has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been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ascertained,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next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stage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consider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two </a:t>
            </a:r>
            <a:r>
              <a:rPr sz="1600" spc="-10" dirty="0">
                <a:latin typeface="Arial"/>
                <a:cs typeface="Arial"/>
              </a:rPr>
              <a:t>questions:</a:t>
            </a:r>
            <a:endParaRPr sz="1600" dirty="0">
              <a:latin typeface="Arial"/>
              <a:cs typeface="Arial"/>
            </a:endParaRPr>
          </a:p>
          <a:p>
            <a:pPr marL="596265" lvl="1" indent="-126364">
              <a:lnSpc>
                <a:spcPct val="100000"/>
              </a:lnSpc>
              <a:spcBef>
                <a:spcPts val="960"/>
              </a:spcBef>
              <a:buClr>
                <a:srgbClr val="00AF50"/>
              </a:buClr>
              <a:buChar char="•"/>
              <a:tabLst>
                <a:tab pos="59626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What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do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need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collect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answer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question?</a:t>
            </a:r>
            <a:endParaRPr sz="1600" dirty="0">
              <a:latin typeface="Arial"/>
              <a:cs typeface="Arial"/>
            </a:endParaRPr>
          </a:p>
          <a:p>
            <a:pPr marL="596265" lvl="1" indent="-126364">
              <a:lnSpc>
                <a:spcPct val="100000"/>
              </a:lnSpc>
              <a:spcBef>
                <a:spcPts val="960"/>
              </a:spcBef>
              <a:buClr>
                <a:srgbClr val="00AF50"/>
              </a:buClr>
              <a:buChar char="•"/>
              <a:tabLst>
                <a:tab pos="59626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What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best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way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collect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data?</a:t>
            </a:r>
            <a:endParaRPr sz="1600" dirty="0">
              <a:latin typeface="Arial"/>
              <a:cs typeface="Arial"/>
            </a:endParaRPr>
          </a:p>
          <a:p>
            <a:pPr marL="227329" indent="-214629">
              <a:lnSpc>
                <a:spcPct val="100000"/>
              </a:lnSpc>
              <a:spcBef>
                <a:spcPts val="960"/>
              </a:spcBef>
              <a:buClr>
                <a:srgbClr val="00AF50"/>
              </a:buClr>
              <a:buFont typeface="Wingdings"/>
              <a:buChar char=""/>
              <a:tabLst>
                <a:tab pos="227329" algn="l"/>
              </a:tabLst>
            </a:pPr>
            <a:r>
              <a:rPr sz="1600" dirty="0">
                <a:latin typeface="Arial"/>
                <a:cs typeface="Arial"/>
              </a:rPr>
              <a:t>Breaking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down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into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more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detail,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issues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faced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researcher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are:</a:t>
            </a:r>
            <a:endParaRPr sz="1600" dirty="0">
              <a:latin typeface="Arial"/>
              <a:cs typeface="Arial"/>
            </a:endParaRPr>
          </a:p>
          <a:p>
            <a:pPr marL="469900" marR="5080" lvl="1" indent="127635">
              <a:lnSpc>
                <a:spcPct val="150000"/>
              </a:lnSpc>
              <a:buClr>
                <a:srgbClr val="00AF50"/>
              </a:buClr>
              <a:buChar char="•"/>
              <a:tabLst>
                <a:tab pos="597535" algn="l"/>
              </a:tabLst>
            </a:pPr>
            <a:r>
              <a:rPr sz="1600" dirty="0">
                <a:latin typeface="Arial"/>
                <a:cs typeface="Arial"/>
              </a:rPr>
              <a:t>What</a:t>
            </a:r>
            <a:r>
              <a:rPr sz="1600" spc="2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overall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research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design</a:t>
            </a:r>
            <a:r>
              <a:rPr sz="1600" spc="2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should</a:t>
            </a:r>
            <a:r>
              <a:rPr sz="1600" spc="2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2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use?</a:t>
            </a:r>
            <a:r>
              <a:rPr sz="1600" spc="2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Will</a:t>
            </a:r>
            <a:r>
              <a:rPr sz="1600" spc="2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I,</a:t>
            </a:r>
            <a:r>
              <a:rPr sz="1600" spc="2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2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example,</a:t>
            </a:r>
            <a:r>
              <a:rPr sz="1600" spc="2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</a:t>
            </a:r>
            <a:r>
              <a:rPr sz="1600" spc="2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2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crosssectional, </a:t>
            </a:r>
            <a:r>
              <a:rPr sz="1600" dirty="0">
                <a:latin typeface="Arial"/>
                <a:cs typeface="Arial"/>
              </a:rPr>
              <a:t>experimental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longitudinal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design?</a:t>
            </a:r>
            <a:endParaRPr sz="1600" dirty="0">
              <a:latin typeface="Arial"/>
              <a:cs typeface="Arial"/>
            </a:endParaRPr>
          </a:p>
          <a:p>
            <a:pPr marL="596265" lvl="1" indent="-126364">
              <a:lnSpc>
                <a:spcPct val="100000"/>
              </a:lnSpc>
              <a:spcBef>
                <a:spcPts val="965"/>
              </a:spcBef>
              <a:buClr>
                <a:srgbClr val="00AF50"/>
              </a:buClr>
              <a:buChar char="•"/>
              <a:tabLst>
                <a:tab pos="596265" algn="l"/>
              </a:tabLst>
            </a:pPr>
            <a:r>
              <a:rPr sz="1600" dirty="0">
                <a:latin typeface="Arial"/>
                <a:cs typeface="Arial"/>
              </a:rPr>
              <a:t>Will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need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collect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primary data,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will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there be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suitable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secondary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data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use?</a:t>
            </a:r>
            <a:endParaRPr sz="1600" dirty="0">
              <a:latin typeface="Arial"/>
              <a:cs typeface="Arial"/>
            </a:endParaRPr>
          </a:p>
          <a:p>
            <a:pPr marL="469900" marR="7620" lvl="1" indent="127635">
              <a:lnSpc>
                <a:spcPct val="150000"/>
              </a:lnSpc>
              <a:buClr>
                <a:srgbClr val="00AF50"/>
              </a:buClr>
              <a:buChar char="•"/>
              <a:tabLst>
                <a:tab pos="597535" algn="l"/>
              </a:tabLst>
            </a:pPr>
            <a:r>
              <a:rPr sz="1600" dirty="0">
                <a:latin typeface="Arial"/>
                <a:cs typeface="Arial"/>
              </a:rPr>
              <a:t>What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methods,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example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interviews,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questionnaire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surveys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so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on,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will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best </a:t>
            </a:r>
            <a:r>
              <a:rPr sz="1600" dirty="0">
                <a:latin typeface="Arial"/>
                <a:cs typeface="Arial"/>
              </a:rPr>
              <a:t>ones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collect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primary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data?</a:t>
            </a:r>
            <a:endParaRPr sz="1600" dirty="0">
              <a:latin typeface="Arial"/>
              <a:cs typeface="Arial"/>
            </a:endParaRPr>
          </a:p>
          <a:p>
            <a:pPr marL="596265" lvl="1" indent="-126364">
              <a:lnSpc>
                <a:spcPct val="100000"/>
              </a:lnSpc>
              <a:spcBef>
                <a:spcPts val="960"/>
              </a:spcBef>
              <a:buClr>
                <a:srgbClr val="00AF50"/>
              </a:buClr>
              <a:buChar char="•"/>
              <a:tabLst>
                <a:tab pos="596265" algn="l"/>
              </a:tabLst>
            </a:pPr>
            <a:r>
              <a:rPr sz="1600" dirty="0">
                <a:latin typeface="Arial"/>
                <a:cs typeface="Arial"/>
              </a:rPr>
              <a:t>Who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should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participate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research, and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how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will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gain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access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them?</a:t>
            </a:r>
            <a:endParaRPr sz="1600" dirty="0">
              <a:latin typeface="Arial"/>
              <a:cs typeface="Arial"/>
            </a:endParaRPr>
          </a:p>
          <a:p>
            <a:pPr marL="469900" marR="6350" lvl="1" indent="127635">
              <a:lnSpc>
                <a:spcPct val="150000"/>
              </a:lnSpc>
              <a:buClr>
                <a:srgbClr val="00AF50"/>
              </a:buClr>
              <a:buChar char="•"/>
              <a:tabLst>
                <a:tab pos="597535" algn="l"/>
              </a:tabLst>
            </a:pPr>
            <a:r>
              <a:rPr sz="1600" dirty="0">
                <a:latin typeface="Arial"/>
                <a:cs typeface="Arial"/>
              </a:rPr>
              <a:t>What</a:t>
            </a:r>
            <a:r>
              <a:rPr sz="1600" spc="40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40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40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exact</a:t>
            </a:r>
            <a:r>
              <a:rPr sz="1600" spc="4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procedures</a:t>
            </a:r>
            <a:r>
              <a:rPr sz="1600" spc="4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4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40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should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adopt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40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my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data</a:t>
            </a:r>
            <a:r>
              <a:rPr sz="1600" spc="4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collection</a:t>
            </a:r>
            <a:r>
              <a:rPr sz="1600" spc="4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ensure </a:t>
            </a:r>
            <a:r>
              <a:rPr sz="1600" dirty="0">
                <a:latin typeface="Arial"/>
                <a:cs typeface="Arial"/>
              </a:rPr>
              <a:t>reliability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10" dirty="0">
                <a:latin typeface="Arial"/>
                <a:cs typeface="Arial"/>
              </a:rPr>
              <a:t> validity?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817" y="5029"/>
            <a:ext cx="29127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40" dirty="0"/>
              <a:t> </a:t>
            </a:r>
            <a:r>
              <a:rPr spc="-10" dirty="0"/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446278"/>
            <a:ext cx="862393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695" indent="-213995">
              <a:lnSpc>
                <a:spcPct val="100000"/>
              </a:lnSpc>
              <a:spcBef>
                <a:spcPts val="95"/>
              </a:spcBef>
              <a:buClr>
                <a:srgbClr val="00AF50"/>
              </a:buClr>
              <a:buFont typeface="Wingdings"/>
              <a:buChar char=""/>
              <a:tabLst>
                <a:tab pos="226695" algn="l"/>
              </a:tabLst>
            </a:pPr>
            <a:r>
              <a:rPr sz="1600" dirty="0">
                <a:latin typeface="Arial"/>
                <a:cs typeface="Arial"/>
              </a:rPr>
              <a:t>One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should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have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clear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idea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what data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collect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how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collect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it.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226695" indent="-213995">
              <a:lnSpc>
                <a:spcPct val="100000"/>
              </a:lnSpc>
              <a:spcBef>
                <a:spcPts val="5"/>
              </a:spcBef>
              <a:buClr>
                <a:srgbClr val="00AF50"/>
              </a:buClr>
              <a:buFont typeface="Wingdings"/>
              <a:buChar char=""/>
              <a:tabLst>
                <a:tab pos="226695" algn="l"/>
              </a:tabLst>
            </a:pPr>
            <a:r>
              <a:rPr sz="1600" dirty="0">
                <a:latin typeface="Arial"/>
                <a:cs typeface="Arial"/>
              </a:rPr>
              <a:t>Consider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which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methodology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choose,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which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methods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utilise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within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methodology.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97786"/>
            <a:ext cx="9143999" cy="35457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646" y="20827"/>
            <a:ext cx="26193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4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381867"/>
            <a:ext cx="8684260" cy="469074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65"/>
              </a:spcBef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Data</a:t>
            </a:r>
            <a:r>
              <a:rPr sz="1600" spc="25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collected</a:t>
            </a:r>
            <a:r>
              <a:rPr sz="1600" spc="30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25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stage</a:t>
            </a:r>
            <a:r>
              <a:rPr sz="1600" spc="30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6</a:t>
            </a:r>
            <a:r>
              <a:rPr sz="1600" spc="25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needs</a:t>
            </a:r>
            <a:r>
              <a:rPr sz="1600" spc="30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30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25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analysed</a:t>
            </a:r>
            <a:r>
              <a:rPr sz="1600" spc="30" dirty="0"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600" spc="25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provide</a:t>
            </a:r>
            <a:r>
              <a:rPr sz="1600" spc="3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answers</a:t>
            </a:r>
            <a:r>
              <a:rPr sz="1600" spc="4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600" spc="3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1600" spc="3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research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questions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1600">
              <a:latin typeface="Arial"/>
              <a:cs typeface="Arial"/>
            </a:endParaRPr>
          </a:p>
          <a:p>
            <a:pPr marL="226695" indent="-213995">
              <a:lnSpc>
                <a:spcPct val="100000"/>
              </a:lnSpc>
              <a:spcBef>
                <a:spcPts val="5"/>
              </a:spcBef>
              <a:buClr>
                <a:srgbClr val="00AF50"/>
              </a:buClr>
              <a:buFont typeface="Wingdings"/>
              <a:buChar char=""/>
              <a:tabLst>
                <a:tab pos="226695" algn="l"/>
              </a:tabLst>
            </a:pPr>
            <a:r>
              <a:rPr sz="1600" dirty="0">
                <a:latin typeface="Arial"/>
                <a:cs typeface="Arial"/>
              </a:rPr>
              <a:t>Methods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data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analysis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should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always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related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objectives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research.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12700" marR="5080" indent="215900">
              <a:lnSpc>
                <a:spcPct val="150000"/>
              </a:lnSpc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In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discussion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results,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reference</a:t>
            </a:r>
            <a:r>
              <a:rPr sz="16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should</a:t>
            </a:r>
            <a:r>
              <a:rPr sz="16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also</a:t>
            </a:r>
            <a:r>
              <a:rPr sz="160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16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made</a:t>
            </a:r>
            <a:r>
              <a:rPr sz="16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back</a:t>
            </a:r>
            <a:r>
              <a:rPr sz="16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6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6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literature</a:t>
            </a:r>
            <a:r>
              <a:rPr sz="16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reviewed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in </a:t>
            </a:r>
            <a:r>
              <a:rPr sz="1600" dirty="0">
                <a:latin typeface="Arial"/>
                <a:cs typeface="Arial"/>
              </a:rPr>
              <a:t>stage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2.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80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226695" indent="-213995">
              <a:lnSpc>
                <a:spcPct val="100000"/>
              </a:lnSpc>
              <a:spcBef>
                <a:spcPts val="5"/>
              </a:spcBef>
              <a:buClr>
                <a:srgbClr val="00AF50"/>
              </a:buClr>
              <a:buFont typeface="Wingdings"/>
              <a:buChar char=""/>
              <a:tabLst>
                <a:tab pos="226695" algn="l"/>
              </a:tabLst>
            </a:pPr>
            <a:r>
              <a:rPr sz="1600" dirty="0">
                <a:latin typeface="Arial"/>
                <a:cs typeface="Arial"/>
              </a:rPr>
              <a:t>It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should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mentioned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how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findings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add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literature?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226695" indent="-213995">
              <a:lnSpc>
                <a:spcPct val="100000"/>
              </a:lnSpc>
              <a:spcBef>
                <a:spcPts val="5"/>
              </a:spcBef>
              <a:buClr>
                <a:srgbClr val="00AF50"/>
              </a:buClr>
              <a:buFont typeface="Wingdings"/>
              <a:buChar char=""/>
              <a:tabLst>
                <a:tab pos="226695" algn="l"/>
              </a:tabLst>
            </a:pPr>
            <a:r>
              <a:rPr sz="1600" dirty="0">
                <a:latin typeface="Arial"/>
                <a:cs typeface="Arial"/>
              </a:rPr>
              <a:t>Do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they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support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literature?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If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not,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what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possible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reasons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why?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12700" marR="7620" indent="215900">
              <a:lnSpc>
                <a:spcPct val="150000"/>
              </a:lnSpc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Common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fault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discuss</a:t>
            </a:r>
            <a:r>
              <a:rPr sz="1600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600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findings</a:t>
            </a:r>
            <a:r>
              <a:rPr sz="1600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6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16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reference</a:t>
            </a:r>
            <a:r>
              <a:rPr sz="16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back</a:t>
            </a:r>
            <a:r>
              <a:rPr sz="1600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6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600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literature</a:t>
            </a:r>
            <a:r>
              <a:rPr sz="1600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reviewed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as </a:t>
            </a:r>
            <a:r>
              <a:rPr sz="1600" dirty="0">
                <a:latin typeface="Arial"/>
                <a:cs typeface="Arial"/>
              </a:rPr>
              <a:t>part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stage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development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conceptual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framework.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29" y="20827"/>
            <a:ext cx="7781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Drawing</a:t>
            </a:r>
            <a:r>
              <a:rPr spc="-50" dirty="0"/>
              <a:t> </a:t>
            </a:r>
            <a:r>
              <a:rPr dirty="0"/>
              <a:t>conclusions</a:t>
            </a:r>
            <a:r>
              <a:rPr spc="-6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dissemination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733424"/>
            <a:ext cx="868172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695" indent="-213995">
              <a:lnSpc>
                <a:spcPct val="100000"/>
              </a:lnSpc>
              <a:spcBef>
                <a:spcPts val="95"/>
              </a:spcBef>
              <a:buClr>
                <a:srgbClr val="00AF50"/>
              </a:buClr>
              <a:buFont typeface="Wingdings"/>
              <a:buChar char=""/>
              <a:tabLst>
                <a:tab pos="226695" algn="l"/>
              </a:tabLst>
            </a:pPr>
            <a:r>
              <a:rPr sz="1600" dirty="0">
                <a:latin typeface="Arial"/>
                <a:cs typeface="Arial"/>
              </a:rPr>
              <a:t>Should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relate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back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focused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research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questions.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215900" indent="-203200">
              <a:lnSpc>
                <a:spcPct val="100000"/>
              </a:lnSpc>
              <a:spcBef>
                <a:spcPts val="5"/>
              </a:spcBef>
              <a:buClr>
                <a:srgbClr val="00AF50"/>
              </a:buClr>
              <a:buFont typeface="Wingdings"/>
              <a:buChar char=""/>
              <a:tabLst>
                <a:tab pos="215900" algn="l"/>
              </a:tabLst>
            </a:pPr>
            <a:r>
              <a:rPr sz="1600" dirty="0">
                <a:latin typeface="Arial"/>
                <a:cs typeface="Arial"/>
              </a:rPr>
              <a:t>Answer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research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question(s)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should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clearly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stated.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227329" indent="-214629">
              <a:lnSpc>
                <a:spcPct val="100000"/>
              </a:lnSpc>
              <a:buClr>
                <a:srgbClr val="00AF50"/>
              </a:buClr>
              <a:buFont typeface="Wingdings"/>
              <a:buChar char=""/>
              <a:tabLst>
                <a:tab pos="227329" algn="l"/>
              </a:tabLst>
            </a:pPr>
            <a:r>
              <a:rPr sz="1600" dirty="0">
                <a:latin typeface="Arial"/>
                <a:cs typeface="Arial"/>
              </a:rPr>
              <a:t>Evaluate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how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successful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you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have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been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achieving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your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research</a:t>
            </a:r>
            <a:r>
              <a:rPr sz="1600" spc="-10" dirty="0">
                <a:latin typeface="Arial"/>
                <a:cs typeface="Arial"/>
              </a:rPr>
              <a:t> objectives.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226695" indent="-213995">
              <a:lnSpc>
                <a:spcPct val="100000"/>
              </a:lnSpc>
              <a:buClr>
                <a:srgbClr val="00AF50"/>
              </a:buClr>
              <a:buFont typeface="Wingdings"/>
              <a:buChar char=""/>
              <a:tabLst>
                <a:tab pos="226695" algn="l"/>
              </a:tabLst>
            </a:pPr>
            <a:r>
              <a:rPr sz="1600" dirty="0">
                <a:latin typeface="Arial"/>
                <a:cs typeface="Arial"/>
              </a:rPr>
              <a:t>Highlight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strengths</a:t>
            </a:r>
            <a:r>
              <a:rPr sz="16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weaknesses</a:t>
            </a:r>
            <a:r>
              <a:rPr sz="16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research.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226695" indent="-213995">
              <a:lnSpc>
                <a:spcPct val="100000"/>
              </a:lnSpc>
              <a:spcBef>
                <a:spcPts val="5"/>
              </a:spcBef>
              <a:buClr>
                <a:srgbClr val="00AF50"/>
              </a:buClr>
              <a:buFont typeface="Wingdings"/>
              <a:buChar char=""/>
              <a:tabLst>
                <a:tab pos="226695" algn="l"/>
              </a:tabLst>
            </a:pPr>
            <a:r>
              <a:rPr sz="1600" dirty="0">
                <a:latin typeface="Arial"/>
                <a:cs typeface="Arial"/>
              </a:rPr>
              <a:t>Make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recommendations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for further</a:t>
            </a:r>
            <a:r>
              <a:rPr sz="16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research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12700" marR="5080" indent="215900">
              <a:lnSpc>
                <a:spcPct val="150100"/>
              </a:lnSpc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Disseminate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2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terms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24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research</a:t>
            </a:r>
            <a:r>
              <a:rPr sz="1600" spc="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articles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22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patents</a:t>
            </a:r>
            <a:r>
              <a:rPr sz="1600" spc="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22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product</a:t>
            </a:r>
            <a:r>
              <a:rPr sz="1600" spc="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development</a:t>
            </a:r>
            <a:r>
              <a:rPr sz="1600" spc="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2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benefit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community.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ject 3" descr="A aerial view of a town&#10;&#10;Description automatically generated"/>
          <p:cNvPicPr/>
          <p:nvPr/>
        </p:nvPicPr>
        <p:blipFill rotWithShape="1">
          <a:blip r:embed="rId2" cstate="print"/>
          <a:srcRect l="33162" r="17645" b="1"/>
          <a:stretch/>
        </p:blipFill>
        <p:spPr>
          <a:xfrm>
            <a:off x="3082595" y="10"/>
            <a:ext cx="6061405" cy="51434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51435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51435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485" y="841772"/>
            <a:ext cx="3017520" cy="2403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sz="3600" b="1" kern="1200" spc="-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</a:t>
            </a:r>
            <a:r>
              <a:rPr lang="en-US" sz="3600" b="1" kern="1200" spc="-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en-US" sz="3600" b="1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your</a:t>
            </a:r>
            <a:r>
              <a:rPr lang="en-US" sz="3600" b="1" kern="1200" spc="-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attention.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301752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073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Science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985" y="834974"/>
            <a:ext cx="5427345" cy="2640965"/>
            <a:chOff x="42985" y="834974"/>
            <a:chExt cx="5427345" cy="2640965"/>
          </a:xfrm>
        </p:grpSpPr>
        <p:sp>
          <p:nvSpPr>
            <p:cNvPr id="4" name="object 4"/>
            <p:cNvSpPr/>
            <p:nvPr/>
          </p:nvSpPr>
          <p:spPr>
            <a:xfrm>
              <a:off x="595668" y="1178941"/>
              <a:ext cx="3738879" cy="2161540"/>
            </a:xfrm>
            <a:custGeom>
              <a:avLst/>
              <a:gdLst/>
              <a:ahLst/>
              <a:cxnLst/>
              <a:rect l="l" t="t" r="r" b="b"/>
              <a:pathLst>
                <a:path w="3738879" h="2161540">
                  <a:moveTo>
                    <a:pt x="0" y="0"/>
                  </a:moveTo>
                  <a:lnTo>
                    <a:pt x="0" y="233807"/>
                  </a:lnTo>
                  <a:lnTo>
                    <a:pt x="2397086" y="233807"/>
                  </a:lnTo>
                </a:path>
                <a:path w="3738879" h="2161540">
                  <a:moveTo>
                    <a:pt x="1571840" y="2011553"/>
                  </a:moveTo>
                  <a:lnTo>
                    <a:pt x="1571840" y="2161032"/>
                  </a:lnTo>
                  <a:lnTo>
                    <a:pt x="3738460" y="2161032"/>
                  </a:lnTo>
                </a:path>
                <a:path w="3738879" h="2161540">
                  <a:moveTo>
                    <a:pt x="0" y="0"/>
                  </a:moveTo>
                  <a:lnTo>
                    <a:pt x="0" y="1410462"/>
                  </a:lnTo>
                  <a:lnTo>
                    <a:pt x="2015070" y="1410462"/>
                  </a:lnTo>
                  <a:lnTo>
                    <a:pt x="2015070" y="14636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5" y="834974"/>
              <a:ext cx="1176227" cy="23372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4065" y="2629941"/>
              <a:ext cx="1133335" cy="5732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5940" y="2928239"/>
              <a:ext cx="684784" cy="1565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6193" y="3316351"/>
              <a:ext cx="661162" cy="1592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7486" y="998474"/>
              <a:ext cx="990981" cy="1992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69460" y="1000887"/>
              <a:ext cx="325374" cy="1565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8781" y="1000887"/>
              <a:ext cx="879221" cy="1968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1805" y="1351407"/>
              <a:ext cx="140208" cy="15430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61740" y="1393571"/>
              <a:ext cx="319405" cy="150495"/>
            </a:xfrm>
            <a:custGeom>
              <a:avLst/>
              <a:gdLst/>
              <a:ahLst/>
              <a:cxnLst/>
              <a:rect l="l" t="t" r="r" b="b"/>
              <a:pathLst>
                <a:path w="319404" h="150494">
                  <a:moveTo>
                    <a:pt x="87542" y="14731"/>
                  </a:moveTo>
                  <a:lnTo>
                    <a:pt x="56896" y="14731"/>
                  </a:lnTo>
                  <a:lnTo>
                    <a:pt x="63626" y="16763"/>
                  </a:lnTo>
                  <a:lnTo>
                    <a:pt x="71500" y="23749"/>
                  </a:lnTo>
                  <a:lnTo>
                    <a:pt x="73151" y="28828"/>
                  </a:lnTo>
                  <a:lnTo>
                    <a:pt x="73151" y="40766"/>
                  </a:lnTo>
                  <a:lnTo>
                    <a:pt x="34289" y="47751"/>
                  </a:lnTo>
                  <a:lnTo>
                    <a:pt x="28956" y="48640"/>
                  </a:lnTo>
                  <a:lnTo>
                    <a:pt x="25526" y="49656"/>
                  </a:lnTo>
                  <a:lnTo>
                    <a:pt x="20700" y="50926"/>
                  </a:lnTo>
                  <a:lnTo>
                    <a:pt x="16510" y="52831"/>
                  </a:lnTo>
                  <a:lnTo>
                    <a:pt x="12700" y="55499"/>
                  </a:lnTo>
                  <a:lnTo>
                    <a:pt x="8889" y="58038"/>
                  </a:lnTo>
                  <a:lnTo>
                    <a:pt x="5842" y="61467"/>
                  </a:lnTo>
                  <a:lnTo>
                    <a:pt x="3429" y="65658"/>
                  </a:lnTo>
                  <a:lnTo>
                    <a:pt x="1143" y="69976"/>
                  </a:lnTo>
                  <a:lnTo>
                    <a:pt x="0" y="74675"/>
                  </a:lnTo>
                  <a:lnTo>
                    <a:pt x="0" y="88518"/>
                  </a:lnTo>
                  <a:lnTo>
                    <a:pt x="35941" y="109854"/>
                  </a:lnTo>
                  <a:lnTo>
                    <a:pt x="42925" y="109854"/>
                  </a:lnTo>
                  <a:lnTo>
                    <a:pt x="49403" y="108712"/>
                  </a:lnTo>
                  <a:lnTo>
                    <a:pt x="61595" y="104139"/>
                  </a:lnTo>
                  <a:lnTo>
                    <a:pt x="67945" y="100202"/>
                  </a:lnTo>
                  <a:lnTo>
                    <a:pt x="72934" y="95884"/>
                  </a:lnTo>
                  <a:lnTo>
                    <a:pt x="33274" y="95884"/>
                  </a:lnTo>
                  <a:lnTo>
                    <a:pt x="27939" y="94361"/>
                  </a:lnTo>
                  <a:lnTo>
                    <a:pt x="20828" y="88011"/>
                  </a:lnTo>
                  <a:lnTo>
                    <a:pt x="19045" y="84327"/>
                  </a:lnTo>
                  <a:lnTo>
                    <a:pt x="18923" y="76200"/>
                  </a:lnTo>
                  <a:lnTo>
                    <a:pt x="19812" y="73405"/>
                  </a:lnTo>
                  <a:lnTo>
                    <a:pt x="44069" y="61467"/>
                  </a:lnTo>
                  <a:lnTo>
                    <a:pt x="53113" y="60041"/>
                  </a:lnTo>
                  <a:lnTo>
                    <a:pt x="60991" y="58435"/>
                  </a:lnTo>
                  <a:lnTo>
                    <a:pt x="67679" y="56663"/>
                  </a:lnTo>
                  <a:lnTo>
                    <a:pt x="73151" y="54737"/>
                  </a:lnTo>
                  <a:lnTo>
                    <a:pt x="91186" y="54737"/>
                  </a:lnTo>
                  <a:lnTo>
                    <a:pt x="91186" y="31750"/>
                  </a:lnTo>
                  <a:lnTo>
                    <a:pt x="90805" y="26288"/>
                  </a:lnTo>
                  <a:lnTo>
                    <a:pt x="90297" y="23240"/>
                  </a:lnTo>
                  <a:lnTo>
                    <a:pt x="89154" y="18414"/>
                  </a:lnTo>
                  <a:lnTo>
                    <a:pt x="87542" y="14731"/>
                  </a:lnTo>
                  <a:close/>
                </a:path>
                <a:path w="319404" h="150494">
                  <a:moveTo>
                    <a:pt x="92285" y="94487"/>
                  </a:moveTo>
                  <a:lnTo>
                    <a:pt x="74549" y="94487"/>
                  </a:lnTo>
                  <a:lnTo>
                    <a:pt x="75184" y="99440"/>
                  </a:lnTo>
                  <a:lnTo>
                    <a:pt x="76326" y="103758"/>
                  </a:lnTo>
                  <a:lnTo>
                    <a:pt x="78105" y="107568"/>
                  </a:lnTo>
                  <a:lnTo>
                    <a:pt x="96774" y="107568"/>
                  </a:lnTo>
                  <a:lnTo>
                    <a:pt x="94487" y="103504"/>
                  </a:lnTo>
                  <a:lnTo>
                    <a:pt x="92963" y="99313"/>
                  </a:lnTo>
                  <a:lnTo>
                    <a:pt x="92285" y="94487"/>
                  </a:lnTo>
                  <a:close/>
                </a:path>
                <a:path w="319404" h="150494">
                  <a:moveTo>
                    <a:pt x="91186" y="54737"/>
                  </a:moveTo>
                  <a:lnTo>
                    <a:pt x="73151" y="54737"/>
                  </a:lnTo>
                  <a:lnTo>
                    <a:pt x="73151" y="69087"/>
                  </a:lnTo>
                  <a:lnTo>
                    <a:pt x="72136" y="75056"/>
                  </a:lnTo>
                  <a:lnTo>
                    <a:pt x="46989" y="95884"/>
                  </a:lnTo>
                  <a:lnTo>
                    <a:pt x="72934" y="95884"/>
                  </a:lnTo>
                  <a:lnTo>
                    <a:pt x="74549" y="94487"/>
                  </a:lnTo>
                  <a:lnTo>
                    <a:pt x="92285" y="94487"/>
                  </a:lnTo>
                  <a:lnTo>
                    <a:pt x="91828" y="90467"/>
                  </a:lnTo>
                  <a:lnTo>
                    <a:pt x="91471" y="83756"/>
                  </a:lnTo>
                  <a:lnTo>
                    <a:pt x="91248" y="73405"/>
                  </a:lnTo>
                  <a:lnTo>
                    <a:pt x="91186" y="54737"/>
                  </a:lnTo>
                  <a:close/>
                </a:path>
                <a:path w="319404" h="150494">
                  <a:moveTo>
                    <a:pt x="59436" y="0"/>
                  </a:moveTo>
                  <a:lnTo>
                    <a:pt x="41401" y="0"/>
                  </a:lnTo>
                  <a:lnTo>
                    <a:pt x="33400" y="1269"/>
                  </a:lnTo>
                  <a:lnTo>
                    <a:pt x="26543" y="3682"/>
                  </a:lnTo>
                  <a:lnTo>
                    <a:pt x="19685" y="6223"/>
                  </a:lnTo>
                  <a:lnTo>
                    <a:pt x="14478" y="9778"/>
                  </a:lnTo>
                  <a:lnTo>
                    <a:pt x="10922" y="14350"/>
                  </a:lnTo>
                  <a:lnTo>
                    <a:pt x="7238" y="18923"/>
                  </a:lnTo>
                  <a:lnTo>
                    <a:pt x="4572" y="24891"/>
                  </a:lnTo>
                  <a:lnTo>
                    <a:pt x="3048" y="32384"/>
                  </a:lnTo>
                  <a:lnTo>
                    <a:pt x="20447" y="34798"/>
                  </a:lnTo>
                  <a:lnTo>
                    <a:pt x="22351" y="27304"/>
                  </a:lnTo>
                  <a:lnTo>
                    <a:pt x="25273" y="22098"/>
                  </a:lnTo>
                  <a:lnTo>
                    <a:pt x="29337" y="19176"/>
                  </a:lnTo>
                  <a:lnTo>
                    <a:pt x="33274" y="16255"/>
                  </a:lnTo>
                  <a:lnTo>
                    <a:pt x="39497" y="14731"/>
                  </a:lnTo>
                  <a:lnTo>
                    <a:pt x="87542" y="14731"/>
                  </a:lnTo>
                  <a:lnTo>
                    <a:pt x="87375" y="14350"/>
                  </a:lnTo>
                  <a:lnTo>
                    <a:pt x="82042" y="8000"/>
                  </a:lnTo>
                  <a:lnTo>
                    <a:pt x="77978" y="5333"/>
                  </a:lnTo>
                  <a:lnTo>
                    <a:pt x="72262" y="3175"/>
                  </a:lnTo>
                  <a:lnTo>
                    <a:pt x="66675" y="1142"/>
                  </a:lnTo>
                  <a:lnTo>
                    <a:pt x="59436" y="0"/>
                  </a:lnTo>
                  <a:close/>
                </a:path>
                <a:path w="319404" h="150494">
                  <a:moveTo>
                    <a:pt x="230378" y="131317"/>
                  </a:moveTo>
                  <a:lnTo>
                    <a:pt x="232283" y="147954"/>
                  </a:lnTo>
                  <a:lnTo>
                    <a:pt x="236474" y="149478"/>
                  </a:lnTo>
                  <a:lnTo>
                    <a:pt x="240284" y="150113"/>
                  </a:lnTo>
                  <a:lnTo>
                    <a:pt x="249428" y="150113"/>
                  </a:lnTo>
                  <a:lnTo>
                    <a:pt x="254381" y="148843"/>
                  </a:lnTo>
                  <a:lnTo>
                    <a:pt x="262509" y="143255"/>
                  </a:lnTo>
                  <a:lnTo>
                    <a:pt x="266192" y="139064"/>
                  </a:lnTo>
                  <a:lnTo>
                    <a:pt x="269491" y="132841"/>
                  </a:lnTo>
                  <a:lnTo>
                    <a:pt x="237617" y="132841"/>
                  </a:lnTo>
                  <a:lnTo>
                    <a:pt x="234187" y="132333"/>
                  </a:lnTo>
                  <a:lnTo>
                    <a:pt x="230378" y="131317"/>
                  </a:lnTo>
                  <a:close/>
                </a:path>
                <a:path w="319404" h="150494">
                  <a:moveTo>
                    <a:pt x="242188" y="2412"/>
                  </a:moveTo>
                  <a:lnTo>
                    <a:pt x="223012" y="2412"/>
                  </a:lnTo>
                  <a:lnTo>
                    <a:pt x="262889" y="107695"/>
                  </a:lnTo>
                  <a:lnTo>
                    <a:pt x="262128" y="109600"/>
                  </a:lnTo>
                  <a:lnTo>
                    <a:pt x="261620" y="111125"/>
                  </a:lnTo>
                  <a:lnTo>
                    <a:pt x="261238" y="112013"/>
                  </a:lnTo>
                  <a:lnTo>
                    <a:pt x="258825" y="119125"/>
                  </a:lnTo>
                  <a:lnTo>
                    <a:pt x="250062" y="130809"/>
                  </a:lnTo>
                  <a:lnTo>
                    <a:pt x="247650" y="132206"/>
                  </a:lnTo>
                  <a:lnTo>
                    <a:pt x="244475" y="132841"/>
                  </a:lnTo>
                  <a:lnTo>
                    <a:pt x="269491" y="132841"/>
                  </a:lnTo>
                  <a:lnTo>
                    <a:pt x="287397" y="87629"/>
                  </a:lnTo>
                  <a:lnTo>
                    <a:pt x="271653" y="87629"/>
                  </a:lnTo>
                  <a:lnTo>
                    <a:pt x="269962" y="81319"/>
                  </a:lnTo>
                  <a:lnTo>
                    <a:pt x="268128" y="75152"/>
                  </a:lnTo>
                  <a:lnTo>
                    <a:pt x="266152" y="69127"/>
                  </a:lnTo>
                  <a:lnTo>
                    <a:pt x="242188" y="2412"/>
                  </a:lnTo>
                  <a:close/>
                </a:path>
                <a:path w="319404" h="150494">
                  <a:moveTo>
                    <a:pt x="319278" y="2412"/>
                  </a:moveTo>
                  <a:lnTo>
                    <a:pt x="301498" y="2412"/>
                  </a:lnTo>
                  <a:lnTo>
                    <a:pt x="279019" y="63626"/>
                  </a:lnTo>
                  <a:lnTo>
                    <a:pt x="276225" y="71500"/>
                  </a:lnTo>
                  <a:lnTo>
                    <a:pt x="273685" y="79375"/>
                  </a:lnTo>
                  <a:lnTo>
                    <a:pt x="271653" y="87629"/>
                  </a:lnTo>
                  <a:lnTo>
                    <a:pt x="287397" y="87629"/>
                  </a:lnTo>
                  <a:lnTo>
                    <a:pt x="319278" y="2412"/>
                  </a:lnTo>
                  <a:close/>
                </a:path>
                <a:path w="319404" h="150494">
                  <a:moveTo>
                    <a:pt x="134874" y="2412"/>
                  </a:moveTo>
                  <a:lnTo>
                    <a:pt x="118745" y="2412"/>
                  </a:lnTo>
                  <a:lnTo>
                    <a:pt x="118745" y="107568"/>
                  </a:lnTo>
                  <a:lnTo>
                    <a:pt x="136651" y="107568"/>
                  </a:lnTo>
                  <a:lnTo>
                    <a:pt x="136651" y="50164"/>
                  </a:lnTo>
                  <a:lnTo>
                    <a:pt x="137156" y="40878"/>
                  </a:lnTo>
                  <a:lnTo>
                    <a:pt x="151758" y="17399"/>
                  </a:lnTo>
                  <a:lnTo>
                    <a:pt x="134874" y="17399"/>
                  </a:lnTo>
                  <a:lnTo>
                    <a:pt x="134874" y="2412"/>
                  </a:lnTo>
                  <a:close/>
                </a:path>
                <a:path w="319404" h="150494">
                  <a:moveTo>
                    <a:pt x="199819" y="15493"/>
                  </a:moveTo>
                  <a:lnTo>
                    <a:pt x="169291" y="15493"/>
                  </a:lnTo>
                  <a:lnTo>
                    <a:pt x="173355" y="16509"/>
                  </a:lnTo>
                  <a:lnTo>
                    <a:pt x="180467" y="20827"/>
                  </a:lnTo>
                  <a:lnTo>
                    <a:pt x="182880" y="23749"/>
                  </a:lnTo>
                  <a:lnTo>
                    <a:pt x="185674" y="30861"/>
                  </a:lnTo>
                  <a:lnTo>
                    <a:pt x="186436" y="36321"/>
                  </a:lnTo>
                  <a:lnTo>
                    <a:pt x="186436" y="107568"/>
                  </a:lnTo>
                  <a:lnTo>
                    <a:pt x="204216" y="107568"/>
                  </a:lnTo>
                  <a:lnTo>
                    <a:pt x="204120" y="33210"/>
                  </a:lnTo>
                  <a:lnTo>
                    <a:pt x="200279" y="16128"/>
                  </a:lnTo>
                  <a:lnTo>
                    <a:pt x="199819" y="15493"/>
                  </a:lnTo>
                  <a:close/>
                </a:path>
                <a:path w="319404" h="150494">
                  <a:moveTo>
                    <a:pt x="174625" y="0"/>
                  </a:moveTo>
                  <a:lnTo>
                    <a:pt x="168275" y="0"/>
                  </a:lnTo>
                  <a:lnTo>
                    <a:pt x="157966" y="1093"/>
                  </a:lnTo>
                  <a:lnTo>
                    <a:pt x="148955" y="4365"/>
                  </a:lnTo>
                  <a:lnTo>
                    <a:pt x="141253" y="9804"/>
                  </a:lnTo>
                  <a:lnTo>
                    <a:pt x="134874" y="17399"/>
                  </a:lnTo>
                  <a:lnTo>
                    <a:pt x="151758" y="17399"/>
                  </a:lnTo>
                  <a:lnTo>
                    <a:pt x="156972" y="15493"/>
                  </a:lnTo>
                  <a:lnTo>
                    <a:pt x="199819" y="15493"/>
                  </a:lnTo>
                  <a:lnTo>
                    <a:pt x="197612" y="12445"/>
                  </a:lnTo>
                  <a:lnTo>
                    <a:pt x="195072" y="8762"/>
                  </a:lnTo>
                  <a:lnTo>
                    <a:pt x="191008" y="5714"/>
                  </a:lnTo>
                  <a:lnTo>
                    <a:pt x="185800" y="3428"/>
                  </a:lnTo>
                  <a:lnTo>
                    <a:pt x="180467" y="1142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57168" y="1388999"/>
              <a:ext cx="328422" cy="15925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76268" y="1388999"/>
              <a:ext cx="400050" cy="1189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77029" y="1348994"/>
              <a:ext cx="178562" cy="1590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45889" y="1351407"/>
              <a:ext cx="593598" cy="1968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26354" y="1351407"/>
              <a:ext cx="343916" cy="1565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06598" y="1699513"/>
              <a:ext cx="1976501" cy="159004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05400" y="2925826"/>
            <a:ext cx="178562" cy="15900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348223" y="2928239"/>
            <a:ext cx="596900" cy="19456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019800" y="2965830"/>
            <a:ext cx="185420" cy="1189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269354" y="2928239"/>
            <a:ext cx="942086" cy="15659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286243" y="2925826"/>
            <a:ext cx="177037" cy="15900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529068" y="2928239"/>
            <a:ext cx="643635" cy="19456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256523" y="2928239"/>
            <a:ext cx="418846" cy="15659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756015" y="2965830"/>
            <a:ext cx="206502" cy="11899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126482" y="3276346"/>
            <a:ext cx="485902" cy="18529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735828" y="3278759"/>
            <a:ext cx="833627" cy="18288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693407" y="3316351"/>
            <a:ext cx="185420" cy="11899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982079" y="3278759"/>
            <a:ext cx="1021461" cy="18288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128127" y="3278759"/>
            <a:ext cx="325374" cy="156591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8570848" y="3278759"/>
            <a:ext cx="403860" cy="156845"/>
            <a:chOff x="8570848" y="3278759"/>
            <a:chExt cx="403860" cy="156845"/>
          </a:xfrm>
        </p:grpSpPr>
        <p:sp>
          <p:nvSpPr>
            <p:cNvPr id="34" name="object 34"/>
            <p:cNvSpPr/>
            <p:nvPr/>
          </p:nvSpPr>
          <p:spPr>
            <a:xfrm>
              <a:off x="8575420" y="3283331"/>
              <a:ext cx="394335" cy="147955"/>
            </a:xfrm>
            <a:custGeom>
              <a:avLst/>
              <a:gdLst/>
              <a:ahLst/>
              <a:cxnLst/>
              <a:rect l="l" t="t" r="r" b="b"/>
              <a:pathLst>
                <a:path w="394334" h="147954">
                  <a:moveTo>
                    <a:pt x="222123" y="37592"/>
                  </a:moveTo>
                  <a:lnTo>
                    <a:pt x="186689" y="52197"/>
                  </a:lnTo>
                  <a:lnTo>
                    <a:pt x="173051" y="92329"/>
                  </a:lnTo>
                  <a:lnTo>
                    <a:pt x="173081" y="94996"/>
                  </a:lnTo>
                  <a:lnTo>
                    <a:pt x="186562" y="133223"/>
                  </a:lnTo>
                  <a:lnTo>
                    <a:pt x="223138" y="147447"/>
                  </a:lnTo>
                  <a:lnTo>
                    <a:pt x="231878" y="146897"/>
                  </a:lnTo>
                  <a:lnTo>
                    <a:pt x="259241" y="132842"/>
                  </a:lnTo>
                  <a:lnTo>
                    <a:pt x="214375" y="132842"/>
                  </a:lnTo>
                  <a:lnTo>
                    <a:pt x="207136" y="129794"/>
                  </a:lnTo>
                  <a:lnTo>
                    <a:pt x="191388" y="97155"/>
                  </a:lnTo>
                  <a:lnTo>
                    <a:pt x="269748" y="97155"/>
                  </a:lnTo>
                  <a:lnTo>
                    <a:pt x="269875" y="92329"/>
                  </a:lnTo>
                  <a:lnTo>
                    <a:pt x="269204" y="82423"/>
                  </a:lnTo>
                  <a:lnTo>
                    <a:pt x="192404" y="82423"/>
                  </a:lnTo>
                  <a:lnTo>
                    <a:pt x="193039" y="73279"/>
                  </a:lnTo>
                  <a:lnTo>
                    <a:pt x="196087" y="65913"/>
                  </a:lnTo>
                  <a:lnTo>
                    <a:pt x="207263" y="54991"/>
                  </a:lnTo>
                  <a:lnTo>
                    <a:pt x="214122" y="52197"/>
                  </a:lnTo>
                  <a:lnTo>
                    <a:pt x="256728" y="52197"/>
                  </a:lnTo>
                  <a:lnTo>
                    <a:pt x="256539" y="51943"/>
                  </a:lnTo>
                  <a:lnTo>
                    <a:pt x="249394" y="45682"/>
                  </a:lnTo>
                  <a:lnTo>
                    <a:pt x="241284" y="41195"/>
                  </a:lnTo>
                  <a:lnTo>
                    <a:pt x="232197" y="38494"/>
                  </a:lnTo>
                  <a:lnTo>
                    <a:pt x="222123" y="37592"/>
                  </a:lnTo>
                  <a:close/>
                </a:path>
                <a:path w="394334" h="147954">
                  <a:moveTo>
                    <a:pt x="250951" y="111252"/>
                  </a:moveTo>
                  <a:lnTo>
                    <a:pt x="248157" y="118745"/>
                  </a:lnTo>
                  <a:lnTo>
                    <a:pt x="244601" y="124206"/>
                  </a:lnTo>
                  <a:lnTo>
                    <a:pt x="239902" y="127635"/>
                  </a:lnTo>
                  <a:lnTo>
                    <a:pt x="235330" y="131064"/>
                  </a:lnTo>
                  <a:lnTo>
                    <a:pt x="229743" y="132842"/>
                  </a:lnTo>
                  <a:lnTo>
                    <a:pt x="259241" y="132842"/>
                  </a:lnTo>
                  <a:lnTo>
                    <a:pt x="263112" y="127857"/>
                  </a:lnTo>
                  <a:lnTo>
                    <a:pt x="266703" y="121161"/>
                  </a:lnTo>
                  <a:lnTo>
                    <a:pt x="269367" y="113538"/>
                  </a:lnTo>
                  <a:lnTo>
                    <a:pt x="250951" y="111252"/>
                  </a:lnTo>
                  <a:close/>
                </a:path>
                <a:path w="394334" h="147954">
                  <a:moveTo>
                    <a:pt x="256728" y="52197"/>
                  </a:moveTo>
                  <a:lnTo>
                    <a:pt x="231394" y="52197"/>
                  </a:lnTo>
                  <a:lnTo>
                    <a:pt x="238759" y="55753"/>
                  </a:lnTo>
                  <a:lnTo>
                    <a:pt x="244348" y="62611"/>
                  </a:lnTo>
                  <a:lnTo>
                    <a:pt x="248030" y="66929"/>
                  </a:lnTo>
                  <a:lnTo>
                    <a:pt x="250317" y="73660"/>
                  </a:lnTo>
                  <a:lnTo>
                    <a:pt x="251078" y="82423"/>
                  </a:lnTo>
                  <a:lnTo>
                    <a:pt x="269204" y="82423"/>
                  </a:lnTo>
                  <a:lnTo>
                    <a:pt x="269041" y="80017"/>
                  </a:lnTo>
                  <a:lnTo>
                    <a:pt x="266541" y="69183"/>
                  </a:lnTo>
                  <a:lnTo>
                    <a:pt x="262374" y="59824"/>
                  </a:lnTo>
                  <a:lnTo>
                    <a:pt x="256728" y="52197"/>
                  </a:lnTo>
                  <a:close/>
                </a:path>
                <a:path w="394334" h="147954">
                  <a:moveTo>
                    <a:pt x="309625" y="40005"/>
                  </a:moveTo>
                  <a:lnTo>
                    <a:pt x="291846" y="40005"/>
                  </a:lnTo>
                  <a:lnTo>
                    <a:pt x="291846" y="145034"/>
                  </a:lnTo>
                  <a:lnTo>
                    <a:pt x="309625" y="145034"/>
                  </a:lnTo>
                  <a:lnTo>
                    <a:pt x="309625" y="40005"/>
                  </a:lnTo>
                  <a:close/>
                </a:path>
                <a:path w="394334" h="147954">
                  <a:moveTo>
                    <a:pt x="353313" y="40005"/>
                  </a:moveTo>
                  <a:lnTo>
                    <a:pt x="337311" y="40005"/>
                  </a:lnTo>
                  <a:lnTo>
                    <a:pt x="337311" y="145034"/>
                  </a:lnTo>
                  <a:lnTo>
                    <a:pt x="355092" y="145034"/>
                  </a:lnTo>
                  <a:lnTo>
                    <a:pt x="355092" y="82550"/>
                  </a:lnTo>
                  <a:lnTo>
                    <a:pt x="356107" y="75565"/>
                  </a:lnTo>
                  <a:lnTo>
                    <a:pt x="371221" y="56007"/>
                  </a:lnTo>
                  <a:lnTo>
                    <a:pt x="389645" y="56007"/>
                  </a:lnTo>
                  <a:lnTo>
                    <a:pt x="353313" y="55880"/>
                  </a:lnTo>
                  <a:lnTo>
                    <a:pt x="353313" y="40005"/>
                  </a:lnTo>
                  <a:close/>
                </a:path>
                <a:path w="394334" h="147954">
                  <a:moveTo>
                    <a:pt x="389645" y="56007"/>
                  </a:moveTo>
                  <a:lnTo>
                    <a:pt x="379475" y="56007"/>
                  </a:lnTo>
                  <a:lnTo>
                    <a:pt x="383921" y="57277"/>
                  </a:lnTo>
                  <a:lnTo>
                    <a:pt x="388238" y="59817"/>
                  </a:lnTo>
                  <a:lnTo>
                    <a:pt x="389645" y="56007"/>
                  </a:lnTo>
                  <a:close/>
                </a:path>
                <a:path w="394334" h="147954">
                  <a:moveTo>
                    <a:pt x="382015" y="37592"/>
                  </a:moveTo>
                  <a:lnTo>
                    <a:pt x="371855" y="37592"/>
                  </a:lnTo>
                  <a:lnTo>
                    <a:pt x="368046" y="38862"/>
                  </a:lnTo>
                  <a:lnTo>
                    <a:pt x="364617" y="41148"/>
                  </a:lnTo>
                  <a:lnTo>
                    <a:pt x="361187" y="43561"/>
                  </a:lnTo>
                  <a:lnTo>
                    <a:pt x="357377" y="48514"/>
                  </a:lnTo>
                  <a:lnTo>
                    <a:pt x="353313" y="55880"/>
                  </a:lnTo>
                  <a:lnTo>
                    <a:pt x="389692" y="55880"/>
                  </a:lnTo>
                  <a:lnTo>
                    <a:pt x="394334" y="43307"/>
                  </a:lnTo>
                  <a:lnTo>
                    <a:pt x="388111" y="39497"/>
                  </a:lnTo>
                  <a:lnTo>
                    <a:pt x="382015" y="37592"/>
                  </a:lnTo>
                  <a:close/>
                </a:path>
                <a:path w="394334" h="147954">
                  <a:moveTo>
                    <a:pt x="30733" y="53848"/>
                  </a:moveTo>
                  <a:lnTo>
                    <a:pt x="13080" y="53848"/>
                  </a:lnTo>
                  <a:lnTo>
                    <a:pt x="13080" y="124968"/>
                  </a:lnTo>
                  <a:lnTo>
                    <a:pt x="31369" y="146431"/>
                  </a:lnTo>
                  <a:lnTo>
                    <a:pt x="41782" y="146431"/>
                  </a:lnTo>
                  <a:lnTo>
                    <a:pt x="46227" y="145923"/>
                  </a:lnTo>
                  <a:lnTo>
                    <a:pt x="51307" y="144907"/>
                  </a:lnTo>
                  <a:lnTo>
                    <a:pt x="48748" y="129794"/>
                  </a:lnTo>
                  <a:lnTo>
                    <a:pt x="38226" y="129794"/>
                  </a:lnTo>
                  <a:lnTo>
                    <a:pt x="36195" y="129413"/>
                  </a:lnTo>
                  <a:lnTo>
                    <a:pt x="34798" y="128524"/>
                  </a:lnTo>
                  <a:lnTo>
                    <a:pt x="33400" y="127762"/>
                  </a:lnTo>
                  <a:lnTo>
                    <a:pt x="32384" y="126492"/>
                  </a:lnTo>
                  <a:lnTo>
                    <a:pt x="31114" y="123698"/>
                  </a:lnTo>
                  <a:lnTo>
                    <a:pt x="30733" y="120396"/>
                  </a:lnTo>
                  <a:lnTo>
                    <a:pt x="30733" y="53848"/>
                  </a:lnTo>
                  <a:close/>
                </a:path>
                <a:path w="394334" h="147954">
                  <a:moveTo>
                    <a:pt x="48640" y="129159"/>
                  </a:moveTo>
                  <a:lnTo>
                    <a:pt x="45465" y="129667"/>
                  </a:lnTo>
                  <a:lnTo>
                    <a:pt x="42799" y="129794"/>
                  </a:lnTo>
                  <a:lnTo>
                    <a:pt x="48748" y="129794"/>
                  </a:lnTo>
                  <a:lnTo>
                    <a:pt x="48640" y="129159"/>
                  </a:lnTo>
                  <a:close/>
                </a:path>
                <a:path w="394334" h="147954">
                  <a:moveTo>
                    <a:pt x="48640" y="40005"/>
                  </a:moveTo>
                  <a:lnTo>
                    <a:pt x="0" y="40005"/>
                  </a:lnTo>
                  <a:lnTo>
                    <a:pt x="0" y="53848"/>
                  </a:lnTo>
                  <a:lnTo>
                    <a:pt x="48640" y="53848"/>
                  </a:lnTo>
                  <a:lnTo>
                    <a:pt x="48640" y="40005"/>
                  </a:lnTo>
                  <a:close/>
                </a:path>
                <a:path w="394334" h="147954">
                  <a:moveTo>
                    <a:pt x="30733" y="3302"/>
                  </a:moveTo>
                  <a:lnTo>
                    <a:pt x="13080" y="13970"/>
                  </a:lnTo>
                  <a:lnTo>
                    <a:pt x="13080" y="40005"/>
                  </a:lnTo>
                  <a:lnTo>
                    <a:pt x="30733" y="40005"/>
                  </a:lnTo>
                  <a:lnTo>
                    <a:pt x="30733" y="3302"/>
                  </a:lnTo>
                  <a:close/>
                </a:path>
                <a:path w="394334" h="147954">
                  <a:moveTo>
                    <a:pt x="309625" y="0"/>
                  </a:moveTo>
                  <a:lnTo>
                    <a:pt x="291846" y="0"/>
                  </a:lnTo>
                  <a:lnTo>
                    <a:pt x="291846" y="20447"/>
                  </a:lnTo>
                  <a:lnTo>
                    <a:pt x="309625" y="20447"/>
                  </a:lnTo>
                  <a:lnTo>
                    <a:pt x="309625" y="0"/>
                  </a:lnTo>
                  <a:close/>
                </a:path>
                <a:path w="394334" h="147954">
                  <a:moveTo>
                    <a:pt x="83947" y="0"/>
                  </a:moveTo>
                  <a:lnTo>
                    <a:pt x="66167" y="0"/>
                  </a:lnTo>
                  <a:lnTo>
                    <a:pt x="66167" y="145034"/>
                  </a:lnTo>
                  <a:lnTo>
                    <a:pt x="83947" y="145034"/>
                  </a:lnTo>
                  <a:lnTo>
                    <a:pt x="83947" y="79375"/>
                  </a:lnTo>
                  <a:lnTo>
                    <a:pt x="84962" y="72898"/>
                  </a:lnTo>
                  <a:lnTo>
                    <a:pt x="86995" y="68199"/>
                  </a:lnTo>
                  <a:lnTo>
                    <a:pt x="88900" y="63500"/>
                  </a:lnTo>
                  <a:lnTo>
                    <a:pt x="92201" y="59817"/>
                  </a:lnTo>
                  <a:lnTo>
                    <a:pt x="96900" y="57023"/>
                  </a:lnTo>
                  <a:lnTo>
                    <a:pt x="101600" y="54356"/>
                  </a:lnTo>
                  <a:lnTo>
                    <a:pt x="106552" y="52959"/>
                  </a:lnTo>
                  <a:lnTo>
                    <a:pt x="147136" y="52959"/>
                  </a:lnTo>
                  <a:lnTo>
                    <a:pt x="146723" y="52070"/>
                  </a:lnTo>
                  <a:lnTo>
                    <a:pt x="83947" y="52070"/>
                  </a:lnTo>
                  <a:lnTo>
                    <a:pt x="83947" y="0"/>
                  </a:lnTo>
                  <a:close/>
                </a:path>
                <a:path w="394334" h="147954">
                  <a:moveTo>
                    <a:pt x="147136" y="52959"/>
                  </a:moveTo>
                  <a:lnTo>
                    <a:pt x="118872" y="52959"/>
                  </a:lnTo>
                  <a:lnTo>
                    <a:pt x="124332" y="54991"/>
                  </a:lnTo>
                  <a:lnTo>
                    <a:pt x="128143" y="59055"/>
                  </a:lnTo>
                  <a:lnTo>
                    <a:pt x="132079" y="63119"/>
                  </a:lnTo>
                  <a:lnTo>
                    <a:pt x="133984" y="69596"/>
                  </a:lnTo>
                  <a:lnTo>
                    <a:pt x="133984" y="145034"/>
                  </a:lnTo>
                  <a:lnTo>
                    <a:pt x="151764" y="145034"/>
                  </a:lnTo>
                  <a:lnTo>
                    <a:pt x="151764" y="68199"/>
                  </a:lnTo>
                  <a:lnTo>
                    <a:pt x="150495" y="60325"/>
                  </a:lnTo>
                  <a:lnTo>
                    <a:pt x="148081" y="54991"/>
                  </a:lnTo>
                  <a:lnTo>
                    <a:pt x="147136" y="52959"/>
                  </a:lnTo>
                  <a:close/>
                </a:path>
                <a:path w="394334" h="147954">
                  <a:moveTo>
                    <a:pt x="123189" y="37592"/>
                  </a:moveTo>
                  <a:lnTo>
                    <a:pt x="115443" y="37592"/>
                  </a:lnTo>
                  <a:lnTo>
                    <a:pt x="106342" y="38496"/>
                  </a:lnTo>
                  <a:lnTo>
                    <a:pt x="98075" y="41211"/>
                  </a:lnTo>
                  <a:lnTo>
                    <a:pt x="90618" y="45735"/>
                  </a:lnTo>
                  <a:lnTo>
                    <a:pt x="83947" y="52070"/>
                  </a:lnTo>
                  <a:lnTo>
                    <a:pt x="146723" y="52070"/>
                  </a:lnTo>
                  <a:lnTo>
                    <a:pt x="123189" y="37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570848" y="3278759"/>
              <a:ext cx="403478" cy="156591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353178" y="3629278"/>
            <a:ext cx="829564" cy="15659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248655" y="3629278"/>
            <a:ext cx="1069848" cy="15659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384416" y="3629278"/>
            <a:ext cx="868172" cy="15659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447029" y="1000886"/>
            <a:ext cx="435229" cy="19685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952490" y="998474"/>
            <a:ext cx="178562" cy="15900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198489" y="1000886"/>
            <a:ext cx="958088" cy="19685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569077" y="1351407"/>
            <a:ext cx="135000" cy="156591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803772" y="1351407"/>
            <a:ext cx="765809" cy="194564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681089" y="1351407"/>
            <a:ext cx="470281" cy="196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08" y="457200"/>
            <a:ext cx="9139555" cy="3559810"/>
            <a:chOff x="4608" y="457200"/>
            <a:chExt cx="9139555" cy="355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" y="459130"/>
              <a:ext cx="9139391" cy="35576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99" y="457200"/>
              <a:ext cx="2438400" cy="3429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04800" y="4373004"/>
            <a:ext cx="8458200" cy="64643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 marR="8445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"/>
                <a:cs typeface="Arial"/>
              </a:rPr>
              <a:t>“Research</a:t>
            </a:r>
            <a:r>
              <a:rPr sz="1800" spc="3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3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3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systematic</a:t>
            </a:r>
            <a:r>
              <a:rPr sz="1800" spc="3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inquiry</a:t>
            </a:r>
            <a:r>
              <a:rPr sz="1800" spc="3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3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describe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34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explain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34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FF"/>
                </a:solidFill>
                <a:latin typeface="Arial"/>
                <a:cs typeface="Arial"/>
              </a:rPr>
              <a:t>predict</a:t>
            </a:r>
            <a:r>
              <a:rPr sz="1800" spc="34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34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control</a:t>
            </a:r>
            <a:r>
              <a:rPr sz="1800" spc="3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observed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phenomenon.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Research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involves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inductive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deductive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methods.”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827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-57150"/>
            <a:ext cx="6172200" cy="17145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C443"/>
                </a:solidFill>
              </a:rPr>
              <a:t>Deductive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064" y="1687069"/>
            <a:ext cx="6447037" cy="1846659"/>
          </a:xfrm>
        </p:spPr>
        <p:txBody>
          <a:bodyPr/>
          <a:lstStyle/>
          <a:p>
            <a:r>
              <a:rPr lang="en-US" i="1" dirty="0">
                <a:solidFill>
                  <a:srgbClr val="FFC443"/>
                </a:solidFill>
              </a:rPr>
              <a:t>Deductive</a:t>
            </a:r>
            <a:r>
              <a:rPr lang="en-US" dirty="0">
                <a:solidFill>
                  <a:srgbClr val="FFC443"/>
                </a:solidFill>
              </a:rPr>
              <a:t>                         </a:t>
            </a:r>
            <a:r>
              <a:rPr lang="en-US" sz="3000" dirty="0" err="1">
                <a:solidFill>
                  <a:srgbClr val="FFC443"/>
                </a:solidFill>
                <a:latin typeface="+mj-lt"/>
              </a:rPr>
              <a:t>InI</a:t>
            </a:r>
            <a:endParaRPr lang="en-US" sz="3000" dirty="0">
              <a:solidFill>
                <a:srgbClr val="FFC443"/>
              </a:solidFill>
              <a:latin typeface="+mj-lt"/>
            </a:endParaRPr>
          </a:p>
          <a:p>
            <a:endParaRPr lang="en-US" sz="3000" dirty="0">
              <a:solidFill>
                <a:srgbClr val="FFC443"/>
              </a:solidFill>
              <a:latin typeface="+mj-lt"/>
            </a:endParaRPr>
          </a:p>
          <a:p>
            <a:pPr marL="82296"/>
            <a:endParaRPr lang="en-US" sz="3000" dirty="0">
              <a:solidFill>
                <a:srgbClr val="FFC443"/>
              </a:solidFill>
              <a:latin typeface="+mj-lt"/>
            </a:endParaRPr>
          </a:p>
          <a:p>
            <a:pPr marL="82296"/>
            <a:r>
              <a:rPr lang="en-US" sz="3000" dirty="0">
                <a:solidFill>
                  <a:srgbClr val="FFC443"/>
                </a:solidFill>
                <a:latin typeface="+mj-lt"/>
              </a:rPr>
              <a:t>  </a:t>
            </a:r>
            <a:r>
              <a:rPr lang="en-US" sz="3000" u="sng" dirty="0">
                <a:solidFill>
                  <a:srgbClr val="FFC443"/>
                </a:solidFill>
                <a:latin typeface="+mj-lt"/>
              </a:rPr>
              <a:t>Inductive Method</a:t>
            </a:r>
            <a:endParaRPr lang="en-US" u="sng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4" name="Picture 3" descr="Screen shot 2012-02-12 at 8.12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178006"/>
            <a:ext cx="3371850" cy="1911623"/>
          </a:xfrm>
          <a:prstGeom prst="rect">
            <a:avLst/>
          </a:prstGeom>
        </p:spPr>
      </p:pic>
      <p:pic>
        <p:nvPicPr>
          <p:cNvPr id="8" name="Picture 7" descr="Screen shot 2012-02-12 at 8.13.4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63" y="1200150"/>
            <a:ext cx="38290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7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4410">
              <a:lnSpc>
                <a:spcPct val="100000"/>
              </a:lnSpc>
              <a:spcBef>
                <a:spcPts val="105"/>
              </a:spcBef>
            </a:pPr>
            <a:r>
              <a:rPr dirty="0"/>
              <a:t>Scientific</a:t>
            </a:r>
            <a:r>
              <a:rPr spc="-70" dirty="0"/>
              <a:t> </a:t>
            </a:r>
            <a:r>
              <a:rPr spc="-1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604773"/>
            <a:ext cx="8682355" cy="283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695" indent="-213995" algn="just">
              <a:lnSpc>
                <a:spcPct val="100000"/>
              </a:lnSpc>
              <a:spcBef>
                <a:spcPts val="95"/>
              </a:spcBef>
              <a:buClr>
                <a:srgbClr val="00AF50"/>
              </a:buClr>
              <a:buFont typeface="Wingdings"/>
              <a:buChar char=""/>
              <a:tabLst>
                <a:tab pos="226695" algn="l"/>
              </a:tabLst>
            </a:pPr>
            <a:r>
              <a:rPr sz="1600" dirty="0">
                <a:latin typeface="Arial"/>
                <a:cs typeface="Arial"/>
              </a:rPr>
              <a:t>Operates at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two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levels: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theoretical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level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empirical</a:t>
            </a:r>
            <a:r>
              <a:rPr sz="16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level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12700" marR="5080" indent="215900" algn="just">
              <a:lnSpc>
                <a:spcPct val="150000"/>
              </a:lnSpc>
              <a:spcBef>
                <a:spcPts val="5"/>
              </a:spcBef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Theoretical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research: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concerned with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developing abstract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concepts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about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natural or</a:t>
            </a:r>
            <a:r>
              <a:rPr sz="1600" spc="-10" dirty="0">
                <a:latin typeface="Arial"/>
                <a:cs typeface="Arial"/>
              </a:rPr>
              <a:t> social </a:t>
            </a:r>
            <a:r>
              <a:rPr sz="1600" dirty="0">
                <a:latin typeface="Arial"/>
                <a:cs typeface="Arial"/>
              </a:rPr>
              <a:t>phenomenon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relationships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between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those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concepts.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12700" marR="5715" indent="215900" algn="just">
              <a:lnSpc>
                <a:spcPct val="150000"/>
              </a:lnSpc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Empirical research: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concerned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testing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theoretical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concepts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relationships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see </a:t>
            </a:r>
            <a:r>
              <a:rPr sz="1600" dirty="0">
                <a:latin typeface="Arial"/>
                <a:cs typeface="Arial"/>
              </a:rPr>
              <a:t>how</a:t>
            </a:r>
            <a:r>
              <a:rPr sz="1600" spc="3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well</a:t>
            </a:r>
            <a:r>
              <a:rPr sz="1600" spc="3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they</a:t>
            </a:r>
            <a:r>
              <a:rPr sz="1600" spc="3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reflect</a:t>
            </a:r>
            <a:r>
              <a:rPr sz="1600" spc="3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3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observations</a:t>
            </a:r>
            <a:r>
              <a:rPr sz="1600" spc="3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3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reality,</a:t>
            </a:r>
            <a:r>
              <a:rPr sz="1600" spc="3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3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3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goal</a:t>
            </a:r>
            <a:r>
              <a:rPr sz="1600" spc="3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3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ultimately</a:t>
            </a:r>
            <a:r>
              <a:rPr sz="1600" spc="3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building</a:t>
            </a:r>
            <a:r>
              <a:rPr sz="1600" spc="3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better theories.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3295650"/>
            <a:ext cx="3505200" cy="18287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4410">
              <a:lnSpc>
                <a:spcPct val="100000"/>
              </a:lnSpc>
              <a:spcBef>
                <a:spcPts val="105"/>
              </a:spcBef>
            </a:pPr>
            <a:r>
              <a:rPr dirty="0"/>
              <a:t>Scientific</a:t>
            </a:r>
            <a:r>
              <a:rPr spc="-7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482351"/>
            <a:ext cx="8681720" cy="441579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60"/>
              </a:spcBef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sz="1600" dirty="0">
                <a:latin typeface="Arial"/>
                <a:cs typeface="Arial"/>
              </a:rPr>
              <a:t>Standardized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set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techniques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building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scientific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knowledge,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such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how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make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valid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Arial"/>
                <a:cs typeface="Arial"/>
              </a:rPr>
              <a:t>observations,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how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interpret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results,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how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generalize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those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results.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600">
              <a:latin typeface="Arial"/>
              <a:cs typeface="Arial"/>
            </a:endParaRPr>
          </a:p>
          <a:p>
            <a:pPr marL="226695" indent="-213995">
              <a:lnSpc>
                <a:spcPct val="100000"/>
              </a:lnSpc>
              <a:buClr>
                <a:srgbClr val="00AF50"/>
              </a:buClr>
              <a:buFont typeface="Wingdings"/>
              <a:buChar char=""/>
              <a:tabLst>
                <a:tab pos="226695" algn="l"/>
              </a:tabLst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Logical: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Scientific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inferences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must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based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logical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principles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reasoning.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5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226695" indent="-213995">
              <a:lnSpc>
                <a:spcPct val="100000"/>
              </a:lnSpc>
              <a:buClr>
                <a:srgbClr val="00AF50"/>
              </a:buClr>
              <a:buFont typeface="Wingdings"/>
              <a:buChar char=""/>
              <a:tabLst>
                <a:tab pos="226695" algn="l"/>
              </a:tabLst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Confirmable: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Inferences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derived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must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match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observed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evidence.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12700" marR="5080" indent="215900">
              <a:lnSpc>
                <a:spcPct val="150200"/>
              </a:lnSpc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Repeatable:</a:t>
            </a:r>
            <a:r>
              <a:rPr sz="1600" b="1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Other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scientists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should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able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independently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replicate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repeat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scientific </a:t>
            </a:r>
            <a:r>
              <a:rPr sz="1600" dirty="0">
                <a:latin typeface="Arial"/>
                <a:cs typeface="Arial"/>
              </a:rPr>
              <a:t>study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obtain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similar,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if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identical,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results.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12700" marR="5080" indent="215900">
              <a:lnSpc>
                <a:spcPct val="150100"/>
              </a:lnSpc>
              <a:spcBef>
                <a:spcPts val="5"/>
              </a:spcBef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Scrutinizable:</a:t>
            </a:r>
            <a:r>
              <a:rPr sz="1600" b="1" spc="4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4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procedures</a:t>
            </a:r>
            <a:r>
              <a:rPr sz="1600" spc="4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used</a:t>
            </a:r>
            <a:r>
              <a:rPr sz="1600" spc="4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4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4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inferences</a:t>
            </a:r>
            <a:r>
              <a:rPr sz="1600" spc="4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derived</a:t>
            </a:r>
            <a:r>
              <a:rPr sz="1600" spc="45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must</a:t>
            </a:r>
            <a:r>
              <a:rPr sz="1600" spc="4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withstand</a:t>
            </a:r>
            <a:r>
              <a:rPr sz="1600" spc="459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critical </a:t>
            </a:r>
            <a:r>
              <a:rPr sz="1600" dirty="0">
                <a:latin typeface="Arial"/>
                <a:cs typeface="Arial"/>
              </a:rPr>
              <a:t>scrutiny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(peer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review)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other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scientists.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Types</a:t>
            </a:r>
            <a:r>
              <a:rPr spc="-10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scientific</a:t>
            </a:r>
            <a:r>
              <a:rPr spc="-90" dirty="0"/>
              <a:t> </a:t>
            </a:r>
            <a:r>
              <a:rPr spc="-1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482351"/>
            <a:ext cx="8683625" cy="405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5900" algn="just">
              <a:lnSpc>
                <a:spcPct val="150100"/>
              </a:lnSpc>
              <a:spcBef>
                <a:spcPts val="95"/>
              </a:spcBef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Exploratory</a:t>
            </a:r>
            <a:r>
              <a:rPr sz="1600" b="1" spc="3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research:</a:t>
            </a:r>
            <a:r>
              <a:rPr sz="1600" b="1" spc="3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often</a:t>
            </a:r>
            <a:r>
              <a:rPr sz="1600" spc="3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conducted</a:t>
            </a:r>
            <a:r>
              <a:rPr sz="1600" spc="3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3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new</a:t>
            </a:r>
            <a:r>
              <a:rPr sz="1600" spc="3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areas</a:t>
            </a:r>
            <a:r>
              <a:rPr sz="1600" spc="3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3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inquiry,</a:t>
            </a:r>
            <a:r>
              <a:rPr sz="1600" spc="3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where</a:t>
            </a:r>
            <a:r>
              <a:rPr sz="1600" spc="3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3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goals</a:t>
            </a:r>
            <a:r>
              <a:rPr sz="1600" spc="3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36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research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are: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(1)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scope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out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magnitude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extent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particular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phenomenon,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problem,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or </a:t>
            </a:r>
            <a:r>
              <a:rPr sz="1600" dirty="0">
                <a:latin typeface="Arial"/>
                <a:cs typeface="Arial"/>
              </a:rPr>
              <a:t>behavior,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(2)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generate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some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initial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ideas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about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phenomenon,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(3)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test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feasibility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undertaking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more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extensive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study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regarding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phenomenon.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45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12700" marR="6350" indent="215900" algn="just">
              <a:lnSpc>
                <a:spcPct val="150000"/>
              </a:lnSpc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Descriptive</a:t>
            </a:r>
            <a:r>
              <a:rPr sz="16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research:</a:t>
            </a:r>
            <a:r>
              <a:rPr sz="16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directed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making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careful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observations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detailed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documentation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of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phenomenon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interest;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examines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what,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where,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when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phenomenon.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buClr>
                <a:srgbClr val="00AF50"/>
              </a:buClr>
              <a:buFont typeface="Wingdings"/>
              <a:buChar char=""/>
            </a:pPr>
            <a:endParaRPr sz="1600">
              <a:latin typeface="Arial"/>
              <a:cs typeface="Arial"/>
            </a:endParaRPr>
          </a:p>
          <a:p>
            <a:pPr marL="12700" marR="5715" indent="215900" algn="just">
              <a:lnSpc>
                <a:spcPct val="150000"/>
              </a:lnSpc>
              <a:buClr>
                <a:srgbClr val="00AF50"/>
              </a:buClr>
              <a:buFont typeface="Wingdings"/>
              <a:buChar char=""/>
              <a:tabLst>
                <a:tab pos="228600" algn="l"/>
              </a:tabLst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Explanatory</a:t>
            </a:r>
            <a:r>
              <a:rPr sz="16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research: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seeks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explanations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observed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phenomena,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problems,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behaviors; </a:t>
            </a:r>
            <a:r>
              <a:rPr sz="1600" dirty="0">
                <a:latin typeface="Arial"/>
                <a:cs typeface="Arial"/>
              </a:rPr>
              <a:t>seeks</a:t>
            </a:r>
            <a:r>
              <a:rPr sz="1600" spc="3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answers</a:t>
            </a:r>
            <a:r>
              <a:rPr sz="1600" spc="4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why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how</a:t>
            </a:r>
            <a:r>
              <a:rPr sz="1600" spc="3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types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questions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3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attempts</a:t>
            </a:r>
            <a:r>
              <a:rPr sz="1600" spc="4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4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“connect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dots”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in </a:t>
            </a:r>
            <a:r>
              <a:rPr sz="1600" dirty="0">
                <a:latin typeface="Arial"/>
                <a:cs typeface="Arial"/>
              </a:rPr>
              <a:t>research,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identifying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causal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factors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outcomes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target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phenomenon.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17144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262647"/>
            <a:ext cx="3485178" cy="121839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/>
              <a:t>Major Approaches to Social Science Research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057400"/>
            <a:ext cx="3485179" cy="270986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900"/>
              <a:t>Positivist Methodology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900"/>
              <a:t>Emphasis on observable facts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900"/>
              <a:t>Human behaviour is explained by laws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900"/>
              <a:t>The social world can be studied in a ‘scientific’ way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900"/>
              <a:t>Standardization and Objectivity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900"/>
              <a:t>Emphasis on </a:t>
            </a:r>
            <a:r>
              <a:rPr lang="en-IN" sz="900" b="1"/>
              <a:t>Quantitative method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sz="9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900"/>
              <a:t>Interpretivist Methodology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900"/>
              <a:t>There is a distinction between natural science and social science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900"/>
              <a:t>Human behaviour can only be understood if we understand motivation and intention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900"/>
              <a:t>Not just explain in terms of cause and effect, but UNDERSTAND from the point of view of the people we are studying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900"/>
              <a:t>Emphasis on </a:t>
            </a:r>
            <a:r>
              <a:rPr lang="en-IN" sz="900" b="1"/>
              <a:t>Qualitative Method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sz="90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900"/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endParaRPr lang="en-IN" sz="90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69D3C9A-7CF5-2780-BC6F-4339EC1B0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66" r="505" b="-2"/>
          <a:stretch/>
        </p:blipFill>
        <p:spPr>
          <a:xfrm>
            <a:off x="4572000" y="10"/>
            <a:ext cx="4577118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17144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262647"/>
            <a:ext cx="3485178" cy="121839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/>
              <a:t>A New Approach to Social Science Research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057400"/>
            <a:ext cx="3485179" cy="270986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200"/>
              <a:t>Critical Social Research 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endParaRPr lang="en-IN" sz="1200"/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200"/>
              <a:t>To know the social world, take in to account the social, political and historical context 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1200"/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200"/>
              <a:t>Focus on deprived groups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1200"/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200"/>
              <a:t>Has an emancipatory agenda 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1200"/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200"/>
              <a:t>The purpose of research is not just to generate knowledge, but to CHANGE society</a:t>
            </a:r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208B114A-3B08-E75E-1456-BB257C310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4" r="12534"/>
          <a:stretch/>
        </p:blipFill>
        <p:spPr>
          <a:xfrm>
            <a:off x="4572000" y="10"/>
            <a:ext cx="4577118" cy="51434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1489</Words>
  <Application>Microsoft Office PowerPoint</Application>
  <PresentationFormat>On-screen Show (16:9)</PresentationFormat>
  <Paragraphs>174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Google Sans</vt:lpstr>
      <vt:lpstr>Wingdings</vt:lpstr>
      <vt:lpstr>Office Theme</vt:lpstr>
      <vt:lpstr>Interactive Socio-Technical Practicum (DP-301P)    </vt:lpstr>
      <vt:lpstr>Science</vt:lpstr>
      <vt:lpstr>Research</vt:lpstr>
      <vt:lpstr>Deductive Method</vt:lpstr>
      <vt:lpstr>Scientific research</vt:lpstr>
      <vt:lpstr>Scientific methods</vt:lpstr>
      <vt:lpstr>Types of scientific research</vt:lpstr>
      <vt:lpstr>Major Approaches to Social Science Research </vt:lpstr>
      <vt:lpstr>A New Approach to Social Science Research </vt:lpstr>
      <vt:lpstr>Stages for conducting research</vt:lpstr>
      <vt:lpstr>Selection of broad area/topic</vt:lpstr>
      <vt:lpstr>Literature review</vt:lpstr>
      <vt:lpstr>Development of theoretical framework</vt:lpstr>
      <vt:lpstr>Clarification of research questions</vt:lpstr>
      <vt:lpstr>Research design</vt:lpstr>
      <vt:lpstr>Data collection</vt:lpstr>
      <vt:lpstr>Data analysis</vt:lpstr>
      <vt:lpstr>Drawing conclusions and dissemination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Parmod Kumar</dc:creator>
  <cp:lastModifiedBy>Rajeshwari Dutt</cp:lastModifiedBy>
  <cp:revision>4</cp:revision>
  <dcterms:created xsi:type="dcterms:W3CDTF">2024-01-18T10:20:01Z</dcterms:created>
  <dcterms:modified xsi:type="dcterms:W3CDTF">2024-01-18T10:49:31Z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2024-01-18T00:00:00Z</vt:filetime>
  </property>
  <property fmtid="{D5CDD505-2E9C-101B-9397-08002B2CF9AE}" pid="5" name="Producer">
    <vt:lpwstr>Microsoft® Office PowerPoint® 2007</vt:lpwstr>
  </property>
</Properties>
</file>