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3" r:id="rId3"/>
    <p:sldId id="265" r:id="rId4"/>
    <p:sldId id="280" r:id="rId5"/>
    <p:sldId id="276" r:id="rId6"/>
    <p:sldId id="278" r:id="rId7"/>
    <p:sldId id="294" r:id="rId8"/>
    <p:sldId id="290" r:id="rId9"/>
    <p:sldId id="288" r:id="rId10"/>
    <p:sldId id="289" r:id="rId11"/>
    <p:sldId id="283" r:id="rId12"/>
    <p:sldId id="287" r:id="rId13"/>
    <p:sldId id="284" r:id="rId14"/>
    <p:sldId id="291" r:id="rId15"/>
    <p:sldId id="277" r:id="rId16"/>
    <p:sldId id="281" r:id="rId17"/>
    <p:sldId id="292" r:id="rId18"/>
    <p:sldId id="275" r:id="rId19"/>
    <p:sldId id="285" r:id="rId20"/>
    <p:sldId id="260" r:id="rId21"/>
    <p:sldId id="282" r:id="rId22"/>
    <p:sldId id="279" r:id="rId23"/>
    <p:sldId id="259" r:id="rId24"/>
    <p:sldId id="293" r:id="rId25"/>
  </p:sldIdLst>
  <p:sldSz cx="12192000" cy="6858000"/>
  <p:notesSz cx="6797675" cy="9926638"/>
  <p:custDataLst>
    <p:tags r:id="rId2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 autoAdjust="0"/>
    <p:restoredTop sz="93631"/>
  </p:normalViewPr>
  <p:slideViewPr>
    <p:cSldViewPr snapToGrid="0">
      <p:cViewPr varScale="1">
        <p:scale>
          <a:sx n="90" d="100"/>
          <a:sy n="90" d="100"/>
        </p:scale>
        <p:origin x="68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6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6945" tIns="48472" rIns="96945" bIns="48472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6945" tIns="48472" rIns="96945" bIns="48472" rtlCol="0"/>
          <a:lstStyle>
            <a:lvl1pPr algn="r">
              <a:defRPr sz="1300"/>
            </a:lvl1pPr>
          </a:lstStyle>
          <a:p>
            <a:fld id="{DF3581A5-E4C6-4927-B3C0-8FAA582B9D53}" type="datetimeFigureOut">
              <a:rPr lang="de-DE" smtClean="0"/>
              <a:t>24.07.2020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6945" tIns="48472" rIns="96945" bIns="48472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6945" tIns="48472" rIns="96945" bIns="48472" rtlCol="0" anchor="b"/>
          <a:lstStyle>
            <a:lvl1pPr algn="r">
              <a:defRPr sz="1300"/>
            </a:lvl1pPr>
          </a:lstStyle>
          <a:p>
            <a:fld id="{9AAB3B58-435A-4CAB-BEDA-B203A898BBF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6945" tIns="48472" rIns="96945" bIns="48472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6945" tIns="48472" rIns="96945" bIns="48472" rtlCol="0"/>
          <a:lstStyle>
            <a:lvl1pPr algn="r">
              <a:defRPr sz="1300"/>
            </a:lvl1pPr>
          </a:lstStyle>
          <a:p>
            <a:fld id="{C9ACC0F7-209C-4EE4-A1D5-BFF0CBCA9BC3}" type="datetimeFigureOut">
              <a:rPr lang="de-DE" smtClean="0"/>
              <a:t>24.07.2020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945" tIns="48472" rIns="96945" bIns="48472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6945" tIns="48472" rIns="96945" bIns="48472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6945" tIns="48472" rIns="96945" bIns="48472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6945" tIns="48472" rIns="96945" bIns="48472" rtlCol="0" anchor="b"/>
          <a:lstStyle>
            <a:lvl1pPr algn="r">
              <a:defRPr sz="1300"/>
            </a:lvl1pPr>
          </a:lstStyle>
          <a:p>
            <a:fld id="{845B7A2B-9D63-4AB1-9A7A-EE5F3179648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98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8.jpe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-9843" y="-6669"/>
            <a:ext cx="12204066" cy="6868059"/>
          </a:xfrm>
          <a:custGeom>
            <a:avLst/>
            <a:gdLst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0 w 9144000"/>
              <a:gd name="connsiteY6" fmla="*/ 5159495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190500 w 9144000"/>
              <a:gd name="connsiteY6" fmla="*/ 4493539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3891 w 9144000"/>
              <a:gd name="connsiteY5" fmla="*/ 562818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71516 w 9144000"/>
              <a:gd name="connsiteY5" fmla="*/ 5818461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19166 w 9144000"/>
              <a:gd name="connsiteY5" fmla="*/ 5847002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00116 w 9144000"/>
              <a:gd name="connsiteY5" fmla="*/ 5942139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894012 w 9144000"/>
              <a:gd name="connsiteY3" fmla="*/ 6818497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18497"/>
              <a:gd name="connsiteX1" fmla="*/ 9144000 w 9144000"/>
              <a:gd name="connsiteY1" fmla="*/ 0 h 6818497"/>
              <a:gd name="connsiteX2" fmla="*/ 9144000 w 9144000"/>
              <a:gd name="connsiteY2" fmla="*/ 4928377 h 6818497"/>
              <a:gd name="connsiteX3" fmla="*/ 3894012 w 9144000"/>
              <a:gd name="connsiteY3" fmla="*/ 6818497 h 6818497"/>
              <a:gd name="connsiteX4" fmla="*/ 3701776 w 9144000"/>
              <a:gd name="connsiteY4" fmla="*/ 6702094 h 6818497"/>
              <a:gd name="connsiteX5" fmla="*/ 6022210 w 9144000"/>
              <a:gd name="connsiteY5" fmla="*/ 5928708 h 6818497"/>
              <a:gd name="connsiteX6" fmla="*/ 9525 w 9144000"/>
              <a:gd name="connsiteY6" fmla="*/ 4769436 h 6818497"/>
              <a:gd name="connsiteX7" fmla="*/ 0 w 9144000"/>
              <a:gd name="connsiteY7" fmla="*/ 0 h 6818497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928377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842754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47039"/>
              <a:gd name="connsiteX1" fmla="*/ 9144000 w 9144000"/>
              <a:gd name="connsiteY1" fmla="*/ 28541 h 6847039"/>
              <a:gd name="connsiteX2" fmla="*/ 9144000 w 9144000"/>
              <a:gd name="connsiteY2" fmla="*/ 4871295 h 6847039"/>
              <a:gd name="connsiteX3" fmla="*/ 3894012 w 9144000"/>
              <a:gd name="connsiteY3" fmla="*/ 6847038 h 6847039"/>
              <a:gd name="connsiteX4" fmla="*/ 3688329 w 9144000"/>
              <a:gd name="connsiteY4" fmla="*/ 6847039 h 6847039"/>
              <a:gd name="connsiteX5" fmla="*/ 6022210 w 9144000"/>
              <a:gd name="connsiteY5" fmla="*/ 5957249 h 6847039"/>
              <a:gd name="connsiteX6" fmla="*/ 9525 w 9144000"/>
              <a:gd name="connsiteY6" fmla="*/ 4797977 h 6847039"/>
              <a:gd name="connsiteX7" fmla="*/ 0 w 9144000"/>
              <a:gd name="connsiteY7" fmla="*/ 0 h 6847039"/>
              <a:gd name="connsiteX0" fmla="*/ 0 w 9144000"/>
              <a:gd name="connsiteY0" fmla="*/ 9514 h 6856553"/>
              <a:gd name="connsiteX1" fmla="*/ 9134475 w 9144000"/>
              <a:gd name="connsiteY1" fmla="*/ 0 h 6856553"/>
              <a:gd name="connsiteX2" fmla="*/ 9144000 w 9144000"/>
              <a:gd name="connsiteY2" fmla="*/ 4880809 h 6856553"/>
              <a:gd name="connsiteX3" fmla="*/ 3894012 w 9144000"/>
              <a:gd name="connsiteY3" fmla="*/ 6856552 h 6856553"/>
              <a:gd name="connsiteX4" fmla="*/ 3688329 w 9144000"/>
              <a:gd name="connsiteY4" fmla="*/ 6856553 h 6856553"/>
              <a:gd name="connsiteX5" fmla="*/ 6022210 w 9144000"/>
              <a:gd name="connsiteY5" fmla="*/ 5966763 h 6856553"/>
              <a:gd name="connsiteX6" fmla="*/ 9525 w 9144000"/>
              <a:gd name="connsiteY6" fmla="*/ 4807491 h 6856553"/>
              <a:gd name="connsiteX7" fmla="*/ 0 w 9144000"/>
              <a:gd name="connsiteY7" fmla="*/ 9514 h 6856553"/>
              <a:gd name="connsiteX0" fmla="*/ 3810 w 9147810"/>
              <a:gd name="connsiteY0" fmla="*/ 9514 h 6856553"/>
              <a:gd name="connsiteX1" fmla="*/ 9138285 w 9147810"/>
              <a:gd name="connsiteY1" fmla="*/ 0 h 6856553"/>
              <a:gd name="connsiteX2" fmla="*/ 9147810 w 9147810"/>
              <a:gd name="connsiteY2" fmla="*/ 4880809 h 6856553"/>
              <a:gd name="connsiteX3" fmla="*/ 3897822 w 9147810"/>
              <a:gd name="connsiteY3" fmla="*/ 6856552 h 6856553"/>
              <a:gd name="connsiteX4" fmla="*/ 3692139 w 9147810"/>
              <a:gd name="connsiteY4" fmla="*/ 6856553 h 6856553"/>
              <a:gd name="connsiteX5" fmla="*/ 6026020 w 9147810"/>
              <a:gd name="connsiteY5" fmla="*/ 5966763 h 6856553"/>
              <a:gd name="connsiteX6" fmla="*/ 0 w 9147810"/>
              <a:gd name="connsiteY6" fmla="*/ 4807491 h 6856553"/>
              <a:gd name="connsiteX7" fmla="*/ 3810 w 9147810"/>
              <a:gd name="connsiteY7" fmla="*/ 9514 h 6856553"/>
              <a:gd name="connsiteX0" fmla="*/ 3810 w 9147810"/>
              <a:gd name="connsiteY0" fmla="*/ 11417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11417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83046 w 9147810"/>
              <a:gd name="connsiteY5" fmla="*/ 638141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099333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120115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58456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62262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59600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61979 h 6862262"/>
              <a:gd name="connsiteX7" fmla="*/ 3810 w 9147810"/>
              <a:gd name="connsiteY7" fmla="*/ 3806 h 6862262"/>
              <a:gd name="connsiteX0" fmla="*/ 3810 w 9147810"/>
              <a:gd name="connsiteY0" fmla="*/ 3806 h 6858975"/>
              <a:gd name="connsiteX1" fmla="*/ 9145905 w 9147810"/>
              <a:gd name="connsiteY1" fmla="*/ 0 h 6858975"/>
              <a:gd name="connsiteX2" fmla="*/ 9147810 w 9147810"/>
              <a:gd name="connsiteY2" fmla="*/ 4615799 h 6858975"/>
              <a:gd name="connsiteX3" fmla="*/ 4300470 w 9147810"/>
              <a:gd name="connsiteY3" fmla="*/ 6858975 h 6858975"/>
              <a:gd name="connsiteX4" fmla="*/ 4186195 w 9147810"/>
              <a:gd name="connsiteY4" fmla="*/ 6855127 h 6858975"/>
              <a:gd name="connsiteX5" fmla="*/ 5175076 w 9147810"/>
              <a:gd name="connsiteY5" fmla="*/ 6398063 h 6858975"/>
              <a:gd name="connsiteX6" fmla="*/ 0 w 9147810"/>
              <a:gd name="connsiteY6" fmla="*/ 4961979 h 6858975"/>
              <a:gd name="connsiteX7" fmla="*/ 3810 w 9147810"/>
              <a:gd name="connsiteY7" fmla="*/ 3806 h 6858975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300470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80435 w 9147810"/>
              <a:gd name="connsiteY5" fmla="*/ 6395685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80838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2024 w 9146024"/>
              <a:gd name="connsiteY0" fmla="*/ 3806 h 6859884"/>
              <a:gd name="connsiteX1" fmla="*/ 9144119 w 9146024"/>
              <a:gd name="connsiteY1" fmla="*/ 0 h 6859884"/>
              <a:gd name="connsiteX2" fmla="*/ 9146024 w 9146024"/>
              <a:gd name="connsiteY2" fmla="*/ 4615799 h 6859884"/>
              <a:gd name="connsiteX3" fmla="*/ 4284397 w 9146024"/>
              <a:gd name="connsiteY3" fmla="*/ 6858975 h 6859884"/>
              <a:gd name="connsiteX4" fmla="*/ 4173694 w 9146024"/>
              <a:gd name="connsiteY4" fmla="*/ 6859884 h 6859884"/>
              <a:gd name="connsiteX5" fmla="*/ 5176863 w 9146024"/>
              <a:gd name="connsiteY5" fmla="*/ 6398063 h 6859884"/>
              <a:gd name="connsiteX6" fmla="*/ 0 w 9146024"/>
              <a:gd name="connsiteY6" fmla="*/ 4961980 h 6859884"/>
              <a:gd name="connsiteX7" fmla="*/ 2024 w 9146024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59602 h 6859884"/>
              <a:gd name="connsiteX7" fmla="*/ 3810 w 9147810"/>
              <a:gd name="connsiteY7" fmla="*/ 3806 h 6859884"/>
              <a:gd name="connsiteX0" fmla="*/ 7382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7382 w 9151382"/>
              <a:gd name="connsiteY7" fmla="*/ 3806 h 6859884"/>
              <a:gd name="connsiteX0" fmla="*/ 2024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2024 w 9151382"/>
              <a:gd name="connsiteY7" fmla="*/ 3806 h 6859884"/>
              <a:gd name="connsiteX0" fmla="*/ 2024 w 9153049"/>
              <a:gd name="connsiteY0" fmla="*/ 3806 h 6859884"/>
              <a:gd name="connsiteX1" fmla="*/ 9153049 w 9153049"/>
              <a:gd name="connsiteY1" fmla="*/ 0 h 6859884"/>
              <a:gd name="connsiteX2" fmla="*/ 9151382 w 9153049"/>
              <a:gd name="connsiteY2" fmla="*/ 4615799 h 6859884"/>
              <a:gd name="connsiteX3" fmla="*/ 4289755 w 9153049"/>
              <a:gd name="connsiteY3" fmla="*/ 6858975 h 6859884"/>
              <a:gd name="connsiteX4" fmla="*/ 4179052 w 9153049"/>
              <a:gd name="connsiteY4" fmla="*/ 6859884 h 6859884"/>
              <a:gd name="connsiteX5" fmla="*/ 5182221 w 9153049"/>
              <a:gd name="connsiteY5" fmla="*/ 6398063 h 6859884"/>
              <a:gd name="connsiteX6" fmla="*/ 0 w 9153049"/>
              <a:gd name="connsiteY6" fmla="*/ 4961982 h 6859884"/>
              <a:gd name="connsiteX7" fmla="*/ 2024 w 9153049"/>
              <a:gd name="connsiteY7" fmla="*/ 3806 h 685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3049" h="6859884">
                <a:moveTo>
                  <a:pt x="2024" y="3806"/>
                </a:moveTo>
                <a:lnTo>
                  <a:pt x="9153049" y="0"/>
                </a:lnTo>
                <a:cubicBezTo>
                  <a:pt x="9152493" y="1538600"/>
                  <a:pt x="9151938" y="3077199"/>
                  <a:pt x="9151382" y="4615799"/>
                </a:cubicBezTo>
                <a:lnTo>
                  <a:pt x="4289755" y="6858975"/>
                </a:lnTo>
                <a:lnTo>
                  <a:pt x="4179052" y="6859884"/>
                </a:lnTo>
                <a:lnTo>
                  <a:pt x="5182221" y="6398063"/>
                </a:lnTo>
                <a:lnTo>
                  <a:pt x="0" y="4961982"/>
                </a:lnTo>
                <a:cubicBezTo>
                  <a:pt x="0" y="3242150"/>
                  <a:pt x="2024" y="1723638"/>
                  <a:pt x="2024" y="3806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tIns="0" bIns="72000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-9525" y="342254"/>
            <a:ext cx="12201525" cy="1253402"/>
          </a:xfrm>
        </p:spPr>
        <p:txBody>
          <a:bodyPr lIns="471600" tIns="72000" rIns="471600" bIns="36000" anchor="b">
            <a:spAutoFit/>
          </a:bodyPr>
          <a:lstStyle>
            <a:lvl1pPr algn="l">
              <a:lnSpc>
                <a:spcPct val="90000"/>
              </a:lnSpc>
              <a:spcAft>
                <a:spcPts val="600"/>
              </a:spcAft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Ein- oder </a:t>
            </a:r>
            <a:br>
              <a:rPr lang="de-DE" dirty="0"/>
            </a:br>
            <a:r>
              <a:rPr lang="de-DE" dirty="0"/>
              <a:t>Zweizeiliger </a:t>
            </a:r>
            <a:r>
              <a:rPr lang="de-DE" dirty="0" err="1"/>
              <a:t>titel</a:t>
            </a:r>
            <a:r>
              <a:rPr lang="de-DE" dirty="0"/>
              <a:t>.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-9525" y="1716665"/>
            <a:ext cx="12201525" cy="386055"/>
          </a:xfrm>
          <a:prstGeom prst="rect">
            <a:avLst/>
          </a:prstGeom>
        </p:spPr>
        <p:txBody>
          <a:bodyPr lIns="471600" tIns="72000" rIns="471600" bIns="36000"/>
          <a:lstStyle>
            <a:lvl1pPr marL="0" indent="0" algn="l">
              <a:lnSpc>
                <a:spcPct val="90000"/>
              </a:lnSpc>
              <a:buNone/>
              <a:defRPr sz="20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Ein- oder Zweizeilige Subheadline.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4893" y="6137292"/>
            <a:ext cx="1159625" cy="361604"/>
          </a:xfrm>
          <a:prstGeom prst="rect">
            <a:avLst/>
          </a:prstGeom>
        </p:spPr>
      </p:pic>
      <p:pic>
        <p:nvPicPr>
          <p:cNvPr id="10" name="Bild 7" descr="WortmarkeBMWGROUP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864" y="6138897"/>
            <a:ext cx="757729" cy="35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88949" y="5498532"/>
            <a:ext cx="2095570" cy="319415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0"/>
              </a:spcAft>
              <a:buNone/>
              <a:defRPr sz="1100" b="1"/>
            </a:lvl1pPr>
          </a:lstStyle>
          <a:p>
            <a:pPr lvl="0"/>
            <a:r>
              <a:rPr lang="de-DE" dirty="0"/>
              <a:t>Abteilung | Datum</a:t>
            </a:r>
            <a:br>
              <a:rPr lang="de-DE" dirty="0"/>
            </a:br>
            <a:r>
              <a:rPr lang="de-DE" dirty="0"/>
              <a:t>Ersteller</a:t>
            </a:r>
          </a:p>
        </p:txBody>
      </p:sp>
      <p:pic>
        <p:nvPicPr>
          <p:cNvPr id="17" name="Bild 8">
            <a:extLst>
              <a:ext uri="{FF2B5EF4-FFF2-40B4-BE49-F238E27FC236}">
                <a16:creationId xmlns:a16="http://schemas.microsoft.com/office/drawing/2014/main" xmlns="" id="{65423B38-8AEA-4C7C-8D58-06975FD6EF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99870" y="6137418"/>
            <a:ext cx="1724211" cy="36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790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8">
          <p15:clr>
            <a:srgbClr val="FBAE40"/>
          </p15:clr>
        </p15:guide>
        <p15:guide id="2" pos="7380">
          <p15:clr>
            <a:srgbClr val="FBAE40"/>
          </p15:clr>
        </p15:guide>
        <p15:guide id="3" orient="horz" pos="218">
          <p15:clr>
            <a:srgbClr val="FBAE40"/>
          </p15:clr>
        </p15:guide>
        <p15:guide id="4" orient="horz" pos="1326">
          <p15:clr>
            <a:srgbClr val="FBAE40"/>
          </p15:clr>
        </p15:guide>
        <p15:guide id="5" orient="horz" pos="1080">
          <p15:clr>
            <a:srgbClr val="FBAE40"/>
          </p15:clr>
        </p15:guide>
        <p15:guide id="6" orient="horz" pos="100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DURCH KLICKEN </a:t>
            </a:r>
            <a:r>
              <a:rPr lang="de-DE" dirty="0" err="1"/>
              <a:t>BEARBEITeN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Zweite Zeile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.</a:t>
            </a:r>
          </a:p>
        </p:txBody>
      </p:sp>
      <p:sp>
        <p:nvSpPr>
          <p:cNvPr id="4" name="Layoutschutz" hidden="1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488947" y="1413933"/>
            <a:ext cx="11224684" cy="470746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8736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08">
          <p15:clr>
            <a:srgbClr val="FBAE40"/>
          </p15:clr>
        </p15:guide>
        <p15:guide id="2" pos="7380">
          <p15:clr>
            <a:srgbClr val="FBAE40"/>
          </p15:clr>
        </p15:guide>
        <p15:guide id="3" orient="horz" pos="218">
          <p15:clr>
            <a:srgbClr val="FBAE40"/>
          </p15:clr>
        </p15:guide>
        <p15:guide id="4" orient="horz" pos="662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857">
          <p15:clr>
            <a:srgbClr val="FBAE40"/>
          </p15:clr>
        </p15:guide>
        <p15:guide id="7" orient="horz" pos="4040">
          <p15:clr>
            <a:srgbClr val="FBAE40"/>
          </p15:clr>
        </p15:guide>
        <p15:guide id="8" orient="horz" pos="427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DURCH KLICKEN </a:t>
            </a:r>
            <a:r>
              <a:rPr lang="de-DE" dirty="0" err="1"/>
              <a:t>BEARBEITeN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Zweite Zeile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.</a:t>
            </a:r>
          </a:p>
        </p:txBody>
      </p:sp>
      <p:sp>
        <p:nvSpPr>
          <p:cNvPr id="4" name="Layoutschutz" hidden="1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488947" y="1413933"/>
            <a:ext cx="11224684" cy="470746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8661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08">
          <p15:clr>
            <a:srgbClr val="FBAE40"/>
          </p15:clr>
        </p15:guide>
        <p15:guide id="2" pos="7380">
          <p15:clr>
            <a:srgbClr val="FBAE40"/>
          </p15:clr>
        </p15:guide>
        <p15:guide id="3" orient="horz" pos="218">
          <p15:clr>
            <a:srgbClr val="FBAE40"/>
          </p15:clr>
        </p15:guide>
        <p15:guide id="4" orient="horz" pos="662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857">
          <p15:clr>
            <a:srgbClr val="FBAE40"/>
          </p15:clr>
        </p15:guide>
        <p15:guide id="7" orient="horz" pos="4040">
          <p15:clr>
            <a:srgbClr val="FBAE40"/>
          </p15:clr>
        </p15:guide>
        <p15:guide id="8" orient="horz" pos="42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7014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DURCH KLICKEN </a:t>
            </a:r>
            <a:r>
              <a:rPr lang="de-DE" dirty="0" err="1"/>
              <a:t>BEARBEITeN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Zweite Zeile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.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 hasCustomPrompt="1"/>
          </p:nvPr>
        </p:nvSpPr>
        <p:spPr>
          <a:xfrm>
            <a:off x="488947" y="1413933"/>
            <a:ext cx="11224684" cy="470746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durch Klicken hinzufügen. Möchten Sie einen Inhalt wie eine Tabelle oder ein Diagramm einfügen, klicken Sie bitte auf das entsprechende Symbol in der Mitte dieses Platzhalters.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Layoutschutz" hidden="1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488947" y="1413933"/>
            <a:ext cx="11224684" cy="470746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4132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08">
          <p15:clr>
            <a:srgbClr val="FBAE40"/>
          </p15:clr>
        </p15:guide>
        <p15:guide id="2" pos="7380">
          <p15:clr>
            <a:srgbClr val="FBAE40"/>
          </p15:clr>
        </p15:guide>
        <p15:guide id="3" orient="horz" pos="218">
          <p15:clr>
            <a:srgbClr val="FBAE40"/>
          </p15:clr>
        </p15:guide>
        <p15:guide id="4" orient="horz" pos="662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857">
          <p15:clr>
            <a:srgbClr val="FBAE40"/>
          </p15:clr>
        </p15:guide>
        <p15:guide id="7" orient="horz" pos="4042">
          <p15:clr>
            <a:srgbClr val="FBAE40"/>
          </p15:clr>
        </p15:guide>
        <p15:guide id="8" orient="horz" pos="42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DURCH KLICKEN </a:t>
            </a:r>
            <a:r>
              <a:rPr lang="de-DE" dirty="0" err="1"/>
              <a:t>BEARBEITeN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Zweite Zeile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.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497142" cy="47074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durch Klicken hinzufügen. Möchten Sie einen Inhalt wie eine Tabelle oder ein Diagramm einfügen, klicken Sie bitte auf das entsprechende Symbol in der Mitte dieses Platzhalters.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6216490" y="1413933"/>
            <a:ext cx="5497142" cy="47074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durch Klicken hinzufügen. Möchten Sie einen Inhalt wie eine Tabelle oder ein Diagramm einfügen, klicken Sie bitte auf das entsprechende Symbol in der Mitte dieses Platzhalters.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ayoutschutz" hidden="1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488947" y="1413933"/>
            <a:ext cx="11224684" cy="470746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68862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08">
          <p15:clr>
            <a:srgbClr val="FBAE40"/>
          </p15:clr>
        </p15:guide>
        <p15:guide id="2" pos="7380">
          <p15:clr>
            <a:srgbClr val="FBAE40"/>
          </p15:clr>
        </p15:guide>
        <p15:guide id="3" orient="horz" pos="218">
          <p15:clr>
            <a:srgbClr val="FBAE40"/>
          </p15:clr>
        </p15:guide>
        <p15:guide id="4" orient="horz" pos="662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857">
          <p15:clr>
            <a:srgbClr val="FBAE40"/>
          </p15:clr>
        </p15:guide>
        <p15:guide id="7" orient="horz" pos="4040">
          <p15:clr>
            <a:srgbClr val="FBAE40"/>
          </p15:clr>
        </p15:guide>
        <p15:guide id="8" orient="horz" pos="4272">
          <p15:clr>
            <a:srgbClr val="FBAE40"/>
          </p15:clr>
        </p15:guide>
        <p15:guide id="9" pos="3771" userDrawn="1">
          <p15:clr>
            <a:srgbClr val="FBAE40"/>
          </p15:clr>
        </p15:guide>
        <p15:guide id="10" pos="391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DURCH KLICKEN </a:t>
            </a:r>
            <a:r>
              <a:rPr lang="de-DE" dirty="0" err="1"/>
              <a:t>BEARBEITeN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Zweite Zeile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8947" y="1413933"/>
            <a:ext cx="5497142" cy="345594"/>
          </a:xfrm>
        </p:spPr>
        <p:txBody>
          <a:bodyPr/>
          <a:lstStyle>
            <a:lvl1pPr marL="0" indent="0">
              <a:buNone/>
              <a:defRPr b="1"/>
            </a:lvl1pPr>
            <a:lvl2pPr marL="190800" indent="0">
              <a:buNone/>
              <a:defRPr b="1"/>
            </a:lvl2pPr>
            <a:lvl3pPr marL="381600" indent="0">
              <a:buNone/>
              <a:defRPr b="1"/>
            </a:lvl3pPr>
            <a:lvl4pPr marL="572400" indent="0">
              <a:buNone/>
              <a:defRPr b="1"/>
            </a:lvl4pPr>
            <a:lvl5pPr marL="763200" indent="0">
              <a:buNone/>
              <a:defRPr b="1"/>
            </a:lvl5pPr>
          </a:lstStyle>
          <a:p>
            <a:pPr lvl="0"/>
            <a:r>
              <a:rPr lang="de-DE" dirty="0"/>
              <a:t>Überschrift durch Klicken bearbeiten.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6490" y="1413933"/>
            <a:ext cx="5497142" cy="345594"/>
          </a:xfrm>
        </p:spPr>
        <p:txBody>
          <a:bodyPr/>
          <a:lstStyle>
            <a:lvl1pPr marL="0" indent="0">
              <a:buNone/>
              <a:defRPr b="1" baseline="0"/>
            </a:lvl1pPr>
            <a:lvl2pPr marL="190800" indent="0">
              <a:buNone/>
              <a:defRPr b="1"/>
            </a:lvl2pPr>
            <a:lvl3pPr marL="381600" indent="0">
              <a:buNone/>
              <a:defRPr b="1"/>
            </a:lvl3pPr>
            <a:lvl4pPr marL="572400" indent="0">
              <a:buNone/>
              <a:defRPr b="1"/>
            </a:lvl4pPr>
            <a:lvl5pPr marL="763200" indent="0">
              <a:buNone/>
              <a:defRPr b="1"/>
            </a:lvl5pPr>
          </a:lstStyle>
          <a:p>
            <a:pPr lvl="0"/>
            <a:r>
              <a:rPr lang="de-DE" dirty="0"/>
              <a:t>Überschrift durch Klicken bearbeiten.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488947" y="1854198"/>
            <a:ext cx="5497142" cy="4267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durch Klicken hinzufügen. Möchten Sie einen Inhalt wie eine Tabelle oder ein Diagramm einfügen, klicken Sie bitte auf das entsprechende Symbol in der Mitte dieses Platzhalters.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 hasCustomPrompt="1"/>
          </p:nvPr>
        </p:nvSpPr>
        <p:spPr>
          <a:xfrm>
            <a:off x="6216490" y="1854198"/>
            <a:ext cx="5497142" cy="4267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durch Klicken hinzufügen. Möchten Sie einen Inhalt wie eine Tabelle oder ein Diagramm einfügen, klicken Sie bitte auf das entsprechende Symbol in der Mitte dieses Platzhalters.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Layoutschutz" hidden="1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488947" y="1413933"/>
            <a:ext cx="11224684" cy="470746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7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8" userDrawn="1">
          <p15:clr>
            <a:srgbClr val="FBAE40"/>
          </p15:clr>
        </p15:guide>
        <p15:guide id="2" pos="7380" userDrawn="1">
          <p15:clr>
            <a:srgbClr val="FBAE40"/>
          </p15:clr>
        </p15:guide>
        <p15:guide id="3" pos="3771" userDrawn="1">
          <p15:clr>
            <a:srgbClr val="FBAE40"/>
          </p15:clr>
        </p15:guide>
        <p15:guide id="4" pos="3915" userDrawn="1">
          <p15:clr>
            <a:srgbClr val="FBAE40"/>
          </p15:clr>
        </p15:guide>
        <p15:guide id="5" orient="horz" pos="218" userDrawn="1">
          <p15:clr>
            <a:srgbClr val="FBAE40"/>
          </p15:clr>
        </p15:guide>
        <p15:guide id="6" orient="horz" pos="662" userDrawn="1">
          <p15:clr>
            <a:srgbClr val="FBAE40"/>
          </p15:clr>
        </p15:guide>
        <p15:guide id="7" orient="horz" pos="890" userDrawn="1">
          <p15:clr>
            <a:srgbClr val="FBAE40"/>
          </p15:clr>
        </p15:guide>
        <p15:guide id="8" orient="horz" pos="3857" userDrawn="1">
          <p15:clr>
            <a:srgbClr val="FBAE40"/>
          </p15:clr>
        </p15:guide>
        <p15:guide id="9" orient="horz" pos="4040" userDrawn="1">
          <p15:clr>
            <a:srgbClr val="FBAE40"/>
          </p15:clr>
        </p15:guide>
        <p15:guide id="10" orient="horz" pos="42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DURCH KLICKEN </a:t>
            </a:r>
            <a:r>
              <a:rPr lang="de-DE" dirty="0" err="1"/>
              <a:t>BEARBEITeN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Zweite Zeile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.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3587961" cy="470746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durch Klicken hinzufügen. Möchten Sie einen Inhalt wie eine Tabelle oder ein Diagramm einfügen, klicken Sie bitte auf das entsprechende Symbol in der Mitte dieses Platzhalters.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4307309" y="1413933"/>
            <a:ext cx="3587961" cy="470746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durch Klicken hinzufügen. Möchten Sie einen Inhalt wie eine Tabelle oder ein Diagramm einfügen, klicken Sie bitte auf das entsprechende Symbol in der Mitte dieses Platzhalters.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8125670" y="1413933"/>
            <a:ext cx="3587961" cy="470746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durch Klicken hinzufügen. Möchten Sie einen Inhalt wie eine Tabelle oder ein Diagramm einfügen, klicken Sie bitte auf das entsprechende Symbol in der Mitte dieses Platzhalters.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Layoutschutz" hidden="1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488947" y="1413933"/>
            <a:ext cx="11224684" cy="470746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81336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 userDrawn="1">
          <p15:clr>
            <a:srgbClr val="FBAE40"/>
          </p15:clr>
        </p15:guide>
        <p15:guide id="3" pos="5118" userDrawn="1">
          <p15:clr>
            <a:srgbClr val="FBAE40"/>
          </p15:clr>
        </p15:guide>
        <p15:guide id="4" pos="4974">
          <p15:clr>
            <a:srgbClr val="FBAE40"/>
          </p15:clr>
        </p15:guide>
        <p15:guide id="5" pos="308">
          <p15:clr>
            <a:srgbClr val="FBAE40"/>
          </p15:clr>
        </p15:guide>
        <p15:guide id="6" pos="7380">
          <p15:clr>
            <a:srgbClr val="FBAE40"/>
          </p15:clr>
        </p15:guide>
        <p15:guide id="7" orient="horz" pos="218">
          <p15:clr>
            <a:srgbClr val="FBAE40"/>
          </p15:clr>
        </p15:guide>
        <p15:guide id="8" orient="horz" pos="662">
          <p15:clr>
            <a:srgbClr val="FBAE40"/>
          </p15:clr>
        </p15:guide>
        <p15:guide id="9" orient="horz" pos="890">
          <p15:clr>
            <a:srgbClr val="FBAE40"/>
          </p15:clr>
        </p15:guide>
        <p15:guide id="10" orient="horz" pos="3857">
          <p15:clr>
            <a:srgbClr val="FBAE40"/>
          </p15:clr>
        </p15:guide>
        <p15:guide id="11" orient="horz" pos="4040">
          <p15:clr>
            <a:srgbClr val="FBAE40"/>
          </p15:clr>
        </p15:guide>
        <p15:guide id="12" orient="horz" pos="427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DURCH KLICKEN </a:t>
            </a:r>
            <a:r>
              <a:rPr lang="de-DE" dirty="0" err="1"/>
              <a:t>BEARBEITeN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Zweite Zeile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.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3352719" y="1413933"/>
            <a:ext cx="2633372" cy="47074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durch Klicken hinzufügen. Möchten Sie einen Inhalt wie eine Tabelle oder ein Diagramm einfügen, klicken Sie bitte auf das entsprechende Symbol in der Mitte dieses Platzhalters.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488947" y="1413933"/>
            <a:ext cx="2633372" cy="47074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durch Klicken hinzufügen. Möchten Sie einen Inhalt wie eine Tabelle oder ein Diagramm einfügen, klicken Sie bitte auf das entsprechende Symbol in der Mitte dieses Platzhalters.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6216490" y="1413933"/>
            <a:ext cx="2633372" cy="47074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durch Klicken hinzufügen. Möchten Sie einen Inhalt wie eine Tabelle oder ein Diagramm einfügen, klicken Sie bitte auf das entsprechende Symbol in der Mitte dieses Platzhalters.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 hasCustomPrompt="1"/>
          </p:nvPr>
        </p:nvSpPr>
        <p:spPr>
          <a:xfrm>
            <a:off x="9080260" y="1413933"/>
            <a:ext cx="2633372" cy="47074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durch Klicken hinzufügen. Möchten Sie einen Inhalt wie eine Tabelle oder ein Diagramm einfügen, klicken Sie bitte auf das entsprechende Symbol in der Mitte dieses Platzhalters.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Layoutschutz" hidden="1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488947" y="1413933"/>
            <a:ext cx="11224684" cy="470746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5215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1968" userDrawn="1">
          <p15:clr>
            <a:srgbClr val="FBAE40"/>
          </p15:clr>
        </p15:guide>
        <p15:guide id="2" pos="2111" userDrawn="1">
          <p15:clr>
            <a:srgbClr val="FBAE40"/>
          </p15:clr>
        </p15:guide>
        <p15:guide id="3" pos="3771" userDrawn="1">
          <p15:clr>
            <a:srgbClr val="FBAE40"/>
          </p15:clr>
        </p15:guide>
        <p15:guide id="4" pos="3915" userDrawn="1">
          <p15:clr>
            <a:srgbClr val="FBAE40"/>
          </p15:clr>
        </p15:guide>
        <p15:guide id="5" pos="5576" userDrawn="1">
          <p15:clr>
            <a:srgbClr val="FBAE40"/>
          </p15:clr>
        </p15:guide>
        <p15:guide id="6" pos="5720">
          <p15:clr>
            <a:srgbClr val="FBAE40"/>
          </p15:clr>
        </p15:guide>
        <p15:guide id="7" pos="307">
          <p15:clr>
            <a:srgbClr val="FBAE40"/>
          </p15:clr>
        </p15:guide>
        <p15:guide id="8" pos="7380">
          <p15:clr>
            <a:srgbClr val="FBAE40"/>
          </p15:clr>
        </p15:guide>
        <p15:guide id="9" orient="horz" pos="218">
          <p15:clr>
            <a:srgbClr val="FBAE40"/>
          </p15:clr>
        </p15:guide>
        <p15:guide id="10" orient="horz" pos="662">
          <p15:clr>
            <a:srgbClr val="FBAE40"/>
          </p15:clr>
        </p15:guide>
        <p15:guide id="11" orient="horz" pos="889">
          <p15:clr>
            <a:srgbClr val="FBAE40"/>
          </p15:clr>
        </p15:guide>
        <p15:guide id="12" orient="horz" pos="3857">
          <p15:clr>
            <a:srgbClr val="FBAE40"/>
          </p15:clr>
        </p15:guide>
        <p15:guide id="13" orient="horz" pos="4040">
          <p15:clr>
            <a:srgbClr val="FBAE40"/>
          </p15:clr>
        </p15:guide>
        <p15:guide id="14" orient="horz" pos="427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DURCH KLICKEN </a:t>
            </a:r>
            <a:r>
              <a:rPr lang="de-DE" dirty="0" err="1"/>
              <a:t>BEARBEITeN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Zweite Zeile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.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497142" cy="22674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durch Klicken hinzufügen. Möchten Sie einen Inhalt wie eine Tabelle oder ein Diagramm einfügen, klicken Sie bitte auf das entsprechende Symbol in der Mitte dieses Platzhalters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6216490" y="1413933"/>
            <a:ext cx="5497142" cy="22674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durch Klicken hinzufügen. Möchten Sie einen Inhalt wie eine Tabelle oder ein Diagramm einfügen, klicken Sie bitte auf das entsprechende Symbol in der Mitte dieses Platzhalters.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488947" y="3852863"/>
            <a:ext cx="5497142" cy="22685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durch Klicken hinzufügen. Möchten Sie einen Inhalt wie eine Tabelle oder ein Diagramm einfügen, klicken Sie bitte auf das entsprechende Symbol in der Mitte dieses Platzhalters.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 hasCustomPrompt="1"/>
          </p:nvPr>
        </p:nvSpPr>
        <p:spPr>
          <a:xfrm>
            <a:off x="6216490" y="3852863"/>
            <a:ext cx="5497142" cy="22685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durch Klicken hinzufügen. Möchten Sie einen Inhalt wie eine Tabelle oder ein Diagramm einfügen, klicken Sie bitte auf das entsprechende Symbol in der Mitte dieses Platzhalters.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Layoutschutz" hidden="1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488947" y="1413933"/>
            <a:ext cx="11224684" cy="470746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55766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08">
          <p15:clr>
            <a:srgbClr val="FBAE40"/>
          </p15:clr>
        </p15:guide>
        <p15:guide id="2" pos="7380">
          <p15:clr>
            <a:srgbClr val="FBAE40"/>
          </p15:clr>
        </p15:guide>
        <p15:guide id="3" orient="horz" pos="218">
          <p15:clr>
            <a:srgbClr val="FBAE40"/>
          </p15:clr>
        </p15:guide>
        <p15:guide id="4" orient="horz" pos="662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856">
          <p15:clr>
            <a:srgbClr val="FBAE40"/>
          </p15:clr>
        </p15:guide>
        <p15:guide id="7" orient="horz" pos="4040">
          <p15:clr>
            <a:srgbClr val="FBAE40"/>
          </p15:clr>
        </p15:guide>
        <p15:guide id="8" orient="horz" pos="4272">
          <p15:clr>
            <a:srgbClr val="FBAE40"/>
          </p15:clr>
        </p15:guide>
        <p15:guide id="9" pos="3771">
          <p15:clr>
            <a:srgbClr val="FBAE40"/>
          </p15:clr>
        </p15:guide>
        <p15:guide id="10" pos="3915">
          <p15:clr>
            <a:srgbClr val="FBAE40"/>
          </p15:clr>
        </p15:guide>
        <p15:guide id="11" orient="horz" pos="2319">
          <p15:clr>
            <a:srgbClr val="FBAE40"/>
          </p15:clr>
        </p15:guide>
        <p15:guide id="12" orient="horz" pos="242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mit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DURCH KLICKEN </a:t>
            </a:r>
            <a:r>
              <a:rPr lang="de-DE" dirty="0" err="1"/>
              <a:t>BEARBEITeN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Zweite Zeile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.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488947" y="1413933"/>
            <a:ext cx="11224684" cy="47074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0" bIns="72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Layoutschutz" hidden="1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488947" y="1413933"/>
            <a:ext cx="11224684" cy="470746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653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8" userDrawn="1">
          <p15:clr>
            <a:srgbClr val="FBAE40"/>
          </p15:clr>
        </p15:guide>
        <p15:guide id="2" pos="7380" userDrawn="1">
          <p15:clr>
            <a:srgbClr val="FBAE40"/>
          </p15:clr>
        </p15:guide>
        <p15:guide id="3" orient="horz" pos="218" userDrawn="1">
          <p15:clr>
            <a:srgbClr val="FBAE40"/>
          </p15:clr>
        </p15:guide>
        <p15:guide id="4" orient="horz" pos="662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7" userDrawn="1">
          <p15:clr>
            <a:srgbClr val="FBAE40"/>
          </p15:clr>
        </p15:guide>
        <p15:guide id="7" orient="horz" pos="4040" userDrawn="1">
          <p15:clr>
            <a:srgbClr val="FBAE40"/>
          </p15:clr>
        </p15:guide>
        <p15:guide id="8" orient="horz" pos="427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Bild ohne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DURCH KLICKEN </a:t>
            </a:r>
            <a:r>
              <a:rPr lang="de-DE" dirty="0" err="1"/>
              <a:t>BEARBEITeN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Zweite Zeile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.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13932"/>
            <a:ext cx="12192000" cy="54440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bIns="72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Layoutschutz" hidden="1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488947" y="1413933"/>
            <a:ext cx="11224684" cy="470746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257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8" userDrawn="1">
          <p15:clr>
            <a:srgbClr val="FBAE40"/>
          </p15:clr>
        </p15:guide>
        <p15:guide id="2" pos="7380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2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" y="4322170"/>
            <a:ext cx="12191496" cy="253583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-9525" y="678169"/>
            <a:ext cx="12201525" cy="1253402"/>
          </a:xfrm>
        </p:spPr>
        <p:txBody>
          <a:bodyPr lIns="471600" tIns="72000" rIns="471600" bIns="36000" anchor="b">
            <a:spAutoFit/>
          </a:bodyPr>
          <a:lstStyle>
            <a:lvl1pPr algn="l">
              <a:lnSpc>
                <a:spcPct val="90000"/>
              </a:lnSpc>
              <a:spcAft>
                <a:spcPts val="600"/>
              </a:spcAft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Ein- oder </a:t>
            </a:r>
            <a:br>
              <a:rPr lang="de-DE" dirty="0"/>
            </a:br>
            <a:r>
              <a:rPr lang="de-DE" dirty="0"/>
              <a:t>Zweizeiliger </a:t>
            </a:r>
            <a:r>
              <a:rPr lang="de-DE" dirty="0" err="1"/>
              <a:t>titel</a:t>
            </a:r>
            <a:r>
              <a:rPr lang="de-DE" dirty="0"/>
              <a:t>.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-9525" y="2052582"/>
            <a:ext cx="12201525" cy="386055"/>
          </a:xfrm>
          <a:prstGeom prst="rect">
            <a:avLst/>
          </a:prstGeom>
        </p:spPr>
        <p:txBody>
          <a:bodyPr lIns="471600" tIns="72000" rIns="471600" bIns="36000"/>
          <a:lstStyle>
            <a:lvl1pPr marL="0" indent="0" algn="l">
              <a:lnSpc>
                <a:spcPct val="90000"/>
              </a:lnSpc>
              <a:buNone/>
              <a:defRPr sz="20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Ein- oder Zweizeilige Subheadline.</a:t>
            </a:r>
          </a:p>
        </p:txBody>
      </p:sp>
      <p:pic>
        <p:nvPicPr>
          <p:cNvPr id="10" name="Bild 7" descr="WortmarkeBMWGROUP Kopi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864" y="6138897"/>
            <a:ext cx="757729" cy="35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88949" y="5498532"/>
            <a:ext cx="2095570" cy="319415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0"/>
              </a:spcAft>
              <a:buNone/>
              <a:defRPr sz="1100" b="1"/>
            </a:lvl1pPr>
          </a:lstStyle>
          <a:p>
            <a:pPr lvl="0"/>
            <a:r>
              <a:rPr lang="de-DE" dirty="0"/>
              <a:t>Abteilung | Datum</a:t>
            </a:r>
            <a:br>
              <a:rPr lang="de-DE" dirty="0"/>
            </a:br>
            <a:r>
              <a:rPr lang="de-DE" dirty="0"/>
              <a:t>Ersteller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4892" y="6137292"/>
            <a:ext cx="1159625" cy="361604"/>
          </a:xfrm>
          <a:prstGeom prst="rect">
            <a:avLst/>
          </a:prstGeom>
        </p:spPr>
      </p:pic>
      <p:sp>
        <p:nvSpPr>
          <p:cNvPr id="4" name="MIO_LOGOPLACEHOLDER#16:9"/>
          <p:cNvSpPr>
            <a:spLocks/>
          </p:cNvSpPr>
          <p:nvPr userDrawn="1"/>
        </p:nvSpPr>
        <p:spPr>
          <a:xfrm>
            <a:off x="9999871" y="6137292"/>
            <a:ext cx="1724210" cy="361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Bild 8">
            <a:extLst>
              <a:ext uri="{FF2B5EF4-FFF2-40B4-BE49-F238E27FC236}">
                <a16:creationId xmlns:a16="http://schemas.microsoft.com/office/drawing/2014/main" xmlns="" id="{3D75DD3C-B746-4757-81AC-33413159E16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99870" y="6137418"/>
            <a:ext cx="1724211" cy="36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277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8" userDrawn="1">
          <p15:clr>
            <a:srgbClr val="FBAE40"/>
          </p15:clr>
        </p15:guide>
        <p15:guide id="2" pos="7380" userDrawn="1">
          <p15:clr>
            <a:srgbClr val="FBAE40"/>
          </p15:clr>
        </p15:guide>
        <p15:guide id="3" orient="horz" pos="1218" userDrawn="1">
          <p15:clr>
            <a:srgbClr val="FBAE40"/>
          </p15:clr>
        </p15:guide>
        <p15:guide id="4" orient="horz" pos="1292" userDrawn="1">
          <p15:clr>
            <a:srgbClr val="FBAE40"/>
          </p15:clr>
        </p15:guide>
        <p15:guide id="5" orient="horz" pos="1538" userDrawn="1">
          <p15:clr>
            <a:srgbClr val="FBAE40"/>
          </p15:clr>
        </p15:guide>
        <p15:guide id="6" orient="horz" pos="426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Bildunt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DURCH KLICKEN </a:t>
            </a:r>
            <a:r>
              <a:rPr lang="de-DE" dirty="0" err="1"/>
              <a:t>BEARBEITeN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Zweite Zeile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.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488947" y="1413933"/>
            <a:ext cx="5497142" cy="2439988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bIns="72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>
          <a:xfrm>
            <a:off x="6216490" y="1413933"/>
            <a:ext cx="5497142" cy="2439988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bIns="72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88947" y="4040185"/>
            <a:ext cx="5497142" cy="2081213"/>
          </a:xfrm>
        </p:spPr>
        <p:txBody>
          <a:bodyPr/>
          <a:lstStyle>
            <a:lvl1pPr marL="0" indent="0">
              <a:buNone/>
              <a:defRPr sz="1200" baseline="0"/>
            </a:lvl1pPr>
            <a:lvl2pPr marL="190800" indent="0">
              <a:buNone/>
              <a:defRPr sz="1200"/>
            </a:lvl2pPr>
            <a:lvl3pPr marL="381600" indent="0">
              <a:buNone/>
              <a:defRPr sz="1200"/>
            </a:lvl3pPr>
            <a:lvl4pPr marL="572400" indent="0">
              <a:buNone/>
              <a:defRPr sz="1200"/>
            </a:lvl4pPr>
            <a:lvl5pPr marL="763200" indent="0">
              <a:buNone/>
              <a:defRPr sz="1200"/>
            </a:lvl5pPr>
          </a:lstStyle>
          <a:p>
            <a:pPr lvl="0"/>
            <a:r>
              <a:rPr lang="de-DE" dirty="0"/>
              <a:t>Bildunterschrift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16490" y="4040185"/>
            <a:ext cx="5497142" cy="2081213"/>
          </a:xfrm>
        </p:spPr>
        <p:txBody>
          <a:bodyPr/>
          <a:lstStyle>
            <a:lvl1pPr marL="0" indent="0">
              <a:buNone/>
              <a:defRPr sz="1200"/>
            </a:lvl1pPr>
            <a:lvl2pPr marL="190800" indent="0">
              <a:buNone/>
              <a:defRPr sz="1200"/>
            </a:lvl2pPr>
            <a:lvl3pPr marL="381600" indent="0">
              <a:buNone/>
              <a:defRPr sz="1200"/>
            </a:lvl3pPr>
            <a:lvl4pPr marL="572400" indent="0">
              <a:buNone/>
              <a:defRPr sz="1200"/>
            </a:lvl4pPr>
            <a:lvl5pPr marL="763200" indent="0">
              <a:buNone/>
              <a:defRPr sz="1200"/>
            </a:lvl5pPr>
          </a:lstStyle>
          <a:p>
            <a:pPr lvl="0"/>
            <a:r>
              <a:rPr lang="de-DE" dirty="0"/>
              <a:t>Bildunterschrift durch Klicken bearbeiten</a:t>
            </a:r>
          </a:p>
        </p:txBody>
      </p:sp>
      <p:sp>
        <p:nvSpPr>
          <p:cNvPr id="7" name="Layoutschutz" hidden="1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488947" y="1413933"/>
            <a:ext cx="11224684" cy="470746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835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29" userDrawn="1">
          <p15:clr>
            <a:srgbClr val="FBAE40"/>
          </p15:clr>
        </p15:guide>
        <p15:guide id="2" orient="horz" pos="2544" userDrawn="1">
          <p15:clr>
            <a:srgbClr val="FBAE40"/>
          </p15:clr>
        </p15:guide>
        <p15:guide id="3" pos="308" userDrawn="1">
          <p15:clr>
            <a:srgbClr val="FBAE40"/>
          </p15:clr>
        </p15:guide>
        <p15:guide id="4" pos="7380" userDrawn="1">
          <p15:clr>
            <a:srgbClr val="FBAE40"/>
          </p15:clr>
        </p15:guide>
        <p15:guide id="5" orient="horz" pos="218" userDrawn="1">
          <p15:clr>
            <a:srgbClr val="FBAE40"/>
          </p15:clr>
        </p15:guide>
        <p15:guide id="6" orient="horz" pos="662" userDrawn="1">
          <p15:clr>
            <a:srgbClr val="FBAE40"/>
          </p15:clr>
        </p15:guide>
        <p15:guide id="7" orient="horz" pos="890" userDrawn="1">
          <p15:clr>
            <a:srgbClr val="FBAE40"/>
          </p15:clr>
        </p15:guide>
        <p15:guide id="8" orient="horz" pos="3857" userDrawn="1">
          <p15:clr>
            <a:srgbClr val="FBAE40"/>
          </p15:clr>
        </p15:guide>
        <p15:guide id="9" orient="horz" pos="4040" userDrawn="1">
          <p15:clr>
            <a:srgbClr val="FBAE40"/>
          </p15:clr>
        </p15:guide>
        <p15:guide id="10" orient="horz" pos="4272" userDrawn="1">
          <p15:clr>
            <a:srgbClr val="FBAE40"/>
          </p15:clr>
        </p15:guide>
        <p15:guide id="11" pos="3915" userDrawn="1">
          <p15:clr>
            <a:srgbClr val="FBAE40"/>
          </p15:clr>
        </p15:guide>
        <p15:guide id="12" pos="377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mbi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DURCH KLICKEN </a:t>
            </a:r>
            <a:r>
              <a:rPr lang="de-DE" dirty="0" err="1"/>
              <a:t>BEARBEITeN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Zweite Zeile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.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0" hasCustomPrompt="1"/>
          </p:nvPr>
        </p:nvSpPr>
        <p:spPr>
          <a:xfrm>
            <a:off x="6216490" y="1413933"/>
            <a:ext cx="5497142" cy="47074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durch Klicken hinzufügen. Möchten Sie einen Inhalt wie eine Tabelle oder ein Diagramm einfügen, klicken Sie bitte auf das entsprechende Symbol in der Mitte dieses Platzhalters.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0" y="1413933"/>
            <a:ext cx="5986089" cy="4707465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bIns="72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Layoutschutz" hidden="1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488947" y="1413933"/>
            <a:ext cx="11224684" cy="470746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56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8" userDrawn="1">
          <p15:clr>
            <a:srgbClr val="FBAE40"/>
          </p15:clr>
        </p15:guide>
        <p15:guide id="2" pos="7380" userDrawn="1">
          <p15:clr>
            <a:srgbClr val="FBAE40"/>
          </p15:clr>
        </p15:guide>
        <p15:guide id="3" orient="horz" pos="218" userDrawn="1">
          <p15:clr>
            <a:srgbClr val="FBAE40"/>
          </p15:clr>
        </p15:guide>
        <p15:guide id="4" orient="horz" pos="662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7" userDrawn="1">
          <p15:clr>
            <a:srgbClr val="FBAE40"/>
          </p15:clr>
        </p15:guide>
        <p15:guide id="7" orient="horz" pos="4040" userDrawn="1">
          <p15:clr>
            <a:srgbClr val="FBAE40"/>
          </p15:clr>
        </p15:guide>
        <p15:guide id="8" orient="horz" pos="4272" userDrawn="1">
          <p15:clr>
            <a:srgbClr val="FBAE40"/>
          </p15:clr>
        </p15:guide>
        <p15:guide id="9" pos="3771" userDrawn="1">
          <p15:clr>
            <a:srgbClr val="FBAE40"/>
          </p15:clr>
        </p15:guide>
        <p15:guide id="10" pos="3915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DURCH KLICKEN </a:t>
            </a:r>
            <a:r>
              <a:rPr lang="de-DE" dirty="0" err="1"/>
              <a:t>BEARBEITeN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Zweite Zeile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.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488947" y="1413933"/>
            <a:ext cx="3587961" cy="1895093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0" bIns="720000" anchor="ctr" anchorCtr="0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>
          <a:xfrm>
            <a:off x="4307309" y="1413933"/>
            <a:ext cx="3587961" cy="188344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0" bIns="720000" anchor="ctr" anchorCtr="0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8125670" y="1413933"/>
            <a:ext cx="3587961" cy="188344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0" bIns="720000" anchor="ctr" anchorCtr="0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7" y="3489026"/>
            <a:ext cx="3587961" cy="2632374"/>
          </a:xfrm>
        </p:spPr>
        <p:txBody>
          <a:bodyPr/>
          <a:lstStyle>
            <a:lvl1pPr marL="0" indent="0">
              <a:buNone/>
              <a:defRPr sz="1200" baseline="0"/>
            </a:lvl1pPr>
            <a:lvl2pPr marL="190800" indent="0">
              <a:buNone/>
              <a:defRPr sz="1200"/>
            </a:lvl2pPr>
            <a:lvl3pPr marL="381600" indent="0">
              <a:buNone/>
              <a:defRPr sz="1200"/>
            </a:lvl3pPr>
            <a:lvl4pPr marL="572400" indent="0">
              <a:buNone/>
              <a:defRPr sz="1200"/>
            </a:lvl4pPr>
            <a:lvl5pPr marL="763200" indent="0">
              <a:buNone/>
              <a:defRPr sz="1200"/>
            </a:lvl5pPr>
          </a:lstStyle>
          <a:p>
            <a:pPr lvl="0"/>
            <a:r>
              <a:rPr lang="de-DE" dirty="0"/>
              <a:t>Bildunterschrift durch Klicken hinzufügen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307309" y="3489027"/>
            <a:ext cx="3587961" cy="263237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Tx/>
              <a:buFont typeface="Wingdings" panose="05000000000000000000" pitchFamily="2" charset="2"/>
              <a:buNone/>
              <a:tabLst/>
              <a:defRPr sz="1200"/>
            </a:lvl1pPr>
            <a:lvl2pPr marL="190800" indent="0">
              <a:buNone/>
              <a:defRPr sz="1200"/>
            </a:lvl2pPr>
            <a:lvl3pPr marL="381600" indent="0">
              <a:buNone/>
              <a:defRPr sz="1200"/>
            </a:lvl3pPr>
            <a:lvl4pPr marL="572400" indent="0">
              <a:buNone/>
              <a:defRPr sz="1200"/>
            </a:lvl4pPr>
            <a:lvl5pPr marL="763200" indent="0">
              <a:buNone/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dirty="0"/>
              <a:t>Bildunterschrift durch Klicken hinzufügen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8125670" y="3489027"/>
            <a:ext cx="3587961" cy="2632373"/>
          </a:xfrm>
        </p:spPr>
        <p:txBody>
          <a:bodyPr/>
          <a:lstStyle>
            <a:lvl1pPr marL="0" indent="0">
              <a:buNone/>
              <a:defRPr sz="1200"/>
            </a:lvl1pPr>
            <a:lvl2pPr marL="190800" indent="0">
              <a:buNone/>
              <a:defRPr sz="1200"/>
            </a:lvl2pPr>
            <a:lvl3pPr marL="381600" indent="0">
              <a:buNone/>
              <a:defRPr sz="1200"/>
            </a:lvl3pPr>
            <a:lvl4pPr marL="572400" indent="0">
              <a:buNone/>
              <a:defRPr sz="1200"/>
            </a:lvl4pPr>
            <a:lvl5pPr marL="763200" indent="0">
              <a:buNone/>
              <a:defRPr sz="1200"/>
            </a:lvl5pPr>
          </a:lstStyle>
          <a:p>
            <a:pPr lvl="0"/>
            <a:r>
              <a:rPr lang="de-DE" dirty="0"/>
              <a:t>Bildunterschrift durch Klicken hinzufügen</a:t>
            </a:r>
          </a:p>
        </p:txBody>
      </p:sp>
      <p:sp>
        <p:nvSpPr>
          <p:cNvPr id="9" name="Layoutschutz" hidden="1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488947" y="1413933"/>
            <a:ext cx="11224684" cy="470746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54125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08">
          <p15:clr>
            <a:srgbClr val="FBAE40"/>
          </p15:clr>
        </p15:guide>
        <p15:guide id="2" pos="7380">
          <p15:clr>
            <a:srgbClr val="FBAE40"/>
          </p15:clr>
        </p15:guide>
        <p15:guide id="3" orient="horz" pos="218">
          <p15:clr>
            <a:srgbClr val="FBAE40"/>
          </p15:clr>
        </p15:guide>
        <p15:guide id="4" orient="horz" pos="662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857">
          <p15:clr>
            <a:srgbClr val="FBAE40"/>
          </p15:clr>
        </p15:guide>
        <p15:guide id="7" orient="horz" pos="4040">
          <p15:clr>
            <a:srgbClr val="FBAE40"/>
          </p15:clr>
        </p15:guide>
        <p15:guide id="8" orient="horz" pos="4272">
          <p15:clr>
            <a:srgbClr val="FBAE40"/>
          </p15:clr>
        </p15:guide>
        <p15:guide id="9" pos="2570" userDrawn="1">
          <p15:clr>
            <a:srgbClr val="FBAE40"/>
          </p15:clr>
        </p15:guide>
        <p15:guide id="10" pos="2712" userDrawn="1">
          <p15:clr>
            <a:srgbClr val="FBAE40"/>
          </p15:clr>
        </p15:guide>
        <p15:guide id="11" pos="4974" userDrawn="1">
          <p15:clr>
            <a:srgbClr val="FBAE40"/>
          </p15:clr>
        </p15:guide>
        <p15:guide id="12" pos="5118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mit Bildunt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DURCH KLICKEN </a:t>
            </a:r>
            <a:r>
              <a:rPr lang="de-DE" dirty="0" err="1"/>
              <a:t>BEARBEITeN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Zweite Zeile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.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488947" y="1413933"/>
            <a:ext cx="2633372" cy="1895093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0" bIns="972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>
          <a:xfrm>
            <a:off x="3352719" y="1413933"/>
            <a:ext cx="2633372" cy="1895093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0" bIns="972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6216490" y="1413933"/>
            <a:ext cx="2633372" cy="1895093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0" bIns="972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9080260" y="1413933"/>
            <a:ext cx="2633372" cy="1895093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0" bIns="972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7" y="3489027"/>
            <a:ext cx="2633372" cy="2632373"/>
          </a:xfrm>
        </p:spPr>
        <p:txBody>
          <a:bodyPr/>
          <a:lstStyle>
            <a:lvl1pPr marL="0" indent="0">
              <a:buNone/>
              <a:defRPr sz="1200" baseline="0"/>
            </a:lvl1pPr>
            <a:lvl2pPr marL="190800" indent="0">
              <a:buNone/>
              <a:defRPr sz="1200"/>
            </a:lvl2pPr>
            <a:lvl3pPr marL="381600" indent="0">
              <a:buNone/>
              <a:defRPr sz="1200"/>
            </a:lvl3pPr>
            <a:lvl4pPr marL="572400" indent="0">
              <a:buNone/>
              <a:defRPr sz="1200"/>
            </a:lvl4pPr>
            <a:lvl5pPr marL="763200" indent="0">
              <a:buNone/>
              <a:defRPr sz="1200"/>
            </a:lvl5pPr>
          </a:lstStyle>
          <a:p>
            <a:pPr lvl="0"/>
            <a:r>
              <a:rPr lang="de-DE" dirty="0"/>
              <a:t>Bildunterschrift durch Klicken hinzufügen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352719" y="3489027"/>
            <a:ext cx="2633372" cy="263237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Tx/>
              <a:buFont typeface="Wingdings" panose="05000000000000000000" pitchFamily="2" charset="2"/>
              <a:buNone/>
              <a:tabLst/>
              <a:defRPr sz="1200"/>
            </a:lvl1pPr>
            <a:lvl2pPr marL="190800" indent="0">
              <a:buNone/>
              <a:defRPr sz="1200"/>
            </a:lvl2pPr>
            <a:lvl3pPr marL="381600" indent="0">
              <a:buNone/>
              <a:defRPr sz="1200"/>
            </a:lvl3pPr>
            <a:lvl4pPr marL="572400" indent="0">
              <a:buNone/>
              <a:defRPr sz="1200"/>
            </a:lvl4pPr>
            <a:lvl5pPr marL="763200" indent="0">
              <a:buNone/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dirty="0"/>
              <a:t>Bildunterschrift durch Klicken hinzufügen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6216490" y="3489027"/>
            <a:ext cx="2633372" cy="2632373"/>
          </a:xfrm>
        </p:spPr>
        <p:txBody>
          <a:bodyPr/>
          <a:lstStyle>
            <a:lvl1pPr marL="0" indent="0">
              <a:buNone/>
              <a:defRPr sz="1200"/>
            </a:lvl1pPr>
            <a:lvl2pPr marL="190800" indent="0">
              <a:buNone/>
              <a:defRPr sz="1200"/>
            </a:lvl2pPr>
            <a:lvl3pPr marL="381600" indent="0">
              <a:buNone/>
              <a:defRPr sz="1200"/>
            </a:lvl3pPr>
            <a:lvl4pPr marL="572400" indent="0">
              <a:buNone/>
              <a:defRPr sz="1200"/>
            </a:lvl4pPr>
            <a:lvl5pPr marL="763200" indent="0">
              <a:buNone/>
              <a:defRPr sz="1200"/>
            </a:lvl5pPr>
          </a:lstStyle>
          <a:p>
            <a:pPr lvl="0"/>
            <a:r>
              <a:rPr lang="de-DE" dirty="0"/>
              <a:t>Bildunterschrift durch Klicken hinzufügen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9080260" y="3489027"/>
            <a:ext cx="2633372" cy="263237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Tx/>
              <a:buFont typeface="Wingdings" panose="05000000000000000000" pitchFamily="2" charset="2"/>
              <a:buNone/>
              <a:tabLst/>
              <a:defRPr sz="1200"/>
            </a:lvl1pPr>
            <a:lvl2pPr marL="190800" indent="0">
              <a:buNone/>
              <a:defRPr sz="1200"/>
            </a:lvl2pPr>
            <a:lvl3pPr marL="381600" indent="0">
              <a:buNone/>
              <a:defRPr sz="1200"/>
            </a:lvl3pPr>
            <a:lvl4pPr marL="572400" indent="0">
              <a:buNone/>
              <a:defRPr sz="1200"/>
            </a:lvl4pPr>
            <a:lvl5pPr marL="763200" indent="0">
              <a:buNone/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Clr>
                <a:srgbClr val="7F7F7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dirty="0"/>
              <a:t>Bildunterschrift durch Klicken hinzufügen</a:t>
            </a:r>
          </a:p>
        </p:txBody>
      </p:sp>
      <p:sp>
        <p:nvSpPr>
          <p:cNvPr id="11" name="Layoutschutz" hidden="1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488947" y="1413933"/>
            <a:ext cx="11224684" cy="470746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11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8" userDrawn="1">
          <p15:clr>
            <a:srgbClr val="FBAE40"/>
          </p15:clr>
        </p15:guide>
        <p15:guide id="2" pos="7380" userDrawn="1">
          <p15:clr>
            <a:srgbClr val="FBAE40"/>
          </p15:clr>
        </p15:guide>
        <p15:guide id="3" orient="horz" pos="218" userDrawn="1">
          <p15:clr>
            <a:srgbClr val="FBAE40"/>
          </p15:clr>
        </p15:guide>
        <p15:guide id="4" orient="horz" pos="662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7" userDrawn="1">
          <p15:clr>
            <a:srgbClr val="FBAE40"/>
          </p15:clr>
        </p15:guide>
        <p15:guide id="7" orient="horz" pos="4040" userDrawn="1">
          <p15:clr>
            <a:srgbClr val="FBAE40"/>
          </p15:clr>
        </p15:guide>
        <p15:guide id="8" orient="horz" pos="4272" userDrawn="1">
          <p15:clr>
            <a:srgbClr val="FBAE40"/>
          </p15:clr>
        </p15:guide>
        <p15:guide id="9" pos="1968" userDrawn="1">
          <p15:clr>
            <a:srgbClr val="FBAE40"/>
          </p15:clr>
        </p15:guide>
        <p15:guide id="10" pos="2111" userDrawn="1">
          <p15:clr>
            <a:srgbClr val="FBAE40"/>
          </p15:clr>
        </p15:guide>
        <p15:guide id="11" pos="3915" userDrawn="1">
          <p15:clr>
            <a:srgbClr val="FBAE40"/>
          </p15:clr>
        </p15:guide>
        <p15:guide id="12" pos="3771" userDrawn="1">
          <p15:clr>
            <a:srgbClr val="FBAE40"/>
          </p15:clr>
        </p15:guide>
        <p15:guide id="13" pos="5719" userDrawn="1">
          <p15:clr>
            <a:srgbClr val="FBAE40"/>
          </p15:clr>
        </p15:guide>
        <p15:guide id="14" pos="557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12192000" cy="62949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9" name="Bild 10" descr="Next_100_Years_Signet.png"/>
          <p:cNvPicPr>
            <a:picLocks noChangeAspect="1"/>
          </p:cNvPicPr>
          <p:nvPr userDrawn="1"/>
        </p:nvPicPr>
        <p:blipFill rotWithShape="1">
          <a:blip r:embed="rId2" cstate="hq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507"/>
          <a:stretch/>
        </p:blipFill>
        <p:spPr>
          <a:xfrm>
            <a:off x="4664261" y="1"/>
            <a:ext cx="7527739" cy="63302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" y="1112948"/>
            <a:ext cx="3479800" cy="1033544"/>
          </a:xfrm>
        </p:spPr>
        <p:txBody>
          <a:bodyPr lIns="471600" tIns="35996" rIns="471600" bIns="0" anchor="b"/>
          <a:lstStyle>
            <a:lvl1pPr>
              <a:lnSpc>
                <a:spcPct val="90000"/>
              </a:lnSpc>
              <a:spcAft>
                <a:spcPts val="600"/>
              </a:spcAft>
              <a:defRPr sz="7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01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0" y="2163672"/>
            <a:ext cx="12201525" cy="663053"/>
          </a:xfrm>
          <a:prstGeom prst="rect">
            <a:avLst/>
          </a:prstGeom>
        </p:spPr>
        <p:txBody>
          <a:bodyPr lIns="471600" tIns="35996" rIns="471600" bIns="0"/>
          <a:lstStyle>
            <a:lvl1pPr marL="0" indent="0">
              <a:lnSpc>
                <a:spcPct val="90000"/>
              </a:lnSpc>
              <a:buNone/>
              <a:defRPr sz="40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err="1"/>
              <a:t>Kapiteltrenner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7840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01">
          <p15:clr>
            <a:srgbClr val="FBAE40"/>
          </p15:clr>
        </p15:guide>
        <p15:guide id="2" orient="horz" pos="1362">
          <p15:clr>
            <a:srgbClr val="FBAE40"/>
          </p15:clr>
        </p15:guide>
        <p15:guide id="3" orient="horz" pos="1782">
          <p15:clr>
            <a:srgbClr val="FBAE40"/>
          </p15:clr>
        </p15:guide>
        <p15:guide id="4" pos="308">
          <p15:clr>
            <a:srgbClr val="FBAE40"/>
          </p15:clr>
        </p15:guide>
        <p15:guide id="5" pos="7380">
          <p15:clr>
            <a:srgbClr val="FBAE40"/>
          </p15:clr>
        </p15:guide>
        <p15:guide id="6" orient="horz" pos="135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DURCH KLICKEN </a:t>
            </a:r>
            <a:r>
              <a:rPr lang="de-DE" dirty="0" err="1"/>
              <a:t>BEARBEITeN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Zweite Zeile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.</a:t>
            </a:r>
          </a:p>
        </p:txBody>
      </p:sp>
      <p:sp>
        <p:nvSpPr>
          <p:cNvPr id="3" name="Layoutschutz" hidden="1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488947" y="1413933"/>
            <a:ext cx="11224684" cy="470746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32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8" userDrawn="1">
          <p15:clr>
            <a:srgbClr val="FBAE40"/>
          </p15:clr>
        </p15:guide>
        <p15:guide id="2" pos="7380" userDrawn="1">
          <p15:clr>
            <a:srgbClr val="FBAE40"/>
          </p15:clr>
        </p15:guide>
        <p15:guide id="3" orient="horz" pos="218" userDrawn="1">
          <p15:clr>
            <a:srgbClr val="FBAE40"/>
          </p15:clr>
        </p15:guide>
        <p15:guide id="4" orient="horz" pos="662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7" userDrawn="1">
          <p15:clr>
            <a:srgbClr val="FBAE40"/>
          </p15:clr>
        </p15:guide>
        <p15:guide id="7" orient="horz" pos="4040" userDrawn="1">
          <p15:clr>
            <a:srgbClr val="FBAE40"/>
          </p15:clr>
        </p15:guide>
        <p15:guide id="8" orient="horz" pos="42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ter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DURCH KLICKEN </a:t>
            </a:r>
            <a:r>
              <a:rPr lang="de-DE" dirty="0" err="1"/>
              <a:t>BEARBEITeN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Zweite Zeile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.</a:t>
            </a:r>
          </a:p>
        </p:txBody>
      </p:sp>
      <p:sp>
        <p:nvSpPr>
          <p:cNvPr id="3" name="Layoutschutz" hidden="1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488947" y="1413933"/>
            <a:ext cx="11224684" cy="470746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17467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08">
          <p15:clr>
            <a:srgbClr val="FBAE40"/>
          </p15:clr>
        </p15:guide>
        <p15:guide id="2" pos="7380">
          <p15:clr>
            <a:srgbClr val="FBAE40"/>
          </p15:clr>
        </p15:guide>
        <p15:guide id="3" orient="horz" pos="218">
          <p15:clr>
            <a:srgbClr val="FBAE40"/>
          </p15:clr>
        </p15:guide>
        <p15:guide id="4" orient="horz" pos="662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857">
          <p15:clr>
            <a:srgbClr val="FBAE40"/>
          </p15:clr>
        </p15:guide>
        <p15:guide id="7" orient="horz" pos="4040">
          <p15:clr>
            <a:srgbClr val="FBAE40"/>
          </p15:clr>
        </p15:guide>
        <p15:guide id="8" orient="horz" pos="4272">
          <p15:clr>
            <a:srgbClr val="FBAE40"/>
          </p15:clr>
        </p15:guide>
        <p15:guide id="9" pos="3771">
          <p15:clr>
            <a:srgbClr val="FBAE40"/>
          </p15:clr>
        </p15:guide>
        <p15:guide id="10" pos="391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ter 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DURCH KLICKEN </a:t>
            </a:r>
            <a:r>
              <a:rPr lang="de-DE" dirty="0" err="1"/>
              <a:t>BEARBEITeN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Zweite Zeile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.</a:t>
            </a:r>
          </a:p>
        </p:txBody>
      </p:sp>
      <p:sp>
        <p:nvSpPr>
          <p:cNvPr id="3" name="Layoutschutz" hidden="1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488947" y="1413933"/>
            <a:ext cx="11224684" cy="470746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3349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  <p15:guide id="5" pos="308">
          <p15:clr>
            <a:srgbClr val="FBAE40"/>
          </p15:clr>
        </p15:guide>
        <p15:guide id="6" pos="7380">
          <p15:clr>
            <a:srgbClr val="FBAE40"/>
          </p15:clr>
        </p15:guide>
        <p15:guide id="7" orient="horz" pos="218">
          <p15:clr>
            <a:srgbClr val="FBAE40"/>
          </p15:clr>
        </p15:guide>
        <p15:guide id="8" orient="horz" pos="662">
          <p15:clr>
            <a:srgbClr val="FBAE40"/>
          </p15:clr>
        </p15:guide>
        <p15:guide id="9" orient="horz" pos="890">
          <p15:clr>
            <a:srgbClr val="FBAE40"/>
          </p15:clr>
        </p15:guide>
        <p15:guide id="10" orient="horz" pos="3857">
          <p15:clr>
            <a:srgbClr val="FBAE40"/>
          </p15:clr>
        </p15:guide>
        <p15:guide id="11" orient="horz" pos="4040">
          <p15:clr>
            <a:srgbClr val="FBAE40"/>
          </p15:clr>
        </p15:guide>
        <p15:guide id="12" orient="horz" pos="42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ter 4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DURCH KLICKEN </a:t>
            </a:r>
            <a:r>
              <a:rPr lang="de-DE" dirty="0" err="1"/>
              <a:t>BEARBEITeN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Zweite Zeile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.</a:t>
            </a:r>
          </a:p>
        </p:txBody>
      </p:sp>
      <p:sp>
        <p:nvSpPr>
          <p:cNvPr id="3" name="Layoutschutz" hidden="1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488947" y="1413933"/>
            <a:ext cx="11224684" cy="470746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127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  <p15:guide id="7" pos="307">
          <p15:clr>
            <a:srgbClr val="FBAE40"/>
          </p15:clr>
        </p15:guide>
        <p15:guide id="8" pos="7380">
          <p15:clr>
            <a:srgbClr val="FBAE40"/>
          </p15:clr>
        </p15:guide>
        <p15:guide id="9" orient="horz" pos="218">
          <p15:clr>
            <a:srgbClr val="FBAE40"/>
          </p15:clr>
        </p15:guide>
        <p15:guide id="10" orient="horz" pos="662">
          <p15:clr>
            <a:srgbClr val="FBAE40"/>
          </p15:clr>
        </p15:guide>
        <p15:guide id="11" orient="horz" pos="889">
          <p15:clr>
            <a:srgbClr val="FBAE40"/>
          </p15:clr>
        </p15:guide>
        <p15:guide id="12" orient="horz" pos="3857">
          <p15:clr>
            <a:srgbClr val="FBAE40"/>
          </p15:clr>
        </p15:guide>
        <p15:guide id="13" orient="horz" pos="4040">
          <p15:clr>
            <a:srgbClr val="FBAE40"/>
          </p15:clr>
        </p15:guide>
        <p15:guide id="14" orient="horz" pos="427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ter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DURCH KLICKEN </a:t>
            </a:r>
            <a:r>
              <a:rPr lang="de-DE" dirty="0" err="1"/>
              <a:t>BEARBEITeN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Zweite Zeile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.</a:t>
            </a:r>
          </a:p>
        </p:txBody>
      </p:sp>
      <p:sp>
        <p:nvSpPr>
          <p:cNvPr id="3" name="Layoutschutz" hidden="1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488947" y="1413933"/>
            <a:ext cx="11224684" cy="470746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0588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08">
          <p15:clr>
            <a:srgbClr val="FBAE40"/>
          </p15:clr>
        </p15:guide>
        <p15:guide id="2" pos="7380">
          <p15:clr>
            <a:srgbClr val="FBAE40"/>
          </p15:clr>
        </p15:guide>
        <p15:guide id="3" orient="horz" pos="218">
          <p15:clr>
            <a:srgbClr val="FBAE40"/>
          </p15:clr>
        </p15:guide>
        <p15:guide id="4" orient="horz" pos="662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856">
          <p15:clr>
            <a:srgbClr val="FBAE40"/>
          </p15:clr>
        </p15:guide>
        <p15:guide id="7" orient="horz" pos="4040">
          <p15:clr>
            <a:srgbClr val="FBAE40"/>
          </p15:clr>
        </p15:guide>
        <p15:guide id="8" orient="horz" pos="4272">
          <p15:clr>
            <a:srgbClr val="FBAE40"/>
          </p15:clr>
        </p15:guide>
        <p15:guide id="9" pos="3771">
          <p15:clr>
            <a:srgbClr val="FBAE40"/>
          </p15:clr>
        </p15:guide>
        <p15:guide id="10" pos="3915">
          <p15:clr>
            <a:srgbClr val="FBAE40"/>
          </p15:clr>
        </p15:guide>
        <p15:guide id="11" orient="horz" pos="2427" userDrawn="1">
          <p15:clr>
            <a:srgbClr val="FBAE40"/>
          </p15:clr>
        </p15:guide>
        <p15:guide id="13" orient="horz" pos="231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1048659"/>
            <a:ext cx="12192000" cy="5240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800" b="0" i="0" u="none" baseline="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DURCH KLICKEN </a:t>
            </a:r>
            <a:r>
              <a:rPr lang="de-DE" dirty="0" err="1"/>
              <a:t>BEARBEITeN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Zweite Zeile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.</a:t>
            </a:r>
          </a:p>
        </p:txBody>
      </p:sp>
      <p:sp>
        <p:nvSpPr>
          <p:cNvPr id="4" name="Layoutschutz" hidden="1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488947" y="1413933"/>
            <a:ext cx="11224684" cy="470746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52371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08" userDrawn="1">
          <p15:clr>
            <a:srgbClr val="FBAE40"/>
          </p15:clr>
        </p15:guide>
        <p15:guide id="2" pos="7380" userDrawn="1">
          <p15:clr>
            <a:srgbClr val="FBAE40"/>
          </p15:clr>
        </p15:guide>
        <p15:guide id="3" orient="horz" pos="218" userDrawn="1">
          <p15:clr>
            <a:srgbClr val="FBAE40"/>
          </p15:clr>
        </p15:guide>
        <p15:guide id="4" orient="horz" pos="662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7" userDrawn="1">
          <p15:clr>
            <a:srgbClr val="FBAE40"/>
          </p15:clr>
        </p15:guide>
        <p15:guide id="7" orient="horz" pos="4040" userDrawn="1">
          <p15:clr>
            <a:srgbClr val="FBAE40"/>
          </p15:clr>
        </p15:guide>
        <p15:guide id="8" orient="horz" pos="427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3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11739418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" name="think-cell Folie" r:id="rId29" imgW="270" imgH="270" progId="TCLayout.ActiveDocument.1">
                  <p:embed/>
                </p:oleObj>
              </mc:Choice>
              <mc:Fallback>
                <p:oleObj name="think-cell Folie" r:id="rId2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xmlns="" id="{B4072CA8-2CA4-4C54-8AF5-C3A1B0BE7375}"/>
              </a:ext>
            </a:extLst>
          </p:cNvPr>
          <p:cNvSpPr/>
          <p:nvPr userDrawn="1">
            <p:custDataLst>
              <p:tags r:id="rId2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l" eaLnBrk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endParaRPr lang="de-DE" sz="2600" b="1" i="0" baseline="0" dirty="0">
              <a:solidFill>
                <a:schemeClr val="tx1"/>
              </a:solidFill>
              <a:latin typeface="BMW Group Condensed" panose="020B0606020202020204" pitchFamily="34" charset="0"/>
              <a:ea typeface="+mj-ea"/>
              <a:cs typeface="+mj-cs"/>
              <a:sym typeface="BMW Group Condensed" panose="020B0606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7014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7" name="Gerade Verbindung 81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7074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empower - DO NOT DELETE!!!" hidden="1"/>
          <p:cNvSpPr/>
          <p:nvPr userDrawn="1">
            <p:custDataLst>
              <p:tags r:id="rId28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SeitenzahlAU1">
            <a:extLst>
              <a:ext uri="{FF2B5EF4-FFF2-40B4-BE49-F238E27FC236}">
                <a16:creationId xmlns:a16="http://schemas.microsoft.com/office/drawing/2014/main" xmlns="" id="{97FAE798-CEE4-45BD-9072-53C43AFE5172}"/>
              </a:ext>
            </a:extLst>
          </p:cNvPr>
          <p:cNvSpPr/>
          <p:nvPr userDrawn="1"/>
        </p:nvSpPr>
        <p:spPr>
          <a:xfrm>
            <a:off x="10960100" y="6413500"/>
            <a:ext cx="762000" cy="36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r"/>
            <a:r>
              <a:rPr lang="de-DE" sz="800">
                <a:solidFill>
                  <a:srgbClr val="000000"/>
                </a:solidFill>
              </a:rPr>
              <a:t>Page </a:t>
            </a:r>
            <a:fld id="{13EADCD7-5958-46D5-9257-6B99F6E48D58}" type="slidenum">
              <a:rPr lang="de-DE" sz="800" smtClean="0">
                <a:solidFill>
                  <a:srgbClr val="000000"/>
                </a:solidFill>
              </a:rPr>
              <a:pPr algn="r"/>
              <a:t>‹Nr.›</a:t>
            </a:fld>
            <a:endParaRPr lang="de-DE" sz="800" dirty="0">
              <a:solidFill>
                <a:srgbClr val="000000"/>
              </a:solidFill>
            </a:endParaRPr>
          </a:p>
        </p:txBody>
      </p:sp>
      <p:sp>
        <p:nvSpPr>
          <p:cNvPr id="9" name="FußzeileAU1"/>
          <p:cNvSpPr txBox="1">
            <a:spLocks/>
          </p:cNvSpPr>
          <p:nvPr userDrawn="1"/>
        </p:nvSpPr>
        <p:spPr>
          <a:xfrm>
            <a:off x="482600" y="6413500"/>
            <a:ext cx="6350000" cy="36677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800" noProof="0"/>
              <a:t>ITSM-next,</a:t>
            </a:r>
            <a:r>
              <a:rPr lang="en-US" sz="800" baseline="0" noProof="0"/>
              <a:t> FG-81</a:t>
            </a:r>
            <a:r>
              <a:rPr lang="en-US" sz="800" baseline="0" noProof="0" dirty="0"/>
              <a:t>/</a:t>
            </a:r>
            <a:r>
              <a:rPr lang="en-US" sz="800" baseline="0" noProof="0"/>
              <a:t>FG-812, January 2018</a:t>
            </a:r>
            <a:endParaRPr lang="en-US" sz="800" noProof="0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0" y="-8458"/>
            <a:ext cx="12192000" cy="6858000"/>
          </a:xfrm>
          <a:prstGeom prst="rect">
            <a:avLst/>
          </a:prstGeom>
          <a:solidFill>
            <a:srgbClr val="14283E"/>
          </a:solidFill>
          <a:ln>
            <a:solidFill>
              <a:srgbClr val="14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  <a:latin typeface="BMW Group Condensed" panose="020B0606020202020204" pitchFamily="34" charset="0"/>
              <a:cs typeface="BMW Group" pitchFamily="2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FE6086BA-0C3F-9144-8143-79FEE37C1942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781" y="4174013"/>
            <a:ext cx="12252781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1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1" r:id="rId9"/>
    <p:sldLayoutId id="2147483673" r:id="rId10"/>
    <p:sldLayoutId id="2147483674" r:id="rId11"/>
    <p:sldLayoutId id="2147483650" r:id="rId12"/>
    <p:sldLayoutId id="2147483657" r:id="rId13"/>
    <p:sldLayoutId id="2147483666" r:id="rId14"/>
    <p:sldLayoutId id="2147483658" r:id="rId15"/>
    <p:sldLayoutId id="2147483659" r:id="rId16"/>
    <p:sldLayoutId id="2147483660" r:id="rId17"/>
    <p:sldLayoutId id="2147483667" r:id="rId18"/>
    <p:sldLayoutId id="2147483668" r:id="rId19"/>
    <p:sldLayoutId id="2147483669" r:id="rId20"/>
    <p:sldLayoutId id="2147483670" r:id="rId21"/>
    <p:sldLayoutId id="2147483654" r:id="rId22"/>
    <p:sldLayoutId id="2147483671" r:id="rId23"/>
  </p:sldLayoutIdLst>
  <p:hf hdr="0" dt="0"/>
  <p:txStyles>
    <p:titleStyle>
      <a:lvl1pPr algn="l" defTabSz="914400" rtl="0" eaLnBrk="1" latinLnBrk="0" hangingPunct="1">
        <a:lnSpc>
          <a:spcPts val="2700"/>
        </a:lnSpc>
        <a:spcBef>
          <a:spcPct val="0"/>
        </a:spcBef>
        <a:buNone/>
        <a:defRPr sz="2600" b="1" kern="1200" cap="all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93000"/>
        </a:lnSpc>
        <a:spcBef>
          <a:spcPts val="0"/>
        </a:spcBef>
        <a:spcAft>
          <a:spcPts val="600"/>
        </a:spcAft>
        <a:buClr>
          <a:srgbClr val="7F7F7F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93000"/>
        </a:lnSpc>
        <a:spcBef>
          <a:spcPts val="20"/>
        </a:spcBef>
        <a:spcAft>
          <a:spcPts val="600"/>
        </a:spcAft>
        <a:buClr>
          <a:srgbClr val="7F7F7F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93000"/>
        </a:lnSpc>
        <a:spcBef>
          <a:spcPts val="20"/>
        </a:spcBef>
        <a:spcAft>
          <a:spcPts val="600"/>
        </a:spcAft>
        <a:buClr>
          <a:srgbClr val="7F7F7F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93000"/>
        </a:lnSpc>
        <a:spcBef>
          <a:spcPts val="20"/>
        </a:spcBef>
        <a:spcAft>
          <a:spcPts val="600"/>
        </a:spcAft>
        <a:buClr>
          <a:srgbClr val="7F7F7F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93000"/>
        </a:lnSpc>
        <a:spcBef>
          <a:spcPts val="20"/>
        </a:spcBef>
        <a:spcAft>
          <a:spcPts val="600"/>
        </a:spcAft>
        <a:buClr>
          <a:srgbClr val="7F7F7F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tc.bmwgroup.net/confluence/display/ITEEEDC/ITEE+Rocco+202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ITEE_Team@bmw.de?subject=ITEE%20Zeno%20EVIDENCE%20for%20technology/application/business%20due%20to%20Activity%20Plan%20ID%20XXX" TargetMode="External"/><Relationship Id="rId2" Type="http://schemas.openxmlformats.org/officeDocument/2006/relationships/hyperlink" Target="https://atc.bmwgroup.net/confluence/display/ITEEEDC/Live+Ticker+Rocco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mailtools.bmwgroup.net/Listserv/Search/ListDetails/93762dfb-b381-48ea-b5f9-15808101a6d9" TargetMode="External"/><Relationship Id="rId4" Type="http://schemas.openxmlformats.org/officeDocument/2006/relationships/hyperlink" Target="mailto:listserv.autosubscribe@bmwgroup.com?subject=subscribe%20ITEE_EDC@list.bmw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tc.bmwgroup.net/confluence/display/ITEEEDC/Live+Ticker+Rocco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atc.bmwgroup.net/confluence/display/ITEEEDC/Live+Ticker+Rocco" TargetMode="Externa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tc.bmwgroup.net/confluence/display/ITEEEDC/Live+Ticker+Rocco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rong.bmwgroup.net/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atc.bmwgroup.net/confluence/display/ITEEEDC/Live+Ticker+Rocco" TargetMode="External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tc.bmwgroup.net/confluence/display/ITEEEDC/Applications+in+scope+Rocco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tc.bmwgroup.net/confluence/display/ITEEEDC/Organization+Rocco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iff"/><Relationship Id="rId3" Type="http://schemas.openxmlformats.org/officeDocument/2006/relationships/image" Target="../media/image14.png"/><Relationship Id="rId7" Type="http://schemas.openxmlformats.org/officeDocument/2006/relationships/image" Target="../media/image18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tiff"/><Relationship Id="rId4" Type="http://schemas.openxmlformats.org/officeDocument/2006/relationships/image" Target="../media/image1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3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9843" y="4833"/>
            <a:ext cx="12204066" cy="6868059"/>
          </a:xfrm>
        </p:spPr>
      </p:pic>
      <p:sp>
        <p:nvSpPr>
          <p:cNvPr id="83" name="Untertitel 8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 Emergency Exercise (ITEE) @ EDC – </a:t>
            </a:r>
            <a:r>
              <a:rPr lang="en-US" dirty="0" smtClean="0">
                <a:solidFill>
                  <a:schemeClr val="bg1"/>
                </a:solidFill>
              </a:rPr>
              <a:t>August 16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to </a:t>
            </a:r>
            <a:r>
              <a:rPr lang="en-US" dirty="0" smtClean="0">
                <a:solidFill>
                  <a:schemeClr val="bg1"/>
                </a:solidFill>
              </a:rPr>
              <a:t>18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2020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175682" y="5676332"/>
            <a:ext cx="3642476" cy="319415"/>
          </a:xfrm>
        </p:spPr>
        <p:txBody>
          <a:bodyPr/>
          <a:lstStyle/>
          <a:p>
            <a:r>
              <a:rPr lang="de-DE" dirty="0" smtClean="0"/>
              <a:t>Aug. 11th </a:t>
            </a:r>
            <a:r>
              <a:rPr lang="de-DE" dirty="0"/>
              <a:t>2020</a:t>
            </a:r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-9525" y="932604"/>
            <a:ext cx="12201525" cy="66305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Dry Run – ITEE EDC </a:t>
            </a:r>
            <a:r>
              <a:rPr lang="en-US" dirty="0" smtClean="0">
                <a:solidFill>
                  <a:schemeClr val="bg1"/>
                </a:solidFill>
              </a:rPr>
              <a:t>‘ROCCO’.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5296061" y="2794839"/>
            <a:ext cx="66419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https://atc.bmwgroup.net/confluence/display/ITEEEDC/ITEE+Rocco+2020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6597094" y="2416403"/>
            <a:ext cx="4262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0000FF"/>
                </a:solidFill>
                <a:latin typeface="Arial" panose="020B0604020202020204" pitchFamily="34" charset="0"/>
              </a:rPr>
              <a:t>Change Request:</a:t>
            </a:r>
            <a:r>
              <a:rPr lang="de-DE" b="1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  <a:r>
              <a:rPr lang="de-DE" b="1" dirty="0">
                <a:solidFill>
                  <a:srgbClr val="0000FF"/>
                </a:solidFill>
                <a:latin typeface="-apple-system"/>
              </a:rPr>
              <a:t> CRQ000001423779</a:t>
            </a:r>
            <a:endParaRPr lang="de-DE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37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during ITEE: Channels.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xmlns="" id="{38CF0E05-1769-E94A-A54C-9C59658C2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08083"/>
              </p:ext>
            </p:extLst>
          </p:nvPr>
        </p:nvGraphicFramePr>
        <p:xfrm>
          <a:off x="321988" y="1048658"/>
          <a:ext cx="11480546" cy="57369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709017">
                  <a:extLst>
                    <a:ext uri="{9D8B030D-6E8A-4147-A177-3AD203B41FA5}">
                      <a16:colId xmlns:a16="http://schemas.microsoft.com/office/drawing/2014/main" xmlns="" val="3746772791"/>
                    </a:ext>
                  </a:extLst>
                </a:gridCol>
                <a:gridCol w="1628613">
                  <a:extLst>
                    <a:ext uri="{9D8B030D-6E8A-4147-A177-3AD203B41FA5}">
                      <a16:colId xmlns:a16="http://schemas.microsoft.com/office/drawing/2014/main" xmlns="" val="2582372249"/>
                    </a:ext>
                  </a:extLst>
                </a:gridCol>
                <a:gridCol w="967576">
                  <a:extLst>
                    <a:ext uri="{9D8B030D-6E8A-4147-A177-3AD203B41FA5}">
                      <a16:colId xmlns:a16="http://schemas.microsoft.com/office/drawing/2014/main" xmlns="" val="516919987"/>
                    </a:ext>
                  </a:extLst>
                </a:gridCol>
                <a:gridCol w="1435068">
                  <a:extLst>
                    <a:ext uri="{9D8B030D-6E8A-4147-A177-3AD203B41FA5}">
                      <a16:colId xmlns:a16="http://schemas.microsoft.com/office/drawing/2014/main" xmlns="" val="3412394773"/>
                    </a:ext>
                  </a:extLst>
                </a:gridCol>
                <a:gridCol w="1435068">
                  <a:extLst>
                    <a:ext uri="{9D8B030D-6E8A-4147-A177-3AD203B41FA5}">
                      <a16:colId xmlns:a16="http://schemas.microsoft.com/office/drawing/2014/main" xmlns="" val="3905591775"/>
                    </a:ext>
                  </a:extLst>
                </a:gridCol>
                <a:gridCol w="1435068">
                  <a:extLst>
                    <a:ext uri="{9D8B030D-6E8A-4147-A177-3AD203B41FA5}">
                      <a16:colId xmlns:a16="http://schemas.microsoft.com/office/drawing/2014/main" xmlns="" val="1108487150"/>
                    </a:ext>
                  </a:extLst>
                </a:gridCol>
                <a:gridCol w="1677043">
                  <a:extLst>
                    <a:ext uri="{9D8B030D-6E8A-4147-A177-3AD203B41FA5}">
                      <a16:colId xmlns:a16="http://schemas.microsoft.com/office/drawing/2014/main" xmlns="" val="412197587"/>
                    </a:ext>
                  </a:extLst>
                </a:gridCol>
                <a:gridCol w="1193093">
                  <a:extLst>
                    <a:ext uri="{9D8B030D-6E8A-4147-A177-3AD203B41FA5}">
                      <a16:colId xmlns:a16="http://schemas.microsoft.com/office/drawing/2014/main" xmlns="" val="3437836426"/>
                    </a:ext>
                  </a:extLst>
                </a:gridCol>
              </a:tblGrid>
              <a:tr h="334044"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solidFill>
                            <a:schemeClr val="tx1"/>
                          </a:solidFill>
                        </a:rPr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noProof="0">
                          <a:solidFill>
                            <a:schemeClr val="tx1"/>
                          </a:solidFill>
                        </a:rPr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solidFill>
                            <a:schemeClr val="tx1"/>
                          </a:solidFill>
                        </a:rPr>
                        <a:t>To Whom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solidFill>
                            <a:schemeClr val="tx1"/>
                          </a:solidFill>
                        </a:rPr>
                        <a:t>When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noProof="0">
                          <a:solidFill>
                            <a:schemeClr val="tx1"/>
                          </a:solidFill>
                        </a:rPr>
                        <a:t>Responsible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noProof="0">
                          <a:solidFill>
                            <a:schemeClr val="tx1"/>
                          </a:solidFill>
                        </a:rPr>
                        <a:t>Info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noProof="0">
                          <a:solidFill>
                            <a:schemeClr val="tx1"/>
                          </a:solidFill>
                        </a:rPr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solidFill>
                            <a:schemeClr val="tx1"/>
                          </a:solidFill>
                        </a:rPr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2645188"/>
                  </a:ext>
                </a:extLst>
              </a:tr>
              <a:tr h="998576"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ITEE Lead Skype session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current activity plan step by screen sharing</a:t>
                      </a:r>
                    </a:p>
                    <a:p>
                      <a:r>
                        <a:rPr lang="en-US" sz="1100" noProof="0" dirty="0"/>
                        <a:t>audio exchange between participants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all participants of operational teams and ITEE core team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continuous through the whole ITEE conduction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each ITEE participant,</a:t>
                      </a:r>
                    </a:p>
                    <a:p>
                      <a:r>
                        <a:rPr lang="en-US" sz="1100" noProof="0" dirty="0"/>
                        <a:t>Ph. Feldpausch, FG-8-I-1</a:t>
                      </a:r>
                    </a:p>
                    <a:p>
                      <a:r>
                        <a:rPr lang="en-US" sz="1100" noProof="0" dirty="0"/>
                        <a:t>Andreas Neugebauer, CGF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current feedback given within the Skype session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back up in case of outage of Skype @BMW: Web Ex, dial-in data given at Outlook-entry and CRQ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see Outlook entry or </a:t>
                      </a:r>
                      <a:r>
                        <a:rPr lang="de-DE" sz="1100" b="1" i="0" dirty="0" smtClean="0">
                          <a:solidFill>
                            <a:srgbClr val="0000FF"/>
                          </a:solidFill>
                          <a:effectLst/>
                          <a:latin typeface="-apple-system"/>
                        </a:rPr>
                        <a:t>CRQ000001423779</a:t>
                      </a:r>
                      <a:endParaRPr lang="en-US" sz="1100" noProof="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7709461"/>
                  </a:ext>
                </a:extLst>
              </a:tr>
              <a:tr h="513750"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Confluence</a:t>
                      </a:r>
                    </a:p>
                    <a:p>
                      <a:r>
                        <a:rPr lang="en-US" sz="1100" noProof="0" dirty="0"/>
                        <a:t>“Live Ticker”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current status on critical milestones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public for all interested stakeholder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update per milestone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Robert Gaiser, FG-8-I-1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ITEE Lead Skype session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combined with current responsible (next line)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1100" dirty="0" smtClean="0">
                          <a:hlinkClick r:id="rId2"/>
                        </a:rPr>
                        <a:t>https://atc.bmwgroup.net/confluence/display/ITEEEDC/Live+Ticker+Rocco</a:t>
                      </a:r>
                      <a:endParaRPr lang="en-US" sz="1100" noProof="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3786827"/>
                  </a:ext>
                </a:extLst>
              </a:tr>
              <a:tr h="540895"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Confluence</a:t>
                      </a:r>
                    </a:p>
                    <a:p>
                      <a:r>
                        <a:rPr lang="en-US" sz="1100" noProof="0" dirty="0"/>
                        <a:t>“Live Ticker”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current list of responsible ITEE participants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public for all interested stakeholder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update on demand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 smtClean="0"/>
                        <a:t>Tobias Rutsch, CGI</a:t>
                      </a:r>
                      <a:endParaRPr lang="en-US" sz="1100" noProof="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ITEE Lead Skype session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combined with current ITEE participants (line above)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6960328"/>
                  </a:ext>
                </a:extLst>
              </a:tr>
              <a:tr h="693456"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Evidence E-Mail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Evidence as log file, screen shot, console output, monitoring, etc.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ITEE_Team@bmw.de</a:t>
                      </a:r>
                      <a:endParaRPr lang="en-US" sz="11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according to activity plan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each ITEE participant,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Karolina </a:t>
                      </a:r>
                      <a:r>
                        <a:rPr lang="en-US" sz="1100" noProof="0" dirty="0" err="1"/>
                        <a:t>Matutyte</a:t>
                      </a:r>
                      <a:r>
                        <a:rPr lang="en-US" sz="1100" noProof="0" dirty="0"/>
                        <a:t>, FG-8-I-1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ITEE participants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use mail template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and reference on ID according to activity plan column “A”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>
                          <a:hlinkClick r:id="rId3"/>
                        </a:rPr>
                        <a:t>mail-to link</a:t>
                      </a:r>
                      <a:endParaRPr lang="en-US" sz="1100" noProof="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7802593"/>
                  </a:ext>
                </a:extLst>
              </a:tr>
              <a:tr h="540895"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ITEE News Letter (IT)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current status update on milestones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all members of list, mainly IT Operations, IT Mgt.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update per milestone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Verena </a:t>
                      </a:r>
                      <a:r>
                        <a:rPr lang="en-US" sz="1100" noProof="0" dirty="0" err="1"/>
                        <a:t>Tautz</a:t>
                      </a:r>
                      <a:r>
                        <a:rPr lang="en-US" sz="1100" noProof="0" dirty="0"/>
                        <a:t>, FG-350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ITEE Lead Skype session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predefined mail list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>
                          <a:hlinkClick r:id="rId4"/>
                        </a:rPr>
                        <a:t>self subscription link</a:t>
                      </a:r>
                      <a:r>
                        <a:rPr lang="en-US" sz="1100" noProof="0" dirty="0"/>
                        <a:t> to </a:t>
                      </a:r>
                      <a:r>
                        <a:rPr lang="de-DE" sz="1000" b="0" i="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ITEE_Rocco_EDC@list.bmw.com</a:t>
                      </a:r>
                      <a:endParaRPr lang="en-US" sz="1000" noProof="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6228229"/>
                  </a:ext>
                </a:extLst>
              </a:tr>
              <a:tr h="474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ITEE News Letter (business Bank)</a:t>
                      </a:r>
                    </a:p>
                    <a:p>
                      <a:endParaRPr lang="en-US" sz="1100" noProof="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Status on selected milestones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Stakeholders in affected BMW Bank business units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Update on selected</a:t>
                      </a:r>
                      <a:r>
                        <a:rPr lang="en-US" sz="1100" baseline="0" noProof="0" dirty="0"/>
                        <a:t> milestones acc. to communication plan</a:t>
                      </a:r>
                      <a:endParaRPr lang="en-US" sz="1100" noProof="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 err="1"/>
                        <a:t>Ilinca</a:t>
                      </a:r>
                      <a:r>
                        <a:rPr lang="en-US" sz="1100" noProof="0" dirty="0"/>
                        <a:t> </a:t>
                      </a:r>
                      <a:r>
                        <a:rPr lang="en-US" sz="1100" noProof="0" dirty="0" err="1"/>
                        <a:t>Havrici</a:t>
                      </a:r>
                      <a:r>
                        <a:rPr lang="en-US" sz="1100" noProof="0" dirty="0"/>
                        <a:t>, SF6-S-PM-1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ITEE Lead Skype session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predefined distribution</a:t>
                      </a:r>
                      <a:r>
                        <a:rPr lang="en-US" sz="1100" baseline="0" noProof="0" dirty="0"/>
                        <a:t> list</a:t>
                      </a:r>
                      <a:endParaRPr lang="en-US" sz="1100" noProof="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n/a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1380758"/>
                  </a:ext>
                </a:extLst>
              </a:tr>
              <a:tr h="518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ITEE News Letter (business Alphabet)</a:t>
                      </a:r>
                    </a:p>
                    <a:p>
                      <a:endParaRPr lang="en-US" sz="1100" noProof="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Status on selected milestones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Stakeholders in affected Alphabet business units AL-DE-S4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Update on selected</a:t>
                      </a:r>
                      <a:r>
                        <a:rPr lang="en-US" sz="1100" baseline="0" noProof="0" dirty="0"/>
                        <a:t> milestones acc. to communication plan</a:t>
                      </a:r>
                      <a:endParaRPr lang="en-US" sz="1100" noProof="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Christian </a:t>
                      </a:r>
                      <a:r>
                        <a:rPr lang="en-US" sz="1100" noProof="0" dirty="0" err="1"/>
                        <a:t>Barkow</a:t>
                      </a:r>
                      <a:r>
                        <a:rPr lang="en-US" sz="1100" noProof="0" dirty="0"/>
                        <a:t>, FG-3-AL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ITEE Lead Skype session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predefined distribution</a:t>
                      </a:r>
                      <a:r>
                        <a:rPr lang="en-US" sz="1100" baseline="0" noProof="0" dirty="0"/>
                        <a:t> list</a:t>
                      </a:r>
                      <a:endParaRPr lang="en-US" sz="1100" noProof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n/a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2086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5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39" y="1489494"/>
            <a:ext cx="10973163" cy="49113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during ITEE: </a:t>
            </a:r>
            <a:r>
              <a:rPr lang="en-US" dirty="0" smtClean="0"/>
              <a:t>Channels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LIVE </a:t>
            </a:r>
            <a:r>
              <a:rPr lang="en-US" dirty="0" smtClean="0"/>
              <a:t>Ticker.</a:t>
            </a:r>
            <a:endParaRPr lang="en-US" dirty="0"/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xmlns="" id="{C53A040F-5801-5548-88C6-02CD0408871D}"/>
              </a:ext>
            </a:extLst>
          </p:cNvPr>
          <p:cNvSpPr/>
          <p:nvPr/>
        </p:nvSpPr>
        <p:spPr>
          <a:xfrm>
            <a:off x="6101289" y="1048658"/>
            <a:ext cx="5977758" cy="701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LIVE </a:t>
            </a:r>
            <a:r>
              <a:rPr lang="en-US" sz="1600" dirty="0">
                <a:solidFill>
                  <a:schemeClr val="tx1"/>
                </a:solidFill>
              </a:rPr>
              <a:t>TICKER at </a:t>
            </a:r>
          </a:p>
          <a:p>
            <a:r>
              <a:rPr lang="de-DE" sz="1600" dirty="0">
                <a:hlinkClick r:id="rId3"/>
              </a:rPr>
              <a:t>https://atc.bmwgroup.net/confluence/display/ITEEEDC/Live+Ticker+Rocco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727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document an </a:t>
            </a:r>
            <a:r>
              <a:rPr lang="en-US" dirty="0" smtClean="0"/>
              <a:t>evidence.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04"/>
          <a:stretch/>
        </p:blipFill>
        <p:spPr>
          <a:xfrm>
            <a:off x="7045324" y="643204"/>
            <a:ext cx="4876800" cy="264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384211"/>
              </p:ext>
            </p:extLst>
          </p:nvPr>
        </p:nvGraphicFramePr>
        <p:xfrm>
          <a:off x="519395" y="1250687"/>
          <a:ext cx="798643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64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US" sz="2000" b="1" baseline="0" noProof="0">
                          <a:solidFill>
                            <a:schemeClr val="bg1"/>
                          </a:solidFill>
                        </a:rPr>
                        <a:t>0 – Open Confluence „Live Ticker Zeno“</a:t>
                      </a:r>
                      <a:endParaRPr lang="en-US" sz="2000" b="1" noProof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sz="2000" b="1" baseline="0" noProof="0">
                          <a:solidFill>
                            <a:schemeClr val="bg1"/>
                          </a:solidFill>
                        </a:rPr>
                        <a:t>1 – Click on Evidence Icon </a:t>
                      </a:r>
                      <a:r>
                        <a:rPr lang="en-US" sz="1400" b="1" baseline="0" noProof="0">
                          <a:solidFill>
                            <a:schemeClr val="bg1"/>
                          </a:solidFill>
                        </a:rPr>
                        <a:t>(to send an email to ITEE_Team@bmw.de)</a:t>
                      </a:r>
                      <a:endParaRPr lang="en-US" sz="1400" b="1" noProof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sz="2000" b="1" noProof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2000" b="1" baseline="0" noProof="0">
                          <a:solidFill>
                            <a:schemeClr val="bg1"/>
                          </a:solidFill>
                        </a:rPr>
                        <a:t> – Adapt eMail subject </a:t>
                      </a:r>
                      <a:r>
                        <a:rPr lang="en-US" sz="1400" b="1" baseline="0" noProof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b="1" baseline="0" noProof="0">
                          <a:solidFill>
                            <a:srgbClr val="0070C0"/>
                          </a:solidFill>
                        </a:rPr>
                        <a:t>technology/application</a:t>
                      </a:r>
                      <a:r>
                        <a:rPr lang="en-US" sz="1400" b="1" baseline="0" noProof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400" b="1" baseline="0" noProof="0">
                          <a:solidFill>
                            <a:srgbClr val="FF0000"/>
                          </a:solidFill>
                        </a:rPr>
                        <a:t>activity plan ID</a:t>
                      </a:r>
                      <a:r>
                        <a:rPr lang="en-US" sz="1400" b="1" baseline="0" noProof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sz="2000" b="1" baseline="0" noProof="0">
                          <a:solidFill>
                            <a:schemeClr val="bg1"/>
                          </a:solidFill>
                        </a:rPr>
                        <a:t>4 – </a:t>
                      </a:r>
                      <a:r>
                        <a:rPr lang="en-US" sz="2000" b="1" noProof="0">
                          <a:solidFill>
                            <a:schemeClr val="bg1"/>
                          </a:solidFill>
                        </a:rPr>
                        <a:t>Add evidence</a:t>
                      </a:r>
                      <a:r>
                        <a:rPr lang="en-US" sz="2000" b="1" baseline="0" noProof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baseline="0" noProof="0">
                          <a:solidFill>
                            <a:schemeClr val="bg1"/>
                          </a:solidFill>
                        </a:rPr>
                        <a:t>(screenshot, logfile, console output,…)</a:t>
                      </a:r>
                      <a:endParaRPr lang="en-US" sz="1400" b="1" noProof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sz="2000" b="1" noProof="0">
                          <a:solidFill>
                            <a:schemeClr val="bg1"/>
                          </a:solidFill>
                        </a:rPr>
                        <a:t>5 – Keep eMail</a:t>
                      </a:r>
                      <a:r>
                        <a:rPr lang="en-US" sz="2000" b="1" baseline="0" noProof="0">
                          <a:solidFill>
                            <a:schemeClr val="bg1"/>
                          </a:solidFill>
                        </a:rPr>
                        <a:t> signature in your mail</a:t>
                      </a:r>
                      <a:endParaRPr lang="en-US" sz="2000" b="1" noProof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sz="2000" b="1" noProof="0" dirty="0">
                          <a:solidFill>
                            <a:schemeClr val="bg1"/>
                          </a:solidFill>
                        </a:rPr>
                        <a:t>6 – Send </a:t>
                      </a:r>
                      <a:r>
                        <a:rPr lang="en-US" sz="2000" b="1" noProof="0" dirty="0" err="1">
                          <a:solidFill>
                            <a:schemeClr val="bg1"/>
                          </a:solidFill>
                        </a:rPr>
                        <a:t>eMail</a:t>
                      </a:r>
                      <a:r>
                        <a:rPr lang="en-US" sz="2000" b="1" noProof="0" dirty="0">
                          <a:solidFill>
                            <a:schemeClr val="bg1"/>
                          </a:solidFill>
                        </a:rPr>
                        <a:t> incl. evidence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" name="Rechteck 10"/>
          <p:cNvSpPr/>
          <p:nvPr/>
        </p:nvSpPr>
        <p:spPr>
          <a:xfrm>
            <a:off x="10457392" y="1280584"/>
            <a:ext cx="1329266" cy="68342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814"/>
          <a:stretch/>
        </p:blipFill>
        <p:spPr>
          <a:xfrm>
            <a:off x="6434596" y="2072900"/>
            <a:ext cx="5281618" cy="2827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hteck 12"/>
          <p:cNvSpPr/>
          <p:nvPr/>
        </p:nvSpPr>
        <p:spPr>
          <a:xfrm>
            <a:off x="7080716" y="2947685"/>
            <a:ext cx="4596348" cy="40011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ITEE </a:t>
            </a:r>
            <a:r>
              <a:rPr lang="de-DE" sz="1000" b="1" dirty="0" smtClean="0">
                <a:solidFill>
                  <a:schemeClr val="bg1"/>
                </a:solidFill>
              </a:rPr>
              <a:t>Rocco EVIDENCE </a:t>
            </a:r>
            <a:r>
              <a:rPr lang="de-DE" sz="1000" b="1" dirty="0" err="1">
                <a:solidFill>
                  <a:schemeClr val="bg1"/>
                </a:solidFill>
              </a:rPr>
              <a:t>for</a:t>
            </a:r>
            <a:r>
              <a:rPr lang="de-DE" sz="1000" b="1" dirty="0">
                <a:solidFill>
                  <a:schemeClr val="bg1"/>
                </a:solidFill>
              </a:rPr>
              <a:t> </a:t>
            </a:r>
            <a:r>
              <a:rPr lang="de-DE" sz="1000" b="1" dirty="0" err="1">
                <a:solidFill>
                  <a:schemeClr val="bg1"/>
                </a:solidFill>
              </a:rPr>
              <a:t>technology</a:t>
            </a:r>
            <a:r>
              <a:rPr lang="de-DE" sz="1000" b="1" dirty="0">
                <a:solidFill>
                  <a:schemeClr val="bg1"/>
                </a:solidFill>
              </a:rPr>
              <a:t>/</a:t>
            </a:r>
            <a:r>
              <a:rPr lang="de-DE" sz="1000" b="1" dirty="0" err="1">
                <a:solidFill>
                  <a:schemeClr val="bg1"/>
                </a:solidFill>
              </a:rPr>
              <a:t>application</a:t>
            </a:r>
            <a:r>
              <a:rPr lang="de-DE" sz="1000" b="1" dirty="0">
                <a:solidFill>
                  <a:schemeClr val="bg1"/>
                </a:solidFill>
              </a:rPr>
              <a:t>/</a:t>
            </a:r>
            <a:r>
              <a:rPr lang="de-DE" sz="1000" b="1" dirty="0" err="1">
                <a:solidFill>
                  <a:schemeClr val="bg1"/>
                </a:solidFill>
              </a:rPr>
              <a:t>business</a:t>
            </a:r>
            <a:r>
              <a:rPr lang="de-DE" sz="1000" b="1" dirty="0">
                <a:solidFill>
                  <a:schemeClr val="bg1"/>
                </a:solidFill>
              </a:rPr>
              <a:t> due </a:t>
            </a:r>
            <a:r>
              <a:rPr lang="de-DE" sz="1000" b="1" dirty="0" err="1">
                <a:solidFill>
                  <a:schemeClr val="bg1"/>
                </a:solidFill>
              </a:rPr>
              <a:t>to</a:t>
            </a:r>
            <a:r>
              <a:rPr lang="de-DE" sz="1000" b="1" dirty="0">
                <a:solidFill>
                  <a:schemeClr val="bg1"/>
                </a:solidFill>
              </a:rPr>
              <a:t> </a:t>
            </a:r>
            <a:r>
              <a:rPr lang="de-DE" sz="1000" b="1" dirty="0" err="1">
                <a:solidFill>
                  <a:schemeClr val="bg1"/>
                </a:solidFill>
              </a:rPr>
              <a:t>Activity</a:t>
            </a:r>
            <a:r>
              <a:rPr lang="de-DE" sz="1000" b="1" dirty="0">
                <a:solidFill>
                  <a:schemeClr val="bg1"/>
                </a:solidFill>
              </a:rPr>
              <a:t> Plan ID XXX</a:t>
            </a:r>
          </a:p>
        </p:txBody>
      </p:sp>
      <p:sp>
        <p:nvSpPr>
          <p:cNvPr id="16" name="Rechteck 15"/>
          <p:cNvSpPr/>
          <p:nvPr/>
        </p:nvSpPr>
        <p:spPr>
          <a:xfrm>
            <a:off x="6451530" y="2690967"/>
            <a:ext cx="1729854" cy="177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Pfeil nach unten 16"/>
          <p:cNvSpPr/>
          <p:nvPr/>
        </p:nvSpPr>
        <p:spPr>
          <a:xfrm>
            <a:off x="8719805" y="3236839"/>
            <a:ext cx="711200" cy="19730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7080716" y="3467220"/>
            <a:ext cx="45963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de-DE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ITEE </a:t>
            </a:r>
            <a:r>
              <a:rPr lang="de-DE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Rocco EVIDENCE </a:t>
            </a:r>
            <a:r>
              <a:rPr lang="de-DE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de-DE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000" b="1" dirty="0">
                <a:solidFill>
                  <a:srgbClr val="0070C0"/>
                </a:solidFill>
              </a:rPr>
              <a:t>CARMEN Kernel </a:t>
            </a:r>
            <a:r>
              <a:rPr lang="de-DE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due </a:t>
            </a:r>
            <a:r>
              <a:rPr lang="de-DE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Activity</a:t>
            </a:r>
            <a:r>
              <a:rPr lang="de-DE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Plan ID </a:t>
            </a:r>
            <a:r>
              <a:rPr lang="de-DE" sz="1000" b="1" dirty="0">
                <a:solidFill>
                  <a:srgbClr val="C00000"/>
                </a:solidFill>
              </a:rPr>
              <a:t>216</a:t>
            </a: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1458" y="3895856"/>
            <a:ext cx="5772347" cy="2591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hteck 19"/>
          <p:cNvSpPr/>
          <p:nvPr/>
        </p:nvSpPr>
        <p:spPr>
          <a:xfrm>
            <a:off x="5849072" y="5214938"/>
            <a:ext cx="242164" cy="2165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Nach oben gekrümmter Pfeil 20"/>
          <p:cNvSpPr/>
          <p:nvPr/>
        </p:nvSpPr>
        <p:spPr>
          <a:xfrm rot="20348974">
            <a:off x="5973296" y="4635729"/>
            <a:ext cx="5065058" cy="637222"/>
          </a:xfrm>
          <a:prstGeom prst="curved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095488" y="671697"/>
            <a:ext cx="4806738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de-DE" sz="1200" dirty="0" smtClean="0">
                <a:hlinkClick r:id="rId5"/>
              </a:rPr>
              <a:t>https://atc.bmwgroup.net/confluence/display/ITEEEDC/Live+Ticker+Rocco</a:t>
            </a:r>
            <a:r>
              <a:rPr lang="de-DE" sz="1200" dirty="0" smtClean="0"/>
              <a:t> 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06949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336" y="1548160"/>
            <a:ext cx="9810887" cy="523643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during ITEE: </a:t>
            </a:r>
            <a:r>
              <a:rPr lang="en-US" dirty="0" smtClean="0"/>
              <a:t>Channels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Evidence </a:t>
            </a:r>
            <a:r>
              <a:rPr lang="en-US" sz="2800" dirty="0" smtClean="0"/>
              <a:t>E-Mail.</a:t>
            </a:r>
            <a:endParaRPr lang="en-US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xmlns="" id="{1D16ED16-81D0-644D-A75B-65895B7E1E1B}"/>
              </a:ext>
            </a:extLst>
          </p:cNvPr>
          <p:cNvSpPr/>
          <p:nvPr/>
        </p:nvSpPr>
        <p:spPr>
          <a:xfrm>
            <a:off x="6096000" y="662745"/>
            <a:ext cx="5977758" cy="701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active presentation of how to create an EVIDENCE mail at </a:t>
            </a:r>
            <a:r>
              <a:rPr lang="en-US" sz="1600" dirty="0">
                <a:hlinkClick r:id="rId3"/>
              </a:rPr>
              <a:t>https://atc.bmwgroup.net/confluence/display/ITEEEDC/Live+Ticker+Rocco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Abgerundete rechteckige Legende 7">
            <a:extLst>
              <a:ext uri="{FF2B5EF4-FFF2-40B4-BE49-F238E27FC236}">
                <a16:creationId xmlns:a16="http://schemas.microsoft.com/office/drawing/2014/main" xmlns="" id="{2BFE6607-EF84-734E-949B-F49B4BF53253}"/>
              </a:ext>
            </a:extLst>
          </p:cNvPr>
          <p:cNvSpPr/>
          <p:nvPr/>
        </p:nvSpPr>
        <p:spPr>
          <a:xfrm>
            <a:off x="3509174" y="2164196"/>
            <a:ext cx="2818665" cy="685048"/>
          </a:xfrm>
          <a:prstGeom prst="wedgeRoundRect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your personal sender contact, no project mail box!</a:t>
            </a:r>
          </a:p>
        </p:txBody>
      </p:sp>
      <p:sp>
        <p:nvSpPr>
          <p:cNvPr id="9" name="Abgerundete rechteckige Legende 8">
            <a:extLst>
              <a:ext uri="{FF2B5EF4-FFF2-40B4-BE49-F238E27FC236}">
                <a16:creationId xmlns:a16="http://schemas.microsoft.com/office/drawing/2014/main" xmlns="" id="{E8904C2E-B2F0-594A-8A79-09AD48E1FE2A}"/>
              </a:ext>
            </a:extLst>
          </p:cNvPr>
          <p:cNvSpPr/>
          <p:nvPr/>
        </p:nvSpPr>
        <p:spPr>
          <a:xfrm>
            <a:off x="543302" y="2910563"/>
            <a:ext cx="2325414" cy="685048"/>
          </a:xfrm>
          <a:prstGeom prst="wedgeRoundRectCallout">
            <a:avLst>
              <a:gd name="adj1" fmla="val 75438"/>
              <a:gd name="adj2" fmla="val -308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the address to sent,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don’t change!</a:t>
            </a:r>
          </a:p>
        </p:txBody>
      </p:sp>
      <p:sp>
        <p:nvSpPr>
          <p:cNvPr id="10" name="Abgerundete rechteckige Legende 9">
            <a:extLst>
              <a:ext uri="{FF2B5EF4-FFF2-40B4-BE49-F238E27FC236}">
                <a16:creationId xmlns:a16="http://schemas.microsoft.com/office/drawing/2014/main" xmlns="" id="{7C456E9C-AB8B-3042-B41C-150239866880}"/>
              </a:ext>
            </a:extLst>
          </p:cNvPr>
          <p:cNvSpPr/>
          <p:nvPr/>
        </p:nvSpPr>
        <p:spPr>
          <a:xfrm>
            <a:off x="5279859" y="4093032"/>
            <a:ext cx="5414967" cy="685048"/>
          </a:xfrm>
          <a:prstGeom prst="wedgeRoundRectCallout">
            <a:avLst>
              <a:gd name="adj1" fmla="val 6291"/>
              <a:gd name="adj2" fmla="val -6867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3F7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type in the technology (web, </a:t>
            </a:r>
            <a:r>
              <a:rPr lang="en-US" dirty="0" err="1">
                <a:solidFill>
                  <a:schemeClr val="tx1"/>
                </a:solidFill>
              </a:rPr>
              <a:t>linux</a:t>
            </a:r>
            <a:r>
              <a:rPr lang="en-US" dirty="0">
                <a:solidFill>
                  <a:schemeClr val="tx1"/>
                </a:solidFill>
              </a:rPr>
              <a:t>,..) or the </a:t>
            </a:r>
            <a:r>
              <a:rPr lang="en-US" dirty="0" err="1">
                <a:solidFill>
                  <a:schemeClr val="tx1"/>
                </a:solidFill>
              </a:rPr>
              <a:t>applicatoin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IdAS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RoMa</a:t>
            </a:r>
            <a:r>
              <a:rPr lang="en-US" dirty="0">
                <a:solidFill>
                  <a:schemeClr val="tx1"/>
                </a:solidFill>
              </a:rPr>
              <a:t>,..), give ID according to </a:t>
            </a:r>
            <a:r>
              <a:rPr lang="en-US" dirty="0" err="1">
                <a:solidFill>
                  <a:schemeClr val="tx1"/>
                </a:solidFill>
              </a:rPr>
              <a:t>Activiy</a:t>
            </a:r>
            <a:r>
              <a:rPr lang="en-US" dirty="0">
                <a:solidFill>
                  <a:schemeClr val="tx1"/>
                </a:solidFill>
              </a:rPr>
              <a:t> Plan ID column “A”</a:t>
            </a:r>
          </a:p>
        </p:txBody>
      </p:sp>
      <p:sp>
        <p:nvSpPr>
          <p:cNvPr id="11" name="Abgerundete rechteckige Legende 10">
            <a:extLst>
              <a:ext uri="{FF2B5EF4-FFF2-40B4-BE49-F238E27FC236}">
                <a16:creationId xmlns:a16="http://schemas.microsoft.com/office/drawing/2014/main" xmlns="" id="{939B8536-26E5-254D-B369-4ADD78221860}"/>
              </a:ext>
            </a:extLst>
          </p:cNvPr>
          <p:cNvSpPr/>
          <p:nvPr/>
        </p:nvSpPr>
        <p:spPr>
          <a:xfrm>
            <a:off x="7839726" y="1479148"/>
            <a:ext cx="2774089" cy="685048"/>
          </a:xfrm>
          <a:prstGeom prst="wedgeRoundRectCallout">
            <a:avLst>
              <a:gd name="adj1" fmla="val -8016"/>
              <a:gd name="adj2" fmla="val 75576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attach your evidence as file</a:t>
            </a:r>
          </a:p>
        </p:txBody>
      </p:sp>
      <p:sp>
        <p:nvSpPr>
          <p:cNvPr id="12" name="Abgerundete rechteckige Legende 11">
            <a:extLst>
              <a:ext uri="{FF2B5EF4-FFF2-40B4-BE49-F238E27FC236}">
                <a16:creationId xmlns:a16="http://schemas.microsoft.com/office/drawing/2014/main" xmlns="" id="{84259A5D-9DFD-E448-8197-48D2263DFFBC}"/>
              </a:ext>
            </a:extLst>
          </p:cNvPr>
          <p:cNvSpPr/>
          <p:nvPr/>
        </p:nvSpPr>
        <p:spPr>
          <a:xfrm>
            <a:off x="169626" y="4084490"/>
            <a:ext cx="2774089" cy="685048"/>
          </a:xfrm>
          <a:prstGeom prst="wedgeRoundRectCallout">
            <a:avLst>
              <a:gd name="adj1" fmla="val 57112"/>
              <a:gd name="adj2" fmla="val 5187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give your personal signature incl. contact data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xmlns="" id="{E41BD222-42DC-0A4C-809A-2FA3D6A955A7}"/>
              </a:ext>
            </a:extLst>
          </p:cNvPr>
          <p:cNvSpPr/>
          <p:nvPr/>
        </p:nvSpPr>
        <p:spPr>
          <a:xfrm>
            <a:off x="3401443" y="2859442"/>
            <a:ext cx="2506718" cy="29241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xmlns="" id="{2E9B065D-A30C-384E-ADDF-FFA641D58E31}"/>
              </a:ext>
            </a:extLst>
          </p:cNvPr>
          <p:cNvSpPr/>
          <p:nvPr/>
        </p:nvSpPr>
        <p:spPr>
          <a:xfrm>
            <a:off x="3401443" y="3155896"/>
            <a:ext cx="2506718" cy="2924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xmlns="" id="{5BB88992-DA3D-E24A-972F-8F79AF73CBCD}"/>
              </a:ext>
            </a:extLst>
          </p:cNvPr>
          <p:cNvSpPr/>
          <p:nvPr/>
        </p:nvSpPr>
        <p:spPr>
          <a:xfrm>
            <a:off x="3434945" y="3693476"/>
            <a:ext cx="5343871" cy="292413"/>
          </a:xfrm>
          <a:prstGeom prst="roundRect">
            <a:avLst/>
          </a:prstGeom>
          <a:noFill/>
          <a:ln>
            <a:solidFill>
              <a:srgbClr val="3F7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xmlns="" id="{5962AA8C-EF5F-944D-AF68-288BB6D9C846}"/>
              </a:ext>
            </a:extLst>
          </p:cNvPr>
          <p:cNvSpPr/>
          <p:nvPr/>
        </p:nvSpPr>
        <p:spPr>
          <a:xfrm>
            <a:off x="2243659" y="4785349"/>
            <a:ext cx="2411143" cy="180418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31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Agenda.</a:t>
            </a:r>
            <a:endParaRPr lang="en-US" dirty="0"/>
          </a:p>
        </p:txBody>
      </p:sp>
      <p:sp>
        <p:nvSpPr>
          <p:cNvPr id="4" name="Pfeil nach rechts 3">
            <a:extLst>
              <a:ext uri="{FF2B5EF4-FFF2-40B4-BE49-F238E27FC236}">
                <a16:creationId xmlns:a16="http://schemas.microsoft.com/office/drawing/2014/main" xmlns="" id="{80A013F9-7E8B-8F4D-9E7D-5DBDA0F59169}"/>
              </a:ext>
            </a:extLst>
          </p:cNvPr>
          <p:cNvSpPr/>
          <p:nvPr/>
        </p:nvSpPr>
        <p:spPr>
          <a:xfrm>
            <a:off x="1041198" y="3868615"/>
            <a:ext cx="954593" cy="5426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xmlns="" id="{7C5D6B86-CC8F-5241-8AF9-A9284B6BDBDB}"/>
              </a:ext>
            </a:extLst>
          </p:cNvPr>
          <p:cNvSpPr/>
          <p:nvPr/>
        </p:nvSpPr>
        <p:spPr>
          <a:xfrm>
            <a:off x="1995791" y="1048658"/>
            <a:ext cx="8200417" cy="534048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Purpose of dry </a:t>
            </a:r>
            <a:r>
              <a:rPr lang="en-US" sz="2000" dirty="0" smtClean="0">
                <a:solidFill>
                  <a:schemeClr val="bg1"/>
                </a:solidFill>
              </a:rPr>
              <a:t>run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Time line until </a:t>
            </a:r>
            <a:r>
              <a:rPr lang="en-US" sz="2000" dirty="0" smtClean="0">
                <a:solidFill>
                  <a:schemeClr val="bg1"/>
                </a:solidFill>
              </a:rPr>
              <a:t>exercise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Roles and </a:t>
            </a:r>
            <a:r>
              <a:rPr lang="en-US" sz="2000" dirty="0" smtClean="0">
                <a:solidFill>
                  <a:schemeClr val="bg1"/>
                </a:solidFill>
              </a:rPr>
              <a:t>People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Communication during ITEE: Channels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Communication rules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Back-up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Milestones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active DRY RUN now!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310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</a:t>
            </a:r>
            <a:r>
              <a:rPr lang="en-US" dirty="0" smtClean="0"/>
              <a:t>Rules.</a:t>
            </a:r>
            <a:endParaRPr lang="en-US" dirty="0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xmlns="" id="{AC68405C-8399-114B-9839-C9BADD5FFA34}"/>
              </a:ext>
            </a:extLst>
          </p:cNvPr>
          <p:cNvSpPr/>
          <p:nvPr/>
        </p:nvSpPr>
        <p:spPr>
          <a:xfrm>
            <a:off x="622738" y="1182414"/>
            <a:ext cx="5473262" cy="4162096"/>
          </a:xfrm>
          <a:prstGeom prst="roundRect">
            <a:avLst>
              <a:gd name="adj" fmla="val 6482"/>
            </a:avLst>
          </a:prstGeom>
          <a:solidFill>
            <a:srgbClr val="B1C3B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DOs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participate at ITEE Lead Skype Session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speak loud and clear English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give your name first, than speak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mute your microphone, if you do not speak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give server names, instances etc. to the ITEE lead chat in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written form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last instance of decision is the ITEE LEAD - no independent decisions by participants!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send evidences to given mail box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ask if things unclear to you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if you leave the call, align this within the call and drop deputy's full name to the chat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xmlns="" id="{ABC14634-E93B-9449-85EE-C5EF6B59ADD7}"/>
              </a:ext>
            </a:extLst>
          </p:cNvPr>
          <p:cNvSpPr/>
          <p:nvPr/>
        </p:nvSpPr>
        <p:spPr>
          <a:xfrm>
            <a:off x="6240369" y="1182413"/>
            <a:ext cx="5473262" cy="4162096"/>
          </a:xfrm>
          <a:prstGeom prst="roundRect">
            <a:avLst>
              <a:gd name="adj" fmla="val 648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DON’Ts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wait to be called or invited to the session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leave without assigned deputy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mumble unclear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speak without a name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cause back round noise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talk about unspecific labels like server names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decide on your own without ITEE lead alignment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drop evidences somewhere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xmlns="" id="{CAE42BA1-4738-3E46-89FF-64D4BC590BA8}"/>
              </a:ext>
            </a:extLst>
          </p:cNvPr>
          <p:cNvSpPr/>
          <p:nvPr/>
        </p:nvSpPr>
        <p:spPr>
          <a:xfrm>
            <a:off x="2473872" y="5569169"/>
            <a:ext cx="7354614" cy="449318"/>
          </a:xfrm>
          <a:prstGeom prst="roundRect">
            <a:avLst/>
          </a:prstGeom>
          <a:solidFill>
            <a:srgbClr val="FFFF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>
                <a:solidFill>
                  <a:schemeClr val="tx1"/>
                </a:solidFill>
                <a:sym typeface="Wingdings" pitchFamily="2" charset="2"/>
              </a:rPr>
              <a:t> We do have time to clarify open issues. No need to rush!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602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Backup during dry run.</a:t>
            </a:r>
            <a:endParaRPr lang="en-US" dirty="0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xmlns="" id="{45DACFD5-829E-6C40-A5D1-588FC9F4C0E8}"/>
              </a:ext>
            </a:extLst>
          </p:cNvPr>
          <p:cNvSpPr/>
          <p:nvPr/>
        </p:nvSpPr>
        <p:spPr>
          <a:xfrm>
            <a:off x="719895" y="1632929"/>
            <a:ext cx="10752209" cy="412477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l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If your personal data connection (e. g. </a:t>
            </a:r>
            <a:r>
              <a:rPr lang="en-US" sz="2000" dirty="0" err="1">
                <a:solidFill>
                  <a:schemeClr val="bg1"/>
                </a:solidFill>
              </a:rPr>
              <a:t>WiFi</a:t>
            </a:r>
            <a:r>
              <a:rPr lang="en-US" sz="2000" dirty="0">
                <a:solidFill>
                  <a:schemeClr val="bg1"/>
                </a:solidFill>
              </a:rPr>
              <a:t>) is lost, you may check to switch to LAN cable or to attend via mobile data connection (personal hot-spot).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VPN: If you </a:t>
            </a:r>
            <a:r>
              <a:rPr lang="en-US" sz="2000" dirty="0" smtClean="0">
                <a:solidFill>
                  <a:schemeClr val="bg1"/>
                </a:solidFill>
              </a:rPr>
              <a:t>cannot </a:t>
            </a:r>
            <a:r>
              <a:rPr lang="en-US" sz="2000" dirty="0">
                <a:solidFill>
                  <a:schemeClr val="bg1"/>
                </a:solidFill>
              </a:rPr>
              <a:t>access to VPN, try to use other VPN Gateways to select at Cisco Any Connect drop down menu.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VPN Authentication: Organize yourself an additional VPN Access/ Authentication, e.g. Mobile Push here </a:t>
            </a:r>
            <a:r>
              <a:rPr lang="en-US" sz="2000" u="sng" dirty="0">
                <a:solidFill>
                  <a:schemeClr val="bg1"/>
                </a:solidFill>
                <a:hlinkClick r:id="rId2" tooltip="https://strong.bmwgroup.net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https://strong.bmwgroup.net/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If you can’t dial into the running Skype session, try by phone, use common dial-in data.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If Skype is really down, dial into WebEx session. Details at CRQ and Outlook calendar entry.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In case of you are lost, dial +49-151-601-53044 (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 Karolina </a:t>
            </a:r>
            <a:r>
              <a:rPr lang="en-US" sz="2000" dirty="0" smtClean="0">
                <a:solidFill>
                  <a:schemeClr val="bg1"/>
                </a:solidFill>
                <a:sym typeface="Wingdings" pitchFamily="2" charset="2"/>
              </a:rPr>
              <a:t>Matutyte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03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Agenda.</a:t>
            </a:r>
            <a:endParaRPr lang="en-US" dirty="0"/>
          </a:p>
        </p:txBody>
      </p:sp>
      <p:sp>
        <p:nvSpPr>
          <p:cNvPr id="4" name="Pfeil nach rechts 3">
            <a:extLst>
              <a:ext uri="{FF2B5EF4-FFF2-40B4-BE49-F238E27FC236}">
                <a16:creationId xmlns:a16="http://schemas.microsoft.com/office/drawing/2014/main" xmlns="" id="{80A013F9-7E8B-8F4D-9E7D-5DBDA0F59169}"/>
              </a:ext>
            </a:extLst>
          </p:cNvPr>
          <p:cNvSpPr/>
          <p:nvPr/>
        </p:nvSpPr>
        <p:spPr>
          <a:xfrm>
            <a:off x="1041198" y="5064366"/>
            <a:ext cx="954593" cy="5426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xmlns="" id="{7C5D6B86-CC8F-5241-8AF9-A9284B6BDBDB}"/>
              </a:ext>
            </a:extLst>
          </p:cNvPr>
          <p:cNvSpPr/>
          <p:nvPr/>
        </p:nvSpPr>
        <p:spPr>
          <a:xfrm>
            <a:off x="1995791" y="1048658"/>
            <a:ext cx="8200417" cy="534048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Purpose of dry </a:t>
            </a:r>
            <a:r>
              <a:rPr lang="en-US" sz="2000" dirty="0" smtClean="0">
                <a:solidFill>
                  <a:schemeClr val="bg1"/>
                </a:solidFill>
              </a:rPr>
              <a:t>run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Time line until </a:t>
            </a:r>
            <a:r>
              <a:rPr lang="en-US" sz="2000" dirty="0" smtClean="0">
                <a:solidFill>
                  <a:schemeClr val="bg1"/>
                </a:solidFill>
              </a:rPr>
              <a:t>exercise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Roles and </a:t>
            </a:r>
            <a:r>
              <a:rPr lang="en-US" sz="2000" dirty="0" smtClean="0">
                <a:solidFill>
                  <a:schemeClr val="bg1"/>
                </a:solidFill>
              </a:rPr>
              <a:t>People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Communication during ITEE: Channels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Communication rules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Back-up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Milestones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Start of Dry Run now!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170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MileStones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C498B257-A76C-6B4A-B1F5-255B4065A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025" y="861618"/>
            <a:ext cx="10145949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Sunday August 16</a:t>
            </a:r>
            <a:r>
              <a:rPr kumimoji="0" lang="en-US" altLang="de-DE" sz="2000" b="0" i="0" u="none" strike="noStrike" cap="none" normalizeH="0" baseline="30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kumimoji="0" lang="en-US" altLang="de-DE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2020</a:t>
            </a:r>
            <a:endParaRPr kumimoji="0" lang="en-US" altLang="de-DE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de-DE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06:00 a.m.</a:t>
            </a:r>
            <a:r>
              <a:rPr kumimoji="0" lang="en-US" altLang="de-DE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de-DE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 of exercise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08:00 - start of failover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de-DE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14:00 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failover completed – end of day </a:t>
            </a:r>
            <a:r>
              <a:rPr kumimoji="0" lang="en-US" altLang="de-DE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(Applications</a:t>
            </a:r>
            <a:r>
              <a:rPr kumimoji="0" lang="en-US" altLang="de-DE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 reduced redundancies)</a:t>
            </a:r>
            <a:endParaRPr kumimoji="0" lang="en-US" altLang="de-DE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de-DE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kumimoji="0" lang="en-US" altLang="de-DE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Monday August 17</a:t>
            </a:r>
            <a:r>
              <a:rPr kumimoji="0" lang="en-US" altLang="de-DE" sz="2000" b="0" i="0" u="none" strike="noStrike" cap="none" normalizeH="0" baseline="30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kumimoji="0" lang="en-US" altLang="de-DE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2020</a:t>
            </a:r>
            <a:endParaRPr kumimoji="0" lang="en-US" altLang="de-DE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de-DE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09:00 </a:t>
            </a:r>
            <a:r>
              <a:rPr lang="en-US" altLang="de-DE" sz="2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a.m. - </a:t>
            </a:r>
            <a:r>
              <a:rPr lang="en-US" altLang="de-DE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Documentation business functionality (no activities by IT, just business)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de-DE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de-D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de-DE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Tuesday</a:t>
            </a:r>
            <a:r>
              <a:rPr kumimoji="0" lang="en-US" altLang="de-DE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August 18</a:t>
            </a:r>
            <a:r>
              <a:rPr lang="en-US" altLang="de-DE" sz="2000" baseline="30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altLang="de-DE" sz="2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de-DE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2020</a:t>
            </a:r>
            <a:endParaRPr kumimoji="0" lang="en-US" altLang="de-DE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de-DE" sz="2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04:00 a.m. - </a:t>
            </a:r>
            <a:r>
              <a:rPr lang="en-US" altLang="de-DE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 of exercise day 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de-DE" sz="2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06:00 </a:t>
            </a:r>
            <a:r>
              <a:rPr lang="en-US" altLang="de-DE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start of failback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de-DE" sz="2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09:00 - downtime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de-DE" sz="20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10:00 -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with standard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redundancies – end of ITEE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de-DE" sz="2000" dirty="0" smtClean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de-DE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51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MileStones</a:t>
            </a:r>
            <a:endParaRPr lang="en-US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204254"/>
              </p:ext>
            </p:extLst>
          </p:nvPr>
        </p:nvGraphicFramePr>
        <p:xfrm>
          <a:off x="519395" y="1589356"/>
          <a:ext cx="5881405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14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Overall 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ITEE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Readiness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confirmed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Outage and Failover - Technologies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 confirmed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Outage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Failover -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Applications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confirmed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Failover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Technical Availability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confirmed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Failover completed (End of Day 1)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57035"/>
              </p:ext>
            </p:extLst>
          </p:nvPr>
        </p:nvGraphicFramePr>
        <p:xfrm>
          <a:off x="5747559" y="2511385"/>
          <a:ext cx="5881405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14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Overall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Failback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Readiness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confirmed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Failback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Activation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of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Redundancies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completed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 Services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available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/ redundancy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confirmed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Business Validation on IT Service availability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Failback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completed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End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of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Day 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519395" y="1127691"/>
            <a:ext cx="910699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Day 1</a:t>
            </a:r>
            <a:endParaRPr lang="de-DE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747559" y="2049720"/>
            <a:ext cx="910699" cy="461665"/>
          </a:xfrm>
          <a:prstGeom prst="rect">
            <a:avLst/>
          </a:prstGeom>
          <a:solidFill>
            <a:srgbClr val="00206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Day 2</a:t>
            </a:r>
            <a:endParaRPr lang="de-DE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256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Agenda.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xmlns="" id="{6F244608-74B5-D94F-BAAE-CD163A8D2190}"/>
              </a:ext>
            </a:extLst>
          </p:cNvPr>
          <p:cNvSpPr/>
          <p:nvPr/>
        </p:nvSpPr>
        <p:spPr>
          <a:xfrm>
            <a:off x="1995791" y="1048658"/>
            <a:ext cx="8200417" cy="534048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Purpose of dry </a:t>
            </a:r>
            <a:r>
              <a:rPr lang="en-US" sz="2000" dirty="0" smtClean="0">
                <a:solidFill>
                  <a:schemeClr val="bg1"/>
                </a:solidFill>
              </a:rPr>
              <a:t>run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Time line until </a:t>
            </a:r>
            <a:r>
              <a:rPr lang="en-US" sz="2000" dirty="0" smtClean="0">
                <a:solidFill>
                  <a:schemeClr val="bg1"/>
                </a:solidFill>
              </a:rPr>
              <a:t>exercise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Roles and </a:t>
            </a:r>
            <a:r>
              <a:rPr lang="en-US" sz="2000" dirty="0" smtClean="0">
                <a:solidFill>
                  <a:schemeClr val="bg1"/>
                </a:solidFill>
              </a:rPr>
              <a:t>People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Communication during ITEE: Channels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Communication rules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Back-up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Milestones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Start of Dry Run now!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83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</a:t>
            </a:r>
            <a:r>
              <a:rPr lang="en-US" dirty="0" smtClean="0"/>
              <a:t>course.</a:t>
            </a:r>
            <a:endParaRPr lang="en-US" dirty="0"/>
          </a:p>
        </p:txBody>
      </p:sp>
      <p:graphicFrame>
        <p:nvGraphicFramePr>
          <p:cNvPr id="123" name="Tabel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59069"/>
              </p:ext>
            </p:extLst>
          </p:nvPr>
        </p:nvGraphicFramePr>
        <p:xfrm>
          <a:off x="480490" y="1279826"/>
          <a:ext cx="11241612" cy="2330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245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</a:tblGrid>
              <a:tr h="240000"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solidFill>
                            <a:schemeClr val="bg1"/>
                          </a:solidFill>
                        </a:rPr>
                        <a:t>Sunday, August</a:t>
                      </a:r>
                      <a:r>
                        <a:rPr lang="en-US" sz="1400" baseline="0" noProof="0" dirty="0">
                          <a:solidFill>
                            <a:schemeClr val="bg1"/>
                          </a:solidFill>
                        </a:rPr>
                        <a:t> 16th 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solidFill>
                            <a:schemeClr val="bg1"/>
                          </a:solidFill>
                        </a:rPr>
                        <a:t>Monday, August</a:t>
                      </a:r>
                      <a:r>
                        <a:rPr lang="en-US" sz="1400" baseline="0" noProof="0">
                          <a:solidFill>
                            <a:schemeClr val="bg1"/>
                          </a:solidFill>
                        </a:rPr>
                        <a:t> 17th</a:t>
                      </a:r>
                      <a:endParaRPr lang="en-US" sz="1400" noProof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2" name="Tabel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777682"/>
              </p:ext>
            </p:extLst>
          </p:nvPr>
        </p:nvGraphicFramePr>
        <p:xfrm>
          <a:off x="480489" y="3819021"/>
          <a:ext cx="11241612" cy="2330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2453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624534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2400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solidFill>
                            <a:schemeClr val="bg1"/>
                          </a:solidFill>
                        </a:rPr>
                        <a:t>Monday, August</a:t>
                      </a:r>
                      <a:r>
                        <a:rPr lang="en-US" sz="1400" baseline="0" noProof="0">
                          <a:solidFill>
                            <a:schemeClr val="bg1"/>
                          </a:solidFill>
                        </a:rPr>
                        <a:t> 17th </a:t>
                      </a:r>
                      <a:endParaRPr lang="en-US" sz="1400" noProof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solidFill>
                            <a:schemeClr val="bg1"/>
                          </a:solidFill>
                        </a:rPr>
                        <a:t>Tuesday, August</a:t>
                      </a:r>
                      <a:r>
                        <a:rPr lang="en-US" sz="1400" baseline="0" noProof="0">
                          <a:solidFill>
                            <a:schemeClr val="bg1"/>
                          </a:solidFill>
                        </a:rPr>
                        <a:t> 18th</a:t>
                      </a:r>
                      <a:endParaRPr lang="en-US" sz="1400" noProof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8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noProof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5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3" name="Rechteck 132"/>
          <p:cNvSpPr/>
          <p:nvPr/>
        </p:nvSpPr>
        <p:spPr>
          <a:xfrm>
            <a:off x="9211720" y="2152650"/>
            <a:ext cx="2489279" cy="1440401"/>
          </a:xfrm>
          <a:prstGeom prst="rect">
            <a:avLst/>
          </a:prstGeom>
          <a:solidFill>
            <a:srgbClr val="D8E1D8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B050"/>
                </a:solidFill>
                <a:latin typeface="BMW Group Condensed" panose="020B0606020202020204" pitchFamily="34" charset="0"/>
              </a:rPr>
              <a:t>Standard </a:t>
            </a:r>
          </a:p>
          <a:p>
            <a:pPr algn="ctr"/>
            <a:r>
              <a:rPr lang="en-US" sz="1400" b="1">
                <a:solidFill>
                  <a:srgbClr val="00B050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88948" y="4702301"/>
            <a:ext cx="3733802" cy="1438413"/>
          </a:xfrm>
          <a:prstGeom prst="rect">
            <a:avLst/>
          </a:prstGeom>
          <a:solidFill>
            <a:srgbClr val="D8E1D8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B050"/>
                </a:solidFill>
                <a:latin typeface="BMW Group Condensed" panose="020B0606020202020204" pitchFamily="34" charset="0"/>
              </a:rPr>
              <a:t>Standard </a:t>
            </a:r>
          </a:p>
          <a:p>
            <a:pPr algn="ctr"/>
            <a:r>
              <a:rPr lang="en-US" sz="1400" b="1">
                <a:solidFill>
                  <a:srgbClr val="00B050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154" name="Rechteck 153"/>
          <p:cNvSpPr/>
          <p:nvPr/>
        </p:nvSpPr>
        <p:spPr>
          <a:xfrm>
            <a:off x="488948" y="1870900"/>
            <a:ext cx="1238252" cy="288000"/>
          </a:xfrm>
          <a:prstGeom prst="rect">
            <a:avLst/>
          </a:prstGeom>
          <a:solidFill>
            <a:srgbClr val="00206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bg1"/>
                </a:solidFill>
                <a:latin typeface="BMW Group Condensed" panose="020B0606020202020204" pitchFamily="34" charset="0"/>
              </a:rPr>
              <a:t>Preparation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1727200" y="2163256"/>
            <a:ext cx="2495550" cy="288000"/>
          </a:xfrm>
          <a:prstGeom prst="rect">
            <a:avLst/>
          </a:prstGeom>
          <a:solidFill>
            <a:srgbClr val="00206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MW Group Condensed" panose="020B0606020202020204" pitchFamily="34" charset="0"/>
              </a:rPr>
              <a:t>Failover 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4222750" y="2734283"/>
            <a:ext cx="1246710" cy="288000"/>
          </a:xfrm>
          <a:prstGeom prst="rect">
            <a:avLst/>
          </a:prstGeom>
          <a:solidFill>
            <a:srgbClr val="00206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bg1"/>
                </a:solidFill>
                <a:latin typeface="BMW Group Condensed" panose="020B0606020202020204" pitchFamily="34" charset="0"/>
              </a:rPr>
              <a:t>Business Tests</a:t>
            </a:r>
          </a:p>
        </p:txBody>
      </p:sp>
      <p:sp>
        <p:nvSpPr>
          <p:cNvPr id="162" name="Rechteck 161"/>
          <p:cNvSpPr/>
          <p:nvPr/>
        </p:nvSpPr>
        <p:spPr>
          <a:xfrm>
            <a:off x="5469460" y="1864550"/>
            <a:ext cx="6240007" cy="288000"/>
          </a:xfrm>
          <a:prstGeom prst="rect">
            <a:avLst/>
          </a:prstGeom>
          <a:solidFill>
            <a:srgbClr val="002060">
              <a:alpha val="69804"/>
            </a:srgb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bg1"/>
                </a:solidFill>
                <a:latin typeface="BMW Group Condensed" panose="020B0606020202020204" pitchFamily="34" charset="0"/>
              </a:rPr>
              <a:t>Applications without redundancies - Special Hypercare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488946" y="4415865"/>
            <a:ext cx="5607054" cy="288000"/>
          </a:xfrm>
          <a:prstGeom prst="rect">
            <a:avLst/>
          </a:prstGeom>
          <a:solidFill>
            <a:srgbClr val="002060">
              <a:alpha val="69804"/>
            </a:srgb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bg1"/>
                </a:solidFill>
                <a:latin typeface="BMW Group Condensed" panose="020B0606020202020204" pitchFamily="34" charset="0"/>
              </a:rPr>
              <a:t>Applications without redundancies - Special Hypercare</a:t>
            </a:r>
          </a:p>
        </p:txBody>
      </p:sp>
      <p:sp>
        <p:nvSpPr>
          <p:cNvPr id="171" name="Rechteck 170"/>
          <p:cNvSpPr/>
          <p:nvPr/>
        </p:nvSpPr>
        <p:spPr>
          <a:xfrm>
            <a:off x="6104457" y="4414301"/>
            <a:ext cx="1248843" cy="288000"/>
          </a:xfrm>
          <a:prstGeom prst="rect">
            <a:avLst/>
          </a:prstGeom>
          <a:solidFill>
            <a:srgbClr val="00206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bg1"/>
                </a:solidFill>
                <a:latin typeface="BMW Group Condensed" panose="020B0606020202020204" pitchFamily="34" charset="0"/>
              </a:rPr>
              <a:t>Preparation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7361758" y="4703865"/>
            <a:ext cx="2468042" cy="288000"/>
          </a:xfrm>
          <a:prstGeom prst="rect">
            <a:avLst/>
          </a:prstGeom>
          <a:solidFill>
            <a:srgbClr val="00206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bg1"/>
                </a:solidFill>
                <a:latin typeface="BMW Group Condensed" panose="020B0606020202020204" pitchFamily="34" charset="0"/>
              </a:rPr>
              <a:t>Restore redundancies &amp; IT-Tests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9211720" y="4995857"/>
            <a:ext cx="626538" cy="288000"/>
          </a:xfrm>
          <a:prstGeom prst="rect">
            <a:avLst/>
          </a:prstGeom>
          <a:solidFill>
            <a:srgbClr val="FFC0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MW Group Condensed" panose="020B0606020202020204" pitchFamily="34" charset="0"/>
              </a:rPr>
              <a:t>Down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latin typeface="BMW Group Condensed" panose="020B0606020202020204" pitchFamily="34" charset="0"/>
              </a:rPr>
              <a:t>time</a:t>
            </a:r>
          </a:p>
        </p:txBody>
      </p:sp>
      <p:sp>
        <p:nvSpPr>
          <p:cNvPr id="174" name="Rechteck 173"/>
          <p:cNvSpPr/>
          <p:nvPr/>
        </p:nvSpPr>
        <p:spPr>
          <a:xfrm>
            <a:off x="9865701" y="4702301"/>
            <a:ext cx="1835298" cy="1438413"/>
          </a:xfrm>
          <a:prstGeom prst="rect">
            <a:avLst/>
          </a:prstGeom>
          <a:solidFill>
            <a:srgbClr val="D8E1D8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B050"/>
                </a:solidFill>
                <a:latin typeface="BMW Group Condensed" panose="020B0606020202020204" pitchFamily="34" charset="0"/>
              </a:rPr>
              <a:t>Standard </a:t>
            </a:r>
          </a:p>
          <a:p>
            <a:pPr algn="ctr"/>
            <a:r>
              <a:rPr lang="en-US" sz="1400" b="1">
                <a:solidFill>
                  <a:srgbClr val="00B050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175" name="Rechteck 174"/>
          <p:cNvSpPr/>
          <p:nvPr/>
        </p:nvSpPr>
        <p:spPr>
          <a:xfrm>
            <a:off x="9853069" y="4407951"/>
            <a:ext cx="1854280" cy="288000"/>
          </a:xfrm>
          <a:prstGeom prst="rect">
            <a:avLst/>
          </a:prstGeom>
          <a:solidFill>
            <a:srgbClr val="002060">
              <a:alpha val="69804"/>
            </a:srgb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MW Group Condensed" panose="020B0606020202020204" pitchFamily="34" charset="0"/>
              </a:rPr>
              <a:t>Applications with standard redundancies</a:t>
            </a:r>
          </a:p>
        </p:txBody>
      </p:sp>
      <p:sp>
        <p:nvSpPr>
          <p:cNvPr id="176" name="Rechteck 175">
            <a:extLst>
              <a:ext uri="{FF2B5EF4-FFF2-40B4-BE49-F238E27FC236}">
                <a16:creationId xmlns="" xmlns:a16="http://schemas.microsoft.com/office/drawing/2014/main" id="{50C80F0E-6B40-954B-8918-9033C3B6920E}"/>
              </a:ext>
            </a:extLst>
          </p:cNvPr>
          <p:cNvSpPr/>
          <p:nvPr/>
        </p:nvSpPr>
        <p:spPr>
          <a:xfrm>
            <a:off x="2976040" y="2457107"/>
            <a:ext cx="1246710" cy="288000"/>
          </a:xfrm>
          <a:prstGeom prst="rect">
            <a:avLst/>
          </a:prstGeom>
          <a:solidFill>
            <a:srgbClr val="00206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BMW Group Condensed" panose="020B0606020202020204" pitchFamily="34" charset="0"/>
              </a:rPr>
              <a:t>IT-Tests</a:t>
            </a:r>
          </a:p>
        </p:txBody>
      </p:sp>
      <p:sp>
        <p:nvSpPr>
          <p:cNvPr id="177" name="Textfeld 176">
            <a:extLst>
              <a:ext uri="{FF2B5EF4-FFF2-40B4-BE49-F238E27FC236}">
                <a16:creationId xmlns="" xmlns:a16="http://schemas.microsoft.com/office/drawing/2014/main" id="{A52E2E90-380C-EA41-A06C-9082545F18FC}"/>
              </a:ext>
            </a:extLst>
          </p:cNvPr>
          <p:cNvSpPr txBox="1"/>
          <p:nvPr/>
        </p:nvSpPr>
        <p:spPr>
          <a:xfrm>
            <a:off x="1469918" y="2508774"/>
            <a:ext cx="43774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/>
              <a:t>outage</a:t>
            </a:r>
          </a:p>
        </p:txBody>
      </p:sp>
      <p:sp>
        <p:nvSpPr>
          <p:cNvPr id="178" name="Rechteck 90">
            <a:extLst>
              <a:ext uri="{FF2B5EF4-FFF2-40B4-BE49-F238E27FC236}">
                <a16:creationId xmlns="" xmlns:a16="http://schemas.microsoft.com/office/drawing/2014/main" id="{F14A405A-7C57-7845-AFA2-7E727EF3F272}"/>
              </a:ext>
            </a:extLst>
          </p:cNvPr>
          <p:cNvSpPr>
            <a:spLocks noChangeAspect="1"/>
          </p:cNvSpPr>
          <p:nvPr/>
        </p:nvSpPr>
        <p:spPr>
          <a:xfrm rot="2700000">
            <a:off x="1622800" y="2205962"/>
            <a:ext cx="208800" cy="207746"/>
          </a:xfrm>
          <a:prstGeom prst="rect">
            <a:avLst/>
          </a:prstGeom>
          <a:solidFill>
            <a:srgbClr val="FFC000"/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793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</a:t>
            </a:r>
            <a:r>
              <a:rPr lang="en-US" dirty="0" smtClean="0"/>
              <a:t>dry </a:t>
            </a:r>
            <a:r>
              <a:rPr lang="en-US" dirty="0" smtClean="0"/>
              <a:t>run starts!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56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9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</a:t>
            </a:r>
            <a:r>
              <a:rPr lang="en-US" dirty="0" smtClean="0"/>
              <a:t>approach.</a:t>
            </a:r>
            <a:endParaRPr lang="en-US" dirty="0"/>
          </a:p>
        </p:txBody>
      </p:sp>
      <p:sp>
        <p:nvSpPr>
          <p:cNvPr id="63" name="Rechteck 62"/>
          <p:cNvSpPr/>
          <p:nvPr/>
        </p:nvSpPr>
        <p:spPr>
          <a:xfrm>
            <a:off x="2783245" y="1652761"/>
            <a:ext cx="8930387" cy="360362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baseline="0">
                <a:solidFill>
                  <a:schemeClr val="bg1"/>
                </a:solidFill>
                <a:latin typeface="BMW Group Condensed" panose="020B0606020202020204" pitchFamily="34" charset="0"/>
              </a:rPr>
              <a:t>Objectives</a:t>
            </a:r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xmlns="" id="{7C14A1A5-72B5-494C-B53E-F01FB23C7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885" y="2092776"/>
            <a:ext cx="2132457" cy="1599343"/>
          </a:xfrm>
          <a:prstGeom prst="rect">
            <a:avLst/>
          </a:prstGeom>
        </p:spPr>
      </p:pic>
      <p:sp>
        <p:nvSpPr>
          <p:cNvPr id="65" name="Rechteck 64"/>
          <p:cNvSpPr/>
          <p:nvPr/>
        </p:nvSpPr>
        <p:spPr>
          <a:xfrm>
            <a:off x="2783245" y="2092051"/>
            <a:ext cx="8930387" cy="160006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  <a:spcAft>
                <a:spcPts val="300"/>
              </a:spcAft>
            </a:pPr>
            <a:endParaRPr lang="en-US" sz="10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evidence </a:t>
            </a:r>
            <a:r>
              <a:rPr lang="en-US" sz="1600" b="1" dirty="0">
                <a:solidFill>
                  <a:schemeClr val="tx1"/>
                </a:solidFill>
              </a:rPr>
              <a:t>redundancy capability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of BMW Bank shared services </a:t>
            </a:r>
            <a:r>
              <a:rPr lang="en-US" sz="1600" dirty="0">
                <a:solidFill>
                  <a:schemeClr val="tx1"/>
                </a:solidFill>
              </a:rPr>
              <a:t>within EDC according to </a:t>
            </a:r>
            <a:r>
              <a:rPr lang="en-US" sz="1600" b="1" dirty="0">
                <a:solidFill>
                  <a:schemeClr val="tx1"/>
                </a:solidFill>
              </a:rPr>
              <a:t>BaFin requirements</a:t>
            </a:r>
          </a:p>
          <a:p>
            <a:pPr marL="285750" indent="-285750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evidence  </a:t>
            </a:r>
            <a:r>
              <a:rPr lang="en-US" sz="1600" b="1" dirty="0">
                <a:solidFill>
                  <a:schemeClr val="tx1"/>
                </a:solidFill>
              </a:rPr>
              <a:t>effectiveness of recovery procedures </a:t>
            </a:r>
            <a:r>
              <a:rPr lang="en-US" sz="1600" dirty="0">
                <a:solidFill>
                  <a:schemeClr val="tx1"/>
                </a:solidFill>
              </a:rPr>
              <a:t>for time critical services</a:t>
            </a:r>
          </a:p>
          <a:p>
            <a:pPr marL="285750" indent="-285750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</a:rPr>
              <a:t>train</a:t>
            </a:r>
            <a:r>
              <a:rPr lang="en-US" sz="1600" dirty="0">
                <a:solidFill>
                  <a:schemeClr val="tx1"/>
                </a:solidFill>
              </a:rPr>
              <a:t> involved staff </a:t>
            </a:r>
            <a:r>
              <a:rPr lang="en-US" sz="1600" b="1" dirty="0">
                <a:solidFill>
                  <a:schemeClr val="tx1"/>
                </a:solidFill>
              </a:rPr>
              <a:t>on emergency situations</a:t>
            </a:r>
          </a:p>
          <a:p>
            <a:pPr marL="285750" indent="-285750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600" b="1" i="0" u="none" baseline="0" dirty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6" name="Gleichschenkliges Dreieck 65"/>
          <p:cNvSpPr/>
          <p:nvPr/>
        </p:nvSpPr>
        <p:spPr>
          <a:xfrm rot="10800000">
            <a:off x="2783244" y="3795514"/>
            <a:ext cx="8927744" cy="504452"/>
          </a:xfrm>
          <a:prstGeom prst="triangl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67" name="Grafik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884" y="4896341"/>
            <a:ext cx="2132457" cy="1600069"/>
          </a:xfrm>
          <a:prstGeom prst="rect">
            <a:avLst/>
          </a:prstGeom>
        </p:spPr>
      </p:pic>
      <p:sp>
        <p:nvSpPr>
          <p:cNvPr id="68" name="Rechteck 67"/>
          <p:cNvSpPr/>
          <p:nvPr/>
        </p:nvSpPr>
        <p:spPr>
          <a:xfrm>
            <a:off x="2783245" y="4457052"/>
            <a:ext cx="8930387" cy="360362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baseline="0">
                <a:solidFill>
                  <a:schemeClr val="bg1"/>
                </a:solidFill>
                <a:latin typeface="BMW Group Condensed" panose="020B0606020202020204" pitchFamily="34" charset="0"/>
              </a:rPr>
              <a:t>Approach</a:t>
            </a:r>
          </a:p>
        </p:txBody>
      </p:sp>
      <p:sp>
        <p:nvSpPr>
          <p:cNvPr id="69" name="Rechteck 68"/>
          <p:cNvSpPr/>
          <p:nvPr/>
        </p:nvSpPr>
        <p:spPr>
          <a:xfrm>
            <a:off x="2783245" y="4896342"/>
            <a:ext cx="8930387" cy="160006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  <a:spcAft>
                <a:spcPts val="300"/>
              </a:spcAft>
            </a:pPr>
            <a:endParaRPr lang="en-US" sz="1000" b="1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outage of key components essential for </a:t>
            </a:r>
            <a:r>
              <a:rPr lang="en-US" sz="1600" b="1" dirty="0">
                <a:solidFill>
                  <a:schemeClr val="tx1"/>
                </a:solidFill>
              </a:rPr>
              <a:t>shared services at </a:t>
            </a:r>
            <a:r>
              <a:rPr lang="en-US" sz="1600" b="1" dirty="0" err="1" smtClean="0">
                <a:solidFill>
                  <a:schemeClr val="tx1"/>
                </a:solidFill>
              </a:rPr>
              <a:t>CoLo</a:t>
            </a:r>
            <a:r>
              <a:rPr lang="en-US" sz="1600" b="1" dirty="0" smtClean="0">
                <a:solidFill>
                  <a:schemeClr val="tx1"/>
                </a:solidFill>
              </a:rPr>
              <a:t> DC</a:t>
            </a:r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BMW Group Condensed" panose="020B0606020202020204" pitchFamily="34" charset="0"/>
              </a:rPr>
              <a:t>scope: </a:t>
            </a:r>
            <a:r>
              <a:rPr lang="en-US" sz="1600" b="1" i="0" u="none" dirty="0">
                <a:solidFill>
                  <a:schemeClr val="tx1"/>
                </a:solidFill>
                <a:latin typeface="BMW Group Condensed" panose="020B0606020202020204" pitchFamily="34" charset="0"/>
              </a:rPr>
              <a:t>BMW Bank shared IT services</a:t>
            </a:r>
          </a:p>
          <a:p>
            <a:pPr marL="285750" indent="-285750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BMW Group Condensed" panose="020B0606020202020204" pitchFamily="34" charset="0"/>
              </a:rPr>
              <a:t>e</a:t>
            </a:r>
            <a:r>
              <a:rPr lang="en-US" sz="1600" baseline="0" dirty="0">
                <a:solidFill>
                  <a:schemeClr val="tx1"/>
                </a:solidFill>
                <a:latin typeface="BMW Group Condensed" panose="020B0606020202020204" pitchFamily="34" charset="0"/>
              </a:rPr>
              <a:t>xercise scheduled for </a:t>
            </a:r>
            <a:r>
              <a:rPr lang="en-US" sz="1600" b="1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Sunday August 16</a:t>
            </a:r>
            <a:r>
              <a:rPr lang="en-US" sz="1600" b="1" baseline="3000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th</a:t>
            </a:r>
            <a:r>
              <a:rPr lang="en-US" sz="1600" b="1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BMW Group Condensed" panose="020B0606020202020204" pitchFamily="34" charset="0"/>
              </a:rPr>
              <a:t>to </a:t>
            </a:r>
            <a:r>
              <a:rPr lang="en-US" sz="1600" b="1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Tuesday April 18</a:t>
            </a:r>
            <a:r>
              <a:rPr lang="en-US" sz="1600" b="1" baseline="3000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st</a:t>
            </a:r>
            <a:r>
              <a:rPr lang="en-US" sz="1600" b="1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 2020</a:t>
            </a:r>
            <a:endParaRPr lang="en-US" sz="1600" i="0" u="none" baseline="0" dirty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481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986425" y="1048658"/>
            <a:ext cx="9890584" cy="5075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hlinkClick r:id="rId8"/>
              </a:rPr>
              <a:t>https://atc.bmwgroup.net/confluence/display/ITEEEDC/Live+Ticker+Rocco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</a:t>
            </a:r>
            <a:r>
              <a:rPr lang="en-US" dirty="0" smtClean="0"/>
              <a:t>course.</a:t>
            </a:r>
            <a:endParaRPr lang="en-US" dirty="0"/>
          </a:p>
        </p:txBody>
      </p:sp>
      <p:sp>
        <p:nvSpPr>
          <p:cNvPr id="84" name="Rectangle 33">
            <a:extLst>
              <a:ext uri="{FF2B5EF4-FFF2-40B4-BE49-F238E27FC236}">
                <a16:creationId xmlns:a16="http://schemas.microsoft.com/office/drawing/2014/main" xmlns="" id="{58A38AD7-283F-2B48-B56E-99432A611238}"/>
              </a:ext>
            </a:extLst>
          </p:cNvPr>
          <p:cNvSpPr/>
          <p:nvPr/>
        </p:nvSpPr>
        <p:spPr bwMode="gray">
          <a:xfrm>
            <a:off x="2098709" y="1602382"/>
            <a:ext cx="288000" cy="21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cs typeface="Arial" pitchFamily="34" charset="0"/>
              </a:rPr>
              <a:t>0</a:t>
            </a:r>
          </a:p>
        </p:txBody>
      </p:sp>
      <p:sp>
        <p:nvSpPr>
          <p:cNvPr id="85" name="Rectangle 33">
            <a:extLst>
              <a:ext uri="{FF2B5EF4-FFF2-40B4-BE49-F238E27FC236}">
                <a16:creationId xmlns:a16="http://schemas.microsoft.com/office/drawing/2014/main" xmlns="" id="{1C40998B-9C59-D444-87D0-E5EAF5B9139D}"/>
              </a:ext>
            </a:extLst>
          </p:cNvPr>
          <p:cNvSpPr/>
          <p:nvPr/>
        </p:nvSpPr>
        <p:spPr bwMode="gray">
          <a:xfrm>
            <a:off x="2445790" y="1602382"/>
            <a:ext cx="288000" cy="21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86" name="Rectangle 33">
            <a:extLst>
              <a:ext uri="{FF2B5EF4-FFF2-40B4-BE49-F238E27FC236}">
                <a16:creationId xmlns:a16="http://schemas.microsoft.com/office/drawing/2014/main" xmlns="" id="{C00C91AE-C6FC-6243-80D1-60F1FB2B7E4C}"/>
              </a:ext>
            </a:extLst>
          </p:cNvPr>
          <p:cNvSpPr/>
          <p:nvPr/>
        </p:nvSpPr>
        <p:spPr bwMode="gray">
          <a:xfrm>
            <a:off x="3487033" y="1602382"/>
            <a:ext cx="288000" cy="21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87" name="Rectangle 33">
            <a:extLst>
              <a:ext uri="{FF2B5EF4-FFF2-40B4-BE49-F238E27FC236}">
                <a16:creationId xmlns:a16="http://schemas.microsoft.com/office/drawing/2014/main" xmlns="" id="{0822A809-2F39-A440-9E1F-838A3239B197}"/>
              </a:ext>
            </a:extLst>
          </p:cNvPr>
          <p:cNvSpPr/>
          <p:nvPr/>
        </p:nvSpPr>
        <p:spPr bwMode="gray">
          <a:xfrm>
            <a:off x="3834114" y="1602382"/>
            <a:ext cx="288000" cy="21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cs typeface="Arial" pitchFamily="34" charset="0"/>
              </a:rPr>
              <a:t>5</a:t>
            </a:r>
          </a:p>
        </p:txBody>
      </p:sp>
      <p:sp>
        <p:nvSpPr>
          <p:cNvPr id="88" name="Rectangle 33">
            <a:extLst>
              <a:ext uri="{FF2B5EF4-FFF2-40B4-BE49-F238E27FC236}">
                <a16:creationId xmlns:a16="http://schemas.microsoft.com/office/drawing/2014/main" xmlns="" id="{41C8598D-6B6D-F545-A938-10D17D254503}"/>
              </a:ext>
            </a:extLst>
          </p:cNvPr>
          <p:cNvSpPr/>
          <p:nvPr/>
        </p:nvSpPr>
        <p:spPr bwMode="gray">
          <a:xfrm>
            <a:off x="2792871" y="1602382"/>
            <a:ext cx="288000" cy="21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89" name="Rectangle 33">
            <a:extLst>
              <a:ext uri="{FF2B5EF4-FFF2-40B4-BE49-F238E27FC236}">
                <a16:creationId xmlns:a16="http://schemas.microsoft.com/office/drawing/2014/main" xmlns="" id="{35B46015-02AE-3545-B579-893D0374B729}"/>
              </a:ext>
            </a:extLst>
          </p:cNvPr>
          <p:cNvSpPr/>
          <p:nvPr/>
        </p:nvSpPr>
        <p:spPr bwMode="gray">
          <a:xfrm>
            <a:off x="3139952" y="1602382"/>
            <a:ext cx="288000" cy="21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90" name="Rectangle 33">
            <a:extLst>
              <a:ext uri="{FF2B5EF4-FFF2-40B4-BE49-F238E27FC236}">
                <a16:creationId xmlns:a16="http://schemas.microsoft.com/office/drawing/2014/main" xmlns="" id="{DC5FF9FB-4F03-424D-87C1-C44A6A346317}"/>
              </a:ext>
            </a:extLst>
          </p:cNvPr>
          <p:cNvSpPr/>
          <p:nvPr/>
        </p:nvSpPr>
        <p:spPr bwMode="gray">
          <a:xfrm>
            <a:off x="4875357" y="1602382"/>
            <a:ext cx="288000" cy="21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cs typeface="Arial" pitchFamily="34" charset="0"/>
              </a:rPr>
              <a:t>8</a:t>
            </a:r>
          </a:p>
        </p:txBody>
      </p:sp>
      <p:sp>
        <p:nvSpPr>
          <p:cNvPr id="91" name="Rectangle 33">
            <a:extLst>
              <a:ext uri="{FF2B5EF4-FFF2-40B4-BE49-F238E27FC236}">
                <a16:creationId xmlns:a16="http://schemas.microsoft.com/office/drawing/2014/main" xmlns="" id="{44028E8F-33DA-3245-90C5-2EEEBDA863EB}"/>
              </a:ext>
            </a:extLst>
          </p:cNvPr>
          <p:cNvSpPr/>
          <p:nvPr/>
        </p:nvSpPr>
        <p:spPr bwMode="gray">
          <a:xfrm>
            <a:off x="5222438" y="1602382"/>
            <a:ext cx="288000" cy="21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cs typeface="Arial" pitchFamily="34" charset="0"/>
              </a:rPr>
              <a:t>9</a:t>
            </a:r>
          </a:p>
        </p:txBody>
      </p:sp>
      <p:sp>
        <p:nvSpPr>
          <p:cNvPr id="92" name="Rectangle 33">
            <a:extLst>
              <a:ext uri="{FF2B5EF4-FFF2-40B4-BE49-F238E27FC236}">
                <a16:creationId xmlns:a16="http://schemas.microsoft.com/office/drawing/2014/main" xmlns="" id="{5FD630CD-B454-A147-94E0-84692F54732E}"/>
              </a:ext>
            </a:extLst>
          </p:cNvPr>
          <p:cNvSpPr/>
          <p:nvPr/>
        </p:nvSpPr>
        <p:spPr bwMode="gray">
          <a:xfrm>
            <a:off x="4181195" y="1602382"/>
            <a:ext cx="288000" cy="21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cs typeface="Arial" pitchFamily="34" charset="0"/>
              </a:rPr>
              <a:t>6</a:t>
            </a:r>
          </a:p>
        </p:txBody>
      </p:sp>
      <p:sp>
        <p:nvSpPr>
          <p:cNvPr id="93" name="Rectangle 33">
            <a:extLst>
              <a:ext uri="{FF2B5EF4-FFF2-40B4-BE49-F238E27FC236}">
                <a16:creationId xmlns:a16="http://schemas.microsoft.com/office/drawing/2014/main" xmlns="" id="{72A070E8-6B0F-C241-BE06-09802286D957}"/>
              </a:ext>
            </a:extLst>
          </p:cNvPr>
          <p:cNvSpPr/>
          <p:nvPr/>
        </p:nvSpPr>
        <p:spPr bwMode="gray">
          <a:xfrm>
            <a:off x="4528276" y="1602382"/>
            <a:ext cx="288000" cy="21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cs typeface="Arial" pitchFamily="34" charset="0"/>
              </a:rPr>
              <a:t>7</a:t>
            </a:r>
          </a:p>
        </p:txBody>
      </p:sp>
      <p:sp>
        <p:nvSpPr>
          <p:cNvPr id="94" name="Rectangle 33">
            <a:extLst>
              <a:ext uri="{FF2B5EF4-FFF2-40B4-BE49-F238E27FC236}">
                <a16:creationId xmlns:a16="http://schemas.microsoft.com/office/drawing/2014/main" xmlns="" id="{541E7F18-D717-6444-BD7B-49A0511AC6AB}"/>
              </a:ext>
            </a:extLst>
          </p:cNvPr>
          <p:cNvSpPr/>
          <p:nvPr/>
        </p:nvSpPr>
        <p:spPr bwMode="gray">
          <a:xfrm>
            <a:off x="6263681" y="1602382"/>
            <a:ext cx="288000" cy="21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cs typeface="Arial" pitchFamily="34" charset="0"/>
              </a:rPr>
              <a:t>12</a:t>
            </a:r>
          </a:p>
        </p:txBody>
      </p:sp>
      <p:sp>
        <p:nvSpPr>
          <p:cNvPr id="95" name="Rectangle 33">
            <a:extLst>
              <a:ext uri="{FF2B5EF4-FFF2-40B4-BE49-F238E27FC236}">
                <a16:creationId xmlns:a16="http://schemas.microsoft.com/office/drawing/2014/main" xmlns="" id="{6F4EAEF0-A21D-3D4A-88D2-F16834966251}"/>
              </a:ext>
            </a:extLst>
          </p:cNvPr>
          <p:cNvSpPr/>
          <p:nvPr/>
        </p:nvSpPr>
        <p:spPr bwMode="gray">
          <a:xfrm>
            <a:off x="6610762" y="1602382"/>
            <a:ext cx="288000" cy="21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cs typeface="Arial" pitchFamily="34" charset="0"/>
              </a:rPr>
              <a:t>13</a:t>
            </a:r>
          </a:p>
        </p:txBody>
      </p:sp>
      <p:sp>
        <p:nvSpPr>
          <p:cNvPr id="96" name="Rectangle 33">
            <a:extLst>
              <a:ext uri="{FF2B5EF4-FFF2-40B4-BE49-F238E27FC236}">
                <a16:creationId xmlns:a16="http://schemas.microsoft.com/office/drawing/2014/main" xmlns="" id="{499757F4-C82B-274D-A213-8825E9F286C8}"/>
              </a:ext>
            </a:extLst>
          </p:cNvPr>
          <p:cNvSpPr/>
          <p:nvPr/>
        </p:nvSpPr>
        <p:spPr bwMode="gray">
          <a:xfrm>
            <a:off x="5569519" y="1602382"/>
            <a:ext cx="288000" cy="21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cs typeface="Arial" pitchFamily="34" charset="0"/>
              </a:rPr>
              <a:t>10</a:t>
            </a:r>
          </a:p>
        </p:txBody>
      </p:sp>
      <p:sp>
        <p:nvSpPr>
          <p:cNvPr id="97" name="Rectangle 33">
            <a:extLst>
              <a:ext uri="{FF2B5EF4-FFF2-40B4-BE49-F238E27FC236}">
                <a16:creationId xmlns:a16="http://schemas.microsoft.com/office/drawing/2014/main" xmlns="" id="{1DCDAEE7-2B8C-F74F-A885-31F094B580AD}"/>
              </a:ext>
            </a:extLst>
          </p:cNvPr>
          <p:cNvSpPr/>
          <p:nvPr/>
        </p:nvSpPr>
        <p:spPr bwMode="gray">
          <a:xfrm>
            <a:off x="5916600" y="1602382"/>
            <a:ext cx="288000" cy="21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cs typeface="Arial" pitchFamily="34" charset="0"/>
              </a:rPr>
              <a:t>11</a:t>
            </a:r>
          </a:p>
        </p:txBody>
      </p:sp>
      <p:sp>
        <p:nvSpPr>
          <p:cNvPr id="98" name="Rectangle 33">
            <a:extLst>
              <a:ext uri="{FF2B5EF4-FFF2-40B4-BE49-F238E27FC236}">
                <a16:creationId xmlns:a16="http://schemas.microsoft.com/office/drawing/2014/main" xmlns="" id="{553A7CB8-3FD0-DF42-AE43-4CFB45BAF67F}"/>
              </a:ext>
            </a:extLst>
          </p:cNvPr>
          <p:cNvSpPr/>
          <p:nvPr/>
        </p:nvSpPr>
        <p:spPr bwMode="gray">
          <a:xfrm>
            <a:off x="7652005" y="1602382"/>
            <a:ext cx="288000" cy="21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cs typeface="Arial" pitchFamily="34" charset="0"/>
              </a:rPr>
              <a:t>16</a:t>
            </a:r>
          </a:p>
        </p:txBody>
      </p:sp>
      <p:sp>
        <p:nvSpPr>
          <p:cNvPr id="99" name="Rectangle 33">
            <a:extLst>
              <a:ext uri="{FF2B5EF4-FFF2-40B4-BE49-F238E27FC236}">
                <a16:creationId xmlns:a16="http://schemas.microsoft.com/office/drawing/2014/main" xmlns="" id="{6C376BA9-9BED-E543-92ED-A396F31AFE54}"/>
              </a:ext>
            </a:extLst>
          </p:cNvPr>
          <p:cNvSpPr/>
          <p:nvPr/>
        </p:nvSpPr>
        <p:spPr bwMode="gray">
          <a:xfrm>
            <a:off x="7999086" y="1602382"/>
            <a:ext cx="288000" cy="21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cs typeface="Arial" pitchFamily="34" charset="0"/>
              </a:rPr>
              <a:t>17</a:t>
            </a:r>
          </a:p>
        </p:txBody>
      </p:sp>
      <p:sp>
        <p:nvSpPr>
          <p:cNvPr id="100" name="Rectangle 33">
            <a:extLst>
              <a:ext uri="{FF2B5EF4-FFF2-40B4-BE49-F238E27FC236}">
                <a16:creationId xmlns:a16="http://schemas.microsoft.com/office/drawing/2014/main" xmlns="" id="{96BB6BD7-EB01-9C42-958C-7B23E9909E23}"/>
              </a:ext>
            </a:extLst>
          </p:cNvPr>
          <p:cNvSpPr/>
          <p:nvPr/>
        </p:nvSpPr>
        <p:spPr bwMode="gray">
          <a:xfrm>
            <a:off x="6957843" y="1602382"/>
            <a:ext cx="288000" cy="21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cs typeface="Arial" pitchFamily="34" charset="0"/>
              </a:rPr>
              <a:t>14</a:t>
            </a:r>
          </a:p>
        </p:txBody>
      </p:sp>
      <p:sp>
        <p:nvSpPr>
          <p:cNvPr id="101" name="Rectangle 33">
            <a:extLst>
              <a:ext uri="{FF2B5EF4-FFF2-40B4-BE49-F238E27FC236}">
                <a16:creationId xmlns:a16="http://schemas.microsoft.com/office/drawing/2014/main" xmlns="" id="{A3ABB586-89F9-5141-96FE-A40C51FFA3F7}"/>
              </a:ext>
            </a:extLst>
          </p:cNvPr>
          <p:cNvSpPr/>
          <p:nvPr/>
        </p:nvSpPr>
        <p:spPr bwMode="gray">
          <a:xfrm>
            <a:off x="7304924" y="1602382"/>
            <a:ext cx="288000" cy="21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cs typeface="Arial" pitchFamily="34" charset="0"/>
              </a:rPr>
              <a:t>15</a:t>
            </a:r>
          </a:p>
        </p:txBody>
      </p:sp>
      <p:sp>
        <p:nvSpPr>
          <p:cNvPr id="102" name="Rectangle 33">
            <a:extLst>
              <a:ext uri="{FF2B5EF4-FFF2-40B4-BE49-F238E27FC236}">
                <a16:creationId xmlns:a16="http://schemas.microsoft.com/office/drawing/2014/main" xmlns="" id="{C40F2E03-3A61-2E44-B575-D05F8A5834B3}"/>
              </a:ext>
            </a:extLst>
          </p:cNvPr>
          <p:cNvSpPr/>
          <p:nvPr/>
        </p:nvSpPr>
        <p:spPr bwMode="gray">
          <a:xfrm>
            <a:off x="9040329" y="1602382"/>
            <a:ext cx="288000" cy="21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cs typeface="Arial" pitchFamily="34" charset="0"/>
              </a:rPr>
              <a:t>20</a:t>
            </a:r>
          </a:p>
        </p:txBody>
      </p:sp>
      <p:sp>
        <p:nvSpPr>
          <p:cNvPr id="103" name="Rectangle 216">
            <a:extLst>
              <a:ext uri="{FF2B5EF4-FFF2-40B4-BE49-F238E27FC236}">
                <a16:creationId xmlns:a16="http://schemas.microsoft.com/office/drawing/2014/main" xmlns="" id="{F91D15E5-2B7C-0E4B-9B1B-A3314F6D19D6}"/>
              </a:ext>
            </a:extLst>
          </p:cNvPr>
          <p:cNvSpPr/>
          <p:nvPr/>
        </p:nvSpPr>
        <p:spPr bwMode="gray">
          <a:xfrm>
            <a:off x="9387405" y="1602382"/>
            <a:ext cx="288000" cy="21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cs typeface="Arial" pitchFamily="34" charset="0"/>
              </a:rPr>
              <a:t>21</a:t>
            </a:r>
          </a:p>
        </p:txBody>
      </p:sp>
      <p:sp>
        <p:nvSpPr>
          <p:cNvPr id="104" name="Rectangle 33">
            <a:extLst>
              <a:ext uri="{FF2B5EF4-FFF2-40B4-BE49-F238E27FC236}">
                <a16:creationId xmlns:a16="http://schemas.microsoft.com/office/drawing/2014/main" xmlns="" id="{3ED852FA-4A55-7944-B76C-EB52C586F1E7}"/>
              </a:ext>
            </a:extLst>
          </p:cNvPr>
          <p:cNvSpPr/>
          <p:nvPr/>
        </p:nvSpPr>
        <p:spPr bwMode="gray">
          <a:xfrm>
            <a:off x="8346167" y="1602382"/>
            <a:ext cx="288000" cy="21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cs typeface="Arial" pitchFamily="34" charset="0"/>
              </a:rPr>
              <a:t>18</a:t>
            </a:r>
          </a:p>
        </p:txBody>
      </p:sp>
      <p:sp>
        <p:nvSpPr>
          <p:cNvPr id="105" name="Rectangle 33">
            <a:extLst>
              <a:ext uri="{FF2B5EF4-FFF2-40B4-BE49-F238E27FC236}">
                <a16:creationId xmlns:a16="http://schemas.microsoft.com/office/drawing/2014/main" xmlns="" id="{F01896E5-CAE0-3B4B-8F6A-C929B1B977D7}"/>
              </a:ext>
            </a:extLst>
          </p:cNvPr>
          <p:cNvSpPr/>
          <p:nvPr/>
        </p:nvSpPr>
        <p:spPr bwMode="gray">
          <a:xfrm>
            <a:off x="8693248" y="1602382"/>
            <a:ext cx="288000" cy="21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cs typeface="Arial" pitchFamily="34" charset="0"/>
              </a:rPr>
              <a:t>19</a:t>
            </a:r>
          </a:p>
        </p:txBody>
      </p:sp>
      <p:sp>
        <p:nvSpPr>
          <p:cNvPr id="106" name="Rectangle 33">
            <a:extLst>
              <a:ext uri="{FF2B5EF4-FFF2-40B4-BE49-F238E27FC236}">
                <a16:creationId xmlns:a16="http://schemas.microsoft.com/office/drawing/2014/main" xmlns="" id="{939E2B30-AE77-BA44-A644-D4FD6667DA81}"/>
              </a:ext>
            </a:extLst>
          </p:cNvPr>
          <p:cNvSpPr/>
          <p:nvPr/>
        </p:nvSpPr>
        <p:spPr bwMode="gray">
          <a:xfrm>
            <a:off x="9760409" y="1602382"/>
            <a:ext cx="288000" cy="21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cs typeface="Arial" pitchFamily="34" charset="0"/>
              </a:rPr>
              <a:t>22</a:t>
            </a:r>
          </a:p>
        </p:txBody>
      </p:sp>
      <p:sp>
        <p:nvSpPr>
          <p:cNvPr id="107" name="Rectangle 216">
            <a:extLst>
              <a:ext uri="{FF2B5EF4-FFF2-40B4-BE49-F238E27FC236}">
                <a16:creationId xmlns:a16="http://schemas.microsoft.com/office/drawing/2014/main" xmlns="" id="{55B73FFD-1066-BC48-BB7C-3CB0A3E9E5E8}"/>
              </a:ext>
            </a:extLst>
          </p:cNvPr>
          <p:cNvSpPr/>
          <p:nvPr/>
        </p:nvSpPr>
        <p:spPr bwMode="gray">
          <a:xfrm>
            <a:off x="10107485" y="1602382"/>
            <a:ext cx="288000" cy="21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cs typeface="Arial" pitchFamily="34" charset="0"/>
              </a:rPr>
              <a:t>23</a:t>
            </a:r>
          </a:p>
        </p:txBody>
      </p:sp>
      <p:sp>
        <p:nvSpPr>
          <p:cNvPr id="108" name="Rectangle 33">
            <a:extLst>
              <a:ext uri="{FF2B5EF4-FFF2-40B4-BE49-F238E27FC236}">
                <a16:creationId xmlns:a16="http://schemas.microsoft.com/office/drawing/2014/main" xmlns="" id="{983D0816-ECE9-2048-882A-023998291A2D}"/>
              </a:ext>
            </a:extLst>
          </p:cNvPr>
          <p:cNvSpPr/>
          <p:nvPr/>
        </p:nvSpPr>
        <p:spPr bwMode="gray">
          <a:xfrm>
            <a:off x="1087320" y="4114310"/>
            <a:ext cx="900000" cy="78368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white"/>
                </a:solidFill>
                <a:cs typeface="Arial" pitchFamily="34" charset="0"/>
              </a:rPr>
              <a:t>Tuesday</a:t>
            </a:r>
            <a:endParaRPr lang="en-US" sz="1200" dirty="0">
              <a:solidFill>
                <a:prstClr val="white"/>
              </a:solidFill>
              <a:cs typeface="Arial" pitchFamily="34" charset="0"/>
            </a:endParaRPr>
          </a:p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white"/>
                </a:solidFill>
                <a:cs typeface="Arial" pitchFamily="34" charset="0"/>
              </a:rPr>
              <a:t>August 18</a:t>
            </a:r>
            <a:r>
              <a:rPr lang="en-US" sz="1200" baseline="30000" dirty="0" smtClean="0">
                <a:solidFill>
                  <a:prstClr val="white"/>
                </a:solidFill>
                <a:cs typeface="Arial" pitchFamily="34" charset="0"/>
              </a:rPr>
              <a:t>th</a:t>
            </a:r>
            <a:r>
              <a:rPr lang="en-US" sz="1200" dirty="0" smtClean="0">
                <a:solidFill>
                  <a:prstClr val="white"/>
                </a:solidFill>
                <a:cs typeface="Arial" pitchFamily="34" charset="0"/>
              </a:rPr>
              <a:t> </a:t>
            </a:r>
            <a:endParaRPr lang="en-US" sz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09" name="Rectangle 33">
            <a:extLst>
              <a:ext uri="{FF2B5EF4-FFF2-40B4-BE49-F238E27FC236}">
                <a16:creationId xmlns:a16="http://schemas.microsoft.com/office/drawing/2014/main" xmlns="" id="{9B485FA9-3E8D-5641-A731-519E8FD19A2C}"/>
              </a:ext>
            </a:extLst>
          </p:cNvPr>
          <p:cNvSpPr/>
          <p:nvPr/>
        </p:nvSpPr>
        <p:spPr bwMode="gray">
          <a:xfrm>
            <a:off x="1081507" y="3034190"/>
            <a:ext cx="900000" cy="78368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white"/>
                </a:solidFill>
                <a:cs typeface="Arial" pitchFamily="34" charset="0"/>
              </a:rPr>
              <a:t>Monday </a:t>
            </a:r>
            <a:endParaRPr lang="en-US" sz="1200" dirty="0">
              <a:solidFill>
                <a:prstClr val="white"/>
              </a:solidFill>
              <a:cs typeface="Arial" pitchFamily="34" charset="0"/>
            </a:endParaRPr>
          </a:p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white"/>
                </a:solidFill>
                <a:cs typeface="Arial" pitchFamily="34" charset="0"/>
              </a:rPr>
              <a:t>August 17</a:t>
            </a:r>
            <a:r>
              <a:rPr lang="en-US" sz="1200" baseline="30000" dirty="0" smtClean="0">
                <a:solidFill>
                  <a:prstClr val="white"/>
                </a:solidFill>
                <a:cs typeface="Arial" pitchFamily="34" charset="0"/>
              </a:rPr>
              <a:t>th</a:t>
            </a:r>
            <a:r>
              <a:rPr lang="en-US" sz="1200" dirty="0" smtClean="0">
                <a:solidFill>
                  <a:prstClr val="white"/>
                </a:solidFill>
                <a:cs typeface="Arial" pitchFamily="34" charset="0"/>
              </a:rPr>
              <a:t> </a:t>
            </a:r>
            <a:endParaRPr lang="en-US" sz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10" name="Rectangle 33">
            <a:extLst>
              <a:ext uri="{FF2B5EF4-FFF2-40B4-BE49-F238E27FC236}">
                <a16:creationId xmlns:a16="http://schemas.microsoft.com/office/drawing/2014/main" xmlns="" id="{FF34DF7D-616C-E449-B727-BF40D11C515A}"/>
              </a:ext>
            </a:extLst>
          </p:cNvPr>
          <p:cNvSpPr/>
          <p:nvPr/>
        </p:nvSpPr>
        <p:spPr bwMode="gray">
          <a:xfrm>
            <a:off x="1081507" y="1954070"/>
            <a:ext cx="900000" cy="78368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white"/>
                </a:solidFill>
                <a:cs typeface="Arial" pitchFamily="34" charset="0"/>
              </a:rPr>
              <a:t>Sunday</a:t>
            </a:r>
            <a:endParaRPr lang="en-US" sz="1200" dirty="0">
              <a:solidFill>
                <a:prstClr val="white"/>
              </a:solidFill>
              <a:cs typeface="Arial" pitchFamily="34" charset="0"/>
            </a:endParaRPr>
          </a:p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white"/>
                </a:solidFill>
                <a:cs typeface="Arial" pitchFamily="34" charset="0"/>
              </a:rPr>
              <a:t>August 16</a:t>
            </a:r>
            <a:r>
              <a:rPr lang="en-US" sz="1200" baseline="30000" dirty="0" smtClean="0">
                <a:solidFill>
                  <a:prstClr val="white"/>
                </a:solidFill>
                <a:cs typeface="Arial" pitchFamily="34" charset="0"/>
              </a:rPr>
              <a:t>th</a:t>
            </a:r>
            <a:r>
              <a:rPr lang="en-US" sz="1200" dirty="0" smtClean="0">
                <a:solidFill>
                  <a:prstClr val="white"/>
                </a:solidFill>
                <a:cs typeface="Arial" pitchFamily="34" charset="0"/>
              </a:rPr>
              <a:t> </a:t>
            </a:r>
            <a:endParaRPr lang="en-US" sz="1200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111" name="Gerade Verbindung 161">
            <a:extLst>
              <a:ext uri="{FF2B5EF4-FFF2-40B4-BE49-F238E27FC236}">
                <a16:creationId xmlns:a16="http://schemas.microsoft.com/office/drawing/2014/main" xmlns="" id="{9C4B6D5B-341F-4448-860A-8EC980C2B04F}"/>
              </a:ext>
            </a:extLst>
          </p:cNvPr>
          <p:cNvCxnSpPr/>
          <p:nvPr/>
        </p:nvCxnSpPr>
        <p:spPr>
          <a:xfrm>
            <a:off x="2002395" y="2881766"/>
            <a:ext cx="8388000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61">
            <a:extLst>
              <a:ext uri="{FF2B5EF4-FFF2-40B4-BE49-F238E27FC236}">
                <a16:creationId xmlns:a16="http://schemas.microsoft.com/office/drawing/2014/main" xmlns="" id="{F1203F3A-B163-7A4A-B69E-D3572A21E89B}"/>
              </a:ext>
            </a:extLst>
          </p:cNvPr>
          <p:cNvCxnSpPr/>
          <p:nvPr/>
        </p:nvCxnSpPr>
        <p:spPr>
          <a:xfrm>
            <a:off x="1999558" y="5030397"/>
            <a:ext cx="8388000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94">
            <a:extLst>
              <a:ext uri="{FF2B5EF4-FFF2-40B4-BE49-F238E27FC236}">
                <a16:creationId xmlns:a16="http://schemas.microsoft.com/office/drawing/2014/main" xmlns="" id="{8973E5BE-3EC4-B14D-8721-F2F60E48466F}"/>
              </a:ext>
            </a:extLst>
          </p:cNvPr>
          <p:cNvCxnSpPr>
            <a:cxnSpLocks/>
          </p:cNvCxnSpPr>
          <p:nvPr/>
        </p:nvCxnSpPr>
        <p:spPr>
          <a:xfrm flipH="1">
            <a:off x="4949075" y="1945686"/>
            <a:ext cx="22410" cy="4022812"/>
          </a:xfrm>
          <a:prstGeom prst="line">
            <a:avLst/>
          </a:prstGeom>
          <a:ln w="3175">
            <a:solidFill>
              <a:schemeClr val="bg1">
                <a:lumMod val="85000"/>
                <a:alpha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94">
            <a:extLst>
              <a:ext uri="{FF2B5EF4-FFF2-40B4-BE49-F238E27FC236}">
                <a16:creationId xmlns:a16="http://schemas.microsoft.com/office/drawing/2014/main" xmlns="" id="{010CF16F-3E99-E24B-918C-1E289C24C98A}"/>
              </a:ext>
            </a:extLst>
          </p:cNvPr>
          <p:cNvCxnSpPr>
            <a:cxnSpLocks/>
          </p:cNvCxnSpPr>
          <p:nvPr/>
        </p:nvCxnSpPr>
        <p:spPr>
          <a:xfrm>
            <a:off x="10395485" y="1945686"/>
            <a:ext cx="13342" cy="4022812"/>
          </a:xfrm>
          <a:prstGeom prst="line">
            <a:avLst/>
          </a:prstGeom>
          <a:ln w="3175">
            <a:solidFill>
              <a:schemeClr val="bg1">
                <a:lumMod val="85000"/>
                <a:alpha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94">
            <a:extLst>
              <a:ext uri="{FF2B5EF4-FFF2-40B4-BE49-F238E27FC236}">
                <a16:creationId xmlns:a16="http://schemas.microsoft.com/office/drawing/2014/main" xmlns="" id="{0CB3CC1D-6477-EC46-858D-3349381B32FF}"/>
              </a:ext>
            </a:extLst>
          </p:cNvPr>
          <p:cNvCxnSpPr>
            <a:cxnSpLocks/>
          </p:cNvCxnSpPr>
          <p:nvPr/>
        </p:nvCxnSpPr>
        <p:spPr>
          <a:xfrm>
            <a:off x="2114565" y="1945686"/>
            <a:ext cx="0" cy="4022812"/>
          </a:xfrm>
          <a:prstGeom prst="line">
            <a:avLst/>
          </a:prstGeom>
          <a:ln w="3175">
            <a:solidFill>
              <a:schemeClr val="bg1">
                <a:lumMod val="85000"/>
                <a:alpha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94">
            <a:extLst>
              <a:ext uri="{FF2B5EF4-FFF2-40B4-BE49-F238E27FC236}">
                <a16:creationId xmlns:a16="http://schemas.microsoft.com/office/drawing/2014/main" xmlns="" id="{1A841F0E-F5E7-DC45-9FB1-2AB5535E6AB2}"/>
              </a:ext>
            </a:extLst>
          </p:cNvPr>
          <p:cNvCxnSpPr>
            <a:cxnSpLocks/>
          </p:cNvCxnSpPr>
          <p:nvPr/>
        </p:nvCxnSpPr>
        <p:spPr>
          <a:xfrm flipH="1">
            <a:off x="7098350" y="1945686"/>
            <a:ext cx="19272" cy="4022812"/>
          </a:xfrm>
          <a:prstGeom prst="line">
            <a:avLst/>
          </a:prstGeom>
          <a:ln w="3175">
            <a:solidFill>
              <a:schemeClr val="bg1">
                <a:lumMod val="85000"/>
                <a:alpha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94">
            <a:extLst>
              <a:ext uri="{FF2B5EF4-FFF2-40B4-BE49-F238E27FC236}">
                <a16:creationId xmlns:a16="http://schemas.microsoft.com/office/drawing/2014/main" xmlns="" id="{9AD07456-C70E-3544-86D3-2212A185B5CC}"/>
              </a:ext>
            </a:extLst>
          </p:cNvPr>
          <p:cNvCxnSpPr>
            <a:cxnSpLocks/>
          </p:cNvCxnSpPr>
          <p:nvPr/>
        </p:nvCxnSpPr>
        <p:spPr>
          <a:xfrm>
            <a:off x="7803197" y="1945686"/>
            <a:ext cx="14416" cy="4022812"/>
          </a:xfrm>
          <a:prstGeom prst="line">
            <a:avLst/>
          </a:prstGeom>
          <a:ln w="3175">
            <a:solidFill>
              <a:schemeClr val="bg1">
                <a:lumMod val="85000"/>
                <a:alpha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94">
            <a:extLst>
              <a:ext uri="{FF2B5EF4-FFF2-40B4-BE49-F238E27FC236}">
                <a16:creationId xmlns:a16="http://schemas.microsoft.com/office/drawing/2014/main" xmlns="" id="{D7A55BD9-2816-4F40-AD32-96A2ACC83C6C}"/>
              </a:ext>
            </a:extLst>
          </p:cNvPr>
          <p:cNvCxnSpPr>
            <a:cxnSpLocks/>
          </p:cNvCxnSpPr>
          <p:nvPr/>
        </p:nvCxnSpPr>
        <p:spPr>
          <a:xfrm flipH="1">
            <a:off x="9171349" y="1945686"/>
            <a:ext cx="28050" cy="4022812"/>
          </a:xfrm>
          <a:prstGeom prst="line">
            <a:avLst/>
          </a:prstGeom>
          <a:ln w="3175">
            <a:solidFill>
              <a:schemeClr val="bg1">
                <a:lumMod val="85000"/>
                <a:alpha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33">
            <a:extLst>
              <a:ext uri="{FF2B5EF4-FFF2-40B4-BE49-F238E27FC236}">
                <a16:creationId xmlns:a16="http://schemas.microsoft.com/office/drawing/2014/main" xmlns="" id="{17C25FAD-A4B7-4542-B856-8C6945EB44D3}"/>
              </a:ext>
            </a:extLst>
          </p:cNvPr>
          <p:cNvSpPr/>
          <p:nvPr/>
        </p:nvSpPr>
        <p:spPr bwMode="gray">
          <a:xfrm>
            <a:off x="2114565" y="1945662"/>
            <a:ext cx="2880320" cy="783680"/>
          </a:xfrm>
          <a:prstGeom prst="rect">
            <a:avLst/>
          </a:prstGeom>
          <a:solidFill>
            <a:srgbClr val="00B05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cs typeface="Arial" pitchFamily="34" charset="0"/>
              </a:rPr>
              <a:t>standard operations</a:t>
            </a:r>
          </a:p>
        </p:txBody>
      </p:sp>
      <p:sp>
        <p:nvSpPr>
          <p:cNvPr id="120" name="Rectangle 33">
            <a:extLst>
              <a:ext uri="{FF2B5EF4-FFF2-40B4-BE49-F238E27FC236}">
                <a16:creationId xmlns:a16="http://schemas.microsoft.com/office/drawing/2014/main" xmlns="" id="{1E520625-48A3-AF4E-986A-0FB1DCB58981}"/>
              </a:ext>
            </a:extLst>
          </p:cNvPr>
          <p:cNvSpPr/>
          <p:nvPr/>
        </p:nvSpPr>
        <p:spPr bwMode="gray">
          <a:xfrm>
            <a:off x="6383273" y="1945662"/>
            <a:ext cx="4012212" cy="783680"/>
          </a:xfrm>
          <a:prstGeom prst="rect">
            <a:avLst/>
          </a:prstGeom>
          <a:solidFill>
            <a:srgbClr val="92D050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prstClr val="white"/>
              </a:solidFill>
              <a:cs typeface="Arial" pitchFamily="34" charset="0"/>
            </a:endParaRP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cs typeface="Arial" pitchFamily="34" charset="0"/>
              </a:rPr>
              <a:t>		full IT service availability, reduced redundancy</a:t>
            </a:r>
          </a:p>
        </p:txBody>
      </p:sp>
      <p:sp>
        <p:nvSpPr>
          <p:cNvPr id="121" name="Rectangle 33">
            <a:extLst>
              <a:ext uri="{FF2B5EF4-FFF2-40B4-BE49-F238E27FC236}">
                <a16:creationId xmlns:a16="http://schemas.microsoft.com/office/drawing/2014/main" xmlns="" id="{6BFE8CCC-20A6-FB4D-BDEB-E03C49A0D9E6}"/>
              </a:ext>
            </a:extLst>
          </p:cNvPr>
          <p:cNvSpPr/>
          <p:nvPr/>
        </p:nvSpPr>
        <p:spPr bwMode="gray">
          <a:xfrm>
            <a:off x="2111728" y="4102701"/>
            <a:ext cx="5688632" cy="783680"/>
          </a:xfrm>
          <a:prstGeom prst="rect">
            <a:avLst/>
          </a:prstGeom>
          <a:solidFill>
            <a:srgbClr val="92D050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b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cs typeface="Arial" pitchFamily="34" charset="0"/>
              </a:rPr>
              <a:t>full IT service availability, reduced redundancy</a:t>
            </a:r>
          </a:p>
        </p:txBody>
      </p:sp>
      <p:sp>
        <p:nvSpPr>
          <p:cNvPr id="122" name="Rectangle 33">
            <a:extLst>
              <a:ext uri="{FF2B5EF4-FFF2-40B4-BE49-F238E27FC236}">
                <a16:creationId xmlns:a16="http://schemas.microsoft.com/office/drawing/2014/main" xmlns="" id="{CFCDACD2-059C-EF4C-B096-D267393341AB}"/>
              </a:ext>
            </a:extLst>
          </p:cNvPr>
          <p:cNvSpPr/>
          <p:nvPr/>
        </p:nvSpPr>
        <p:spPr bwMode="gray">
          <a:xfrm>
            <a:off x="5515599" y="4102701"/>
            <a:ext cx="4893228" cy="783680"/>
          </a:xfrm>
          <a:prstGeom prst="rect">
            <a:avLst/>
          </a:prstGeom>
          <a:solidFill>
            <a:srgbClr val="00B05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  <a:p>
            <a:pPr algn="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cs typeface="Arial" pitchFamily="34" charset="0"/>
              </a:rPr>
              <a:t>standard operations</a:t>
            </a:r>
          </a:p>
        </p:txBody>
      </p:sp>
      <p:sp>
        <p:nvSpPr>
          <p:cNvPr id="124" name="Eingekerbter Richtungspfeil 159">
            <a:extLst>
              <a:ext uri="{FF2B5EF4-FFF2-40B4-BE49-F238E27FC236}">
                <a16:creationId xmlns:a16="http://schemas.microsoft.com/office/drawing/2014/main" xmlns="" id="{53FE671E-995E-6E46-961A-EB0AE34538BB}"/>
              </a:ext>
            </a:extLst>
          </p:cNvPr>
          <p:cNvSpPr/>
          <p:nvPr/>
        </p:nvSpPr>
        <p:spPr>
          <a:xfrm>
            <a:off x="4195928" y="2086594"/>
            <a:ext cx="947523" cy="183084"/>
          </a:xfrm>
          <a:prstGeom prst="chevron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indent="-88900" algn="ctr"/>
            <a:endParaRPr lang="en-US" sz="900" dirty="0">
              <a:solidFill>
                <a:prstClr val="black"/>
              </a:solidFill>
            </a:endParaRPr>
          </a:p>
        </p:txBody>
      </p:sp>
      <p:sp>
        <p:nvSpPr>
          <p:cNvPr id="125" name="Textplatzhalter 26">
            <a:extLst>
              <a:ext uri="{FF2B5EF4-FFF2-40B4-BE49-F238E27FC236}">
                <a16:creationId xmlns:a16="http://schemas.microsoft.com/office/drawing/2014/main" xmlns="" id="{3040D7F5-FE08-7343-866A-082F073FC11B}"/>
              </a:ext>
            </a:extLst>
          </p:cNvPr>
          <p:cNvSpPr>
            <a:spLocks noGrp="1"/>
          </p:cNvSpPr>
          <p:nvPr/>
        </p:nvSpPr>
        <p:spPr bwMode="auto">
          <a:xfrm>
            <a:off x="4686511" y="2316274"/>
            <a:ext cx="483490" cy="249684"/>
          </a:xfrm>
          <a:prstGeom prst="rect">
            <a:avLst/>
          </a:prstGeom>
          <a:noFill/>
          <a:effectLst/>
        </p:spPr>
        <p:txBody>
          <a:bodyPr wrap="none" lIns="0" tIns="0" rIns="0" bIns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00B050"/>
                </a:solidFill>
                <a:latin typeface="BMW Group Condensed" pitchFamily="34" charset="0"/>
                <a:sym typeface="Calibri"/>
              </a:rPr>
              <a:t>START of ITEE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00B050"/>
                </a:solidFill>
                <a:latin typeface="BMW Group Condensed" pitchFamily="34" charset="0"/>
                <a:sym typeface="Calibri"/>
              </a:rPr>
              <a:t>OUTAGE</a:t>
            </a:r>
          </a:p>
        </p:txBody>
      </p:sp>
      <p:sp>
        <p:nvSpPr>
          <p:cNvPr id="126" name="Textplatzhalter 26">
            <a:extLst>
              <a:ext uri="{FF2B5EF4-FFF2-40B4-BE49-F238E27FC236}">
                <a16:creationId xmlns:a16="http://schemas.microsoft.com/office/drawing/2014/main" xmlns="" id="{A520A374-3B71-CD4A-9141-3E39E330E4F3}"/>
              </a:ext>
            </a:extLst>
          </p:cNvPr>
          <p:cNvSpPr>
            <a:spLocks noGrp="1"/>
          </p:cNvSpPr>
          <p:nvPr/>
        </p:nvSpPr>
        <p:spPr bwMode="auto">
          <a:xfrm>
            <a:off x="6160838" y="2286971"/>
            <a:ext cx="483490" cy="249684"/>
          </a:xfrm>
          <a:prstGeom prst="rect">
            <a:avLst/>
          </a:prstGeom>
          <a:noFill/>
          <a:effectLst/>
        </p:spPr>
        <p:txBody>
          <a:bodyPr wrap="none" lIns="0" tIns="0" rIns="0" bIns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800" b="1">
                <a:solidFill>
                  <a:prstClr val="black"/>
                </a:solidFill>
                <a:latin typeface="BMW Group Condensed" pitchFamily="34" charset="0"/>
                <a:sym typeface="Calibri"/>
              </a:rPr>
              <a:t>fail over </a:t>
            </a:r>
            <a:endParaRPr lang="en-US" sz="800" b="1" dirty="0">
              <a:solidFill>
                <a:prstClr val="black"/>
              </a:solidFill>
              <a:latin typeface="BMW Group Condensed" pitchFamily="34" charset="0"/>
              <a:sym typeface="Calibri"/>
            </a:endParaRP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800" b="1" dirty="0">
                <a:solidFill>
                  <a:prstClr val="black"/>
                </a:solidFill>
                <a:latin typeface="BMW Group Condensed" pitchFamily="34" charset="0"/>
                <a:sym typeface="Calibri"/>
              </a:rPr>
              <a:t>completed</a:t>
            </a:r>
          </a:p>
        </p:txBody>
      </p:sp>
      <p:sp>
        <p:nvSpPr>
          <p:cNvPr id="127" name="Eingekerbter Richtungspfeil 159">
            <a:extLst>
              <a:ext uri="{FF2B5EF4-FFF2-40B4-BE49-F238E27FC236}">
                <a16:creationId xmlns:a16="http://schemas.microsoft.com/office/drawing/2014/main" xmlns="" id="{5FC41C20-DB80-ED4F-8648-932DD0F65EBD}"/>
              </a:ext>
            </a:extLst>
          </p:cNvPr>
          <p:cNvSpPr/>
          <p:nvPr/>
        </p:nvSpPr>
        <p:spPr>
          <a:xfrm>
            <a:off x="6411251" y="2083727"/>
            <a:ext cx="720000" cy="180000"/>
          </a:xfrm>
          <a:prstGeom prst="chevron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indent="-88900" algn="ctr"/>
            <a:endParaRPr lang="en-US" sz="900" dirty="0">
              <a:solidFill>
                <a:prstClr val="black"/>
              </a:solidFill>
            </a:endParaRPr>
          </a:p>
        </p:txBody>
      </p:sp>
      <p:sp>
        <p:nvSpPr>
          <p:cNvPr id="128" name="Raute 70">
            <a:extLst>
              <a:ext uri="{FF2B5EF4-FFF2-40B4-BE49-F238E27FC236}">
                <a16:creationId xmlns:a16="http://schemas.microsoft.com/office/drawing/2014/main" xmlns="" id="{302ED44F-AB63-CC48-A51B-364863A51D85}"/>
              </a:ext>
            </a:extLst>
          </p:cNvPr>
          <p:cNvSpPr/>
          <p:nvPr>
            <p:custDataLst>
              <p:tags r:id="rId1"/>
            </p:custDataLst>
          </p:nvPr>
        </p:nvSpPr>
        <p:spPr bwMode="gray">
          <a:xfrm>
            <a:off x="6957843" y="2064651"/>
            <a:ext cx="226800" cy="216000"/>
          </a:xfrm>
          <a:prstGeom prst="diamond">
            <a:avLst/>
          </a:prstGeom>
          <a:solidFill>
            <a:schemeClr val="bg2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29" name="Textplatzhalter 26">
            <a:extLst>
              <a:ext uri="{FF2B5EF4-FFF2-40B4-BE49-F238E27FC236}">
                <a16:creationId xmlns:a16="http://schemas.microsoft.com/office/drawing/2014/main" xmlns="" id="{6D5453F9-A9C0-B04D-B90A-17C2FC6E8CEF}"/>
              </a:ext>
            </a:extLst>
          </p:cNvPr>
          <p:cNvSpPr>
            <a:spLocks noGrp="1"/>
          </p:cNvSpPr>
          <p:nvPr/>
        </p:nvSpPr>
        <p:spPr bwMode="auto">
          <a:xfrm>
            <a:off x="6944671" y="2290691"/>
            <a:ext cx="483490" cy="249684"/>
          </a:xfrm>
          <a:prstGeom prst="rect">
            <a:avLst/>
          </a:prstGeom>
          <a:noFill/>
          <a:effectLst/>
        </p:spPr>
        <p:txBody>
          <a:bodyPr wrap="none" lIns="0" tIns="0" rIns="0" bIns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800" b="1" dirty="0">
                <a:solidFill>
                  <a:prstClr val="black"/>
                </a:solidFill>
                <a:latin typeface="BMW Group Condensed" pitchFamily="34" charset="0"/>
                <a:sym typeface="Calibri"/>
              </a:rPr>
              <a:t>confirmation of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800" b="1" dirty="0">
                <a:solidFill>
                  <a:prstClr val="black"/>
                </a:solidFill>
                <a:latin typeface="BMW Group Condensed" pitchFamily="34" charset="0"/>
                <a:sym typeface="Calibri"/>
              </a:rPr>
              <a:t>IT service availability</a:t>
            </a:r>
          </a:p>
        </p:txBody>
      </p:sp>
      <p:sp>
        <p:nvSpPr>
          <p:cNvPr id="131" name="Textplatzhalter 26">
            <a:extLst>
              <a:ext uri="{FF2B5EF4-FFF2-40B4-BE49-F238E27FC236}">
                <a16:creationId xmlns:a16="http://schemas.microsoft.com/office/drawing/2014/main" xmlns="" id="{112E4C94-23D4-4341-8F7E-2A9F45B2AA65}"/>
              </a:ext>
            </a:extLst>
          </p:cNvPr>
          <p:cNvSpPr>
            <a:spLocks noGrp="1"/>
          </p:cNvSpPr>
          <p:nvPr/>
        </p:nvSpPr>
        <p:spPr bwMode="auto">
          <a:xfrm>
            <a:off x="4041417" y="4500183"/>
            <a:ext cx="576064" cy="249684"/>
          </a:xfrm>
          <a:prstGeom prst="rect">
            <a:avLst/>
          </a:prstGeom>
          <a:noFill/>
          <a:effectLst/>
        </p:spPr>
        <p:txBody>
          <a:bodyPr wrap="none" lIns="0" tIns="0" rIns="0" bIns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800" b="1" dirty="0">
                <a:solidFill>
                  <a:prstClr val="black"/>
                </a:solidFill>
                <a:latin typeface="BMW Group Condensed" pitchFamily="34" charset="0"/>
                <a:sym typeface="Calibri"/>
              </a:rPr>
              <a:t>fail back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800" b="1" dirty="0">
                <a:solidFill>
                  <a:prstClr val="black"/>
                </a:solidFill>
                <a:latin typeface="BMW Group Condensed" pitchFamily="34" charset="0"/>
                <a:sym typeface="Calibri"/>
              </a:rPr>
              <a:t> completed</a:t>
            </a:r>
          </a:p>
        </p:txBody>
      </p:sp>
      <p:sp>
        <p:nvSpPr>
          <p:cNvPr id="135" name="Rectangle 33">
            <a:extLst>
              <a:ext uri="{FF2B5EF4-FFF2-40B4-BE49-F238E27FC236}">
                <a16:creationId xmlns:a16="http://schemas.microsoft.com/office/drawing/2014/main" xmlns="" id="{BBBFE6A6-787F-954F-8625-036BDDC28388}"/>
              </a:ext>
            </a:extLst>
          </p:cNvPr>
          <p:cNvSpPr/>
          <p:nvPr/>
        </p:nvSpPr>
        <p:spPr bwMode="gray">
          <a:xfrm>
            <a:off x="4994884" y="1945662"/>
            <a:ext cx="1388389" cy="783680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b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cs typeface="Arial" pitchFamily="34" charset="0"/>
              </a:rPr>
              <a:t>infrastructure and appl. failover</a:t>
            </a:r>
            <a:endParaRPr lang="en-US" sz="1100" dirty="0">
              <a:cs typeface="Arial" pitchFamily="34" charset="0"/>
            </a:endParaRPr>
          </a:p>
        </p:txBody>
      </p:sp>
      <p:sp>
        <p:nvSpPr>
          <p:cNvPr id="136" name="Eingekerbter Richtungspfeil 159">
            <a:extLst>
              <a:ext uri="{FF2B5EF4-FFF2-40B4-BE49-F238E27FC236}">
                <a16:creationId xmlns:a16="http://schemas.microsoft.com/office/drawing/2014/main" xmlns="" id="{A591D535-61CF-AE42-B310-5EC1D4EE05BF}"/>
              </a:ext>
            </a:extLst>
          </p:cNvPr>
          <p:cNvSpPr/>
          <p:nvPr/>
        </p:nvSpPr>
        <p:spPr>
          <a:xfrm>
            <a:off x="4925991" y="2086594"/>
            <a:ext cx="1476000" cy="180000"/>
          </a:xfrm>
          <a:prstGeom prst="chevron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indent="-88900"/>
            <a:r>
              <a:rPr lang="en-US" sz="900" dirty="0">
                <a:solidFill>
                  <a:prstClr val="black"/>
                </a:solidFill>
              </a:rPr>
              <a:t>failover</a:t>
            </a:r>
          </a:p>
        </p:txBody>
      </p:sp>
      <p:sp>
        <p:nvSpPr>
          <p:cNvPr id="137" name="Raute 70">
            <a:extLst>
              <a:ext uri="{FF2B5EF4-FFF2-40B4-BE49-F238E27FC236}">
                <a16:creationId xmlns:a16="http://schemas.microsoft.com/office/drawing/2014/main" xmlns="" id="{1A54211A-9BAF-6945-AF09-61608CDC578F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6262160" y="2074691"/>
            <a:ext cx="226800" cy="216000"/>
          </a:xfrm>
          <a:prstGeom prst="diamond">
            <a:avLst/>
          </a:prstGeom>
          <a:solidFill>
            <a:schemeClr val="bg2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38" name="Eingekerbter Richtungspfeil 159">
            <a:extLst>
              <a:ext uri="{FF2B5EF4-FFF2-40B4-BE49-F238E27FC236}">
                <a16:creationId xmlns:a16="http://schemas.microsoft.com/office/drawing/2014/main" xmlns="" id="{4DA37897-8486-ED49-A314-E83E3CBC05AF}"/>
              </a:ext>
            </a:extLst>
          </p:cNvPr>
          <p:cNvSpPr/>
          <p:nvPr/>
        </p:nvSpPr>
        <p:spPr>
          <a:xfrm>
            <a:off x="2186573" y="2089678"/>
            <a:ext cx="1379321" cy="180000"/>
          </a:xfrm>
          <a:prstGeom prst="chevron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indent="-88900" algn="ctr"/>
            <a:r>
              <a:rPr lang="en-US" sz="900" dirty="0">
                <a:solidFill>
                  <a:schemeClr val="tx1"/>
                </a:solidFill>
              </a:rPr>
              <a:t>Batch</a:t>
            </a:r>
          </a:p>
        </p:txBody>
      </p:sp>
      <p:sp>
        <p:nvSpPr>
          <p:cNvPr id="139" name="Eingekerbter Richtungspfeil 159">
            <a:extLst>
              <a:ext uri="{FF2B5EF4-FFF2-40B4-BE49-F238E27FC236}">
                <a16:creationId xmlns:a16="http://schemas.microsoft.com/office/drawing/2014/main" xmlns="" id="{EEE3A189-9326-A44E-9048-B189A46135B0}"/>
              </a:ext>
            </a:extLst>
          </p:cNvPr>
          <p:cNvSpPr/>
          <p:nvPr/>
        </p:nvSpPr>
        <p:spPr>
          <a:xfrm>
            <a:off x="9171349" y="2096206"/>
            <a:ext cx="1165470" cy="180000"/>
          </a:xfrm>
          <a:prstGeom prst="chevr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indent="-88900"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Batch</a:t>
            </a:r>
          </a:p>
        </p:txBody>
      </p:sp>
      <p:sp>
        <p:nvSpPr>
          <p:cNvPr id="140" name="Eingekerbter Richtungspfeil 159">
            <a:extLst>
              <a:ext uri="{FF2B5EF4-FFF2-40B4-BE49-F238E27FC236}">
                <a16:creationId xmlns:a16="http://schemas.microsoft.com/office/drawing/2014/main" xmlns="" id="{3D331A29-20F3-714E-8511-55077FF2462A}"/>
              </a:ext>
            </a:extLst>
          </p:cNvPr>
          <p:cNvSpPr/>
          <p:nvPr/>
        </p:nvSpPr>
        <p:spPr>
          <a:xfrm>
            <a:off x="2183737" y="4238309"/>
            <a:ext cx="1994622" cy="180000"/>
          </a:xfrm>
          <a:prstGeom prst="chevr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indent="-88900"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Batch</a:t>
            </a:r>
          </a:p>
        </p:txBody>
      </p:sp>
      <p:sp>
        <p:nvSpPr>
          <p:cNvPr id="143" name="Rectangle 33">
            <a:extLst>
              <a:ext uri="{FF2B5EF4-FFF2-40B4-BE49-F238E27FC236}">
                <a16:creationId xmlns:a16="http://schemas.microsoft.com/office/drawing/2014/main" xmlns="" id="{6359062D-66DB-FC4D-9259-63327FEFC8D2}"/>
              </a:ext>
            </a:extLst>
          </p:cNvPr>
          <p:cNvSpPr/>
          <p:nvPr/>
        </p:nvSpPr>
        <p:spPr bwMode="gray">
          <a:xfrm>
            <a:off x="3519605" y="4102701"/>
            <a:ext cx="2000247" cy="783680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42" name="Eingekerbter Richtungspfeil 159">
            <a:extLst>
              <a:ext uri="{FF2B5EF4-FFF2-40B4-BE49-F238E27FC236}">
                <a16:creationId xmlns:a16="http://schemas.microsoft.com/office/drawing/2014/main" xmlns="" id="{D20647A9-24C3-A247-A2B9-95CB6BFD5A38}"/>
              </a:ext>
            </a:extLst>
          </p:cNvPr>
          <p:cNvSpPr/>
          <p:nvPr/>
        </p:nvSpPr>
        <p:spPr>
          <a:xfrm>
            <a:off x="2186573" y="4249918"/>
            <a:ext cx="1300460" cy="180000"/>
          </a:xfrm>
          <a:prstGeom prst="chevron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indent="-88900" algn="ctr"/>
            <a:r>
              <a:rPr lang="en-US" sz="900" dirty="0">
                <a:solidFill>
                  <a:schemeClr val="tx1"/>
                </a:solidFill>
              </a:rPr>
              <a:t>Batch</a:t>
            </a:r>
          </a:p>
        </p:txBody>
      </p:sp>
      <p:sp>
        <p:nvSpPr>
          <p:cNvPr id="144" name="Eingekerbter Richtungspfeil 159">
            <a:extLst>
              <a:ext uri="{FF2B5EF4-FFF2-40B4-BE49-F238E27FC236}">
                <a16:creationId xmlns:a16="http://schemas.microsoft.com/office/drawing/2014/main" xmlns="" id="{994F3869-B210-FD44-9FEE-2A2062F46769}"/>
              </a:ext>
            </a:extLst>
          </p:cNvPr>
          <p:cNvSpPr/>
          <p:nvPr/>
        </p:nvSpPr>
        <p:spPr>
          <a:xfrm>
            <a:off x="3817451" y="4270512"/>
            <a:ext cx="559333" cy="148858"/>
          </a:xfrm>
          <a:prstGeom prst="chevron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indent="-88900" algn="ctr"/>
            <a:r>
              <a:rPr lang="en-US" sz="900" dirty="0">
                <a:solidFill>
                  <a:prstClr val="black"/>
                </a:solidFill>
              </a:rPr>
              <a:t>fail back</a:t>
            </a:r>
          </a:p>
        </p:txBody>
      </p:sp>
      <p:sp>
        <p:nvSpPr>
          <p:cNvPr id="145" name="Raute 144">
            <a:extLst>
              <a:ext uri="{FF2B5EF4-FFF2-40B4-BE49-F238E27FC236}">
                <a16:creationId xmlns:a16="http://schemas.microsoft.com/office/drawing/2014/main" xmlns="" id="{2168B564-2B13-8040-99CA-8BBA7ACC9CC1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4217423" y="4242038"/>
            <a:ext cx="226800" cy="216000"/>
          </a:xfrm>
          <a:prstGeom prst="diamond">
            <a:avLst/>
          </a:prstGeom>
          <a:solidFill>
            <a:schemeClr val="bg2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47" name="Raute 70">
            <a:extLst>
              <a:ext uri="{FF2B5EF4-FFF2-40B4-BE49-F238E27FC236}">
                <a16:creationId xmlns:a16="http://schemas.microsoft.com/office/drawing/2014/main" xmlns="" id="{990E715B-922E-434E-886C-F7C83FA70028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3666236" y="4217165"/>
            <a:ext cx="226800" cy="216000"/>
          </a:xfrm>
          <a:prstGeom prst="diamond">
            <a:avLst/>
          </a:prstGeom>
          <a:solidFill>
            <a:schemeClr val="bg2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48" name="Rectangle 33">
            <a:extLst>
              <a:ext uri="{FF2B5EF4-FFF2-40B4-BE49-F238E27FC236}">
                <a16:creationId xmlns:a16="http://schemas.microsoft.com/office/drawing/2014/main" xmlns="" id="{C1F5C051-028F-3E4C-B60C-01370B6943DC}"/>
              </a:ext>
            </a:extLst>
          </p:cNvPr>
          <p:cNvSpPr/>
          <p:nvPr/>
        </p:nvSpPr>
        <p:spPr bwMode="gray">
          <a:xfrm>
            <a:off x="1087320" y="5184818"/>
            <a:ext cx="900000" cy="783680"/>
          </a:xfrm>
          <a:prstGeom prst="rect">
            <a:avLst/>
          </a:prstGeom>
          <a:pattFill prst="pct50">
            <a:fgClr>
              <a:schemeClr val="bg2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white"/>
                </a:solidFill>
                <a:cs typeface="Arial" pitchFamily="34" charset="0"/>
              </a:rPr>
              <a:t>Wednesday</a:t>
            </a:r>
            <a:endParaRPr lang="en-US" sz="1200" dirty="0">
              <a:solidFill>
                <a:prstClr val="white"/>
              </a:solidFill>
              <a:cs typeface="Arial" pitchFamily="34" charset="0"/>
            </a:endParaRPr>
          </a:p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white"/>
                </a:solidFill>
                <a:cs typeface="Arial" pitchFamily="34" charset="0"/>
              </a:rPr>
              <a:t>August 19</a:t>
            </a:r>
            <a:r>
              <a:rPr lang="en-US" sz="1200" baseline="30000" dirty="0" smtClean="0">
                <a:solidFill>
                  <a:prstClr val="white"/>
                </a:solidFill>
                <a:cs typeface="Arial" pitchFamily="34" charset="0"/>
              </a:rPr>
              <a:t>th</a:t>
            </a:r>
            <a:endParaRPr lang="en-US" sz="1200" baseline="30000" dirty="0">
              <a:solidFill>
                <a:prstClr val="white"/>
              </a:solidFill>
              <a:cs typeface="Arial" pitchFamily="34" charset="0"/>
            </a:endParaRPr>
          </a:p>
        </p:txBody>
      </p:sp>
      <p:cxnSp>
        <p:nvCxnSpPr>
          <p:cNvPr id="149" name="Gerade Verbindung 161">
            <a:extLst>
              <a:ext uri="{FF2B5EF4-FFF2-40B4-BE49-F238E27FC236}">
                <a16:creationId xmlns:a16="http://schemas.microsoft.com/office/drawing/2014/main" xmlns="" id="{0304CB4B-16FF-C746-B304-ABBE2E527786}"/>
              </a:ext>
            </a:extLst>
          </p:cNvPr>
          <p:cNvCxnSpPr/>
          <p:nvPr/>
        </p:nvCxnSpPr>
        <p:spPr>
          <a:xfrm>
            <a:off x="2002395" y="3962711"/>
            <a:ext cx="8388000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33">
            <a:extLst>
              <a:ext uri="{FF2B5EF4-FFF2-40B4-BE49-F238E27FC236}">
                <a16:creationId xmlns:a16="http://schemas.microsoft.com/office/drawing/2014/main" xmlns="" id="{747E232D-84DD-7143-BB68-EABEEFFF2399}"/>
              </a:ext>
            </a:extLst>
          </p:cNvPr>
          <p:cNvSpPr/>
          <p:nvPr/>
        </p:nvSpPr>
        <p:spPr bwMode="gray">
          <a:xfrm>
            <a:off x="2114565" y="5184818"/>
            <a:ext cx="8280920" cy="783680"/>
          </a:xfrm>
          <a:prstGeom prst="rect">
            <a:avLst/>
          </a:prstGeom>
          <a:pattFill prst="pct25">
            <a:fgClr>
              <a:srgbClr val="00B050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cs typeface="Arial" pitchFamily="34" charset="0"/>
              </a:rPr>
              <a:t>standard operations</a:t>
            </a:r>
          </a:p>
        </p:txBody>
      </p:sp>
      <p:sp>
        <p:nvSpPr>
          <p:cNvPr id="151" name="Eingekerbter Richtungspfeil 159">
            <a:extLst>
              <a:ext uri="{FF2B5EF4-FFF2-40B4-BE49-F238E27FC236}">
                <a16:creationId xmlns:a16="http://schemas.microsoft.com/office/drawing/2014/main" xmlns="" id="{287659C8-6385-7F47-9C25-ADB09335B2EE}"/>
              </a:ext>
            </a:extLst>
          </p:cNvPr>
          <p:cNvSpPr/>
          <p:nvPr/>
        </p:nvSpPr>
        <p:spPr>
          <a:xfrm>
            <a:off x="2186572" y="5320425"/>
            <a:ext cx="8129779" cy="249127"/>
          </a:xfrm>
          <a:prstGeom prst="chevr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indent="-88900" algn="ctr"/>
            <a:r>
              <a:rPr lang="en-US" sz="900">
                <a:solidFill>
                  <a:schemeClr val="tx1"/>
                </a:solidFill>
              </a:rPr>
              <a:t>back-up slot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5" name="Eingekerbter Richtungspfeil 159">
            <a:extLst>
              <a:ext uri="{FF2B5EF4-FFF2-40B4-BE49-F238E27FC236}">
                <a16:creationId xmlns:a16="http://schemas.microsoft.com/office/drawing/2014/main" xmlns="" id="{0FA8D658-9E0E-DF4F-A321-2B87268B69B8}"/>
              </a:ext>
            </a:extLst>
          </p:cNvPr>
          <p:cNvSpPr/>
          <p:nvPr/>
        </p:nvSpPr>
        <p:spPr>
          <a:xfrm>
            <a:off x="3483943" y="4039680"/>
            <a:ext cx="288000" cy="180000"/>
          </a:xfrm>
          <a:prstGeom prst="chevron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indent="-88900" algn="ctr"/>
            <a:endParaRPr lang="en-US" sz="900" dirty="0">
              <a:solidFill>
                <a:prstClr val="black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xmlns="" id="{E10426DC-FA25-F746-B6C2-9F0A3EB3F017}"/>
              </a:ext>
            </a:extLst>
          </p:cNvPr>
          <p:cNvSpPr/>
          <p:nvPr/>
        </p:nvSpPr>
        <p:spPr>
          <a:xfrm>
            <a:off x="4196520" y="2052638"/>
            <a:ext cx="686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88900" algn="ctr"/>
            <a:r>
              <a:rPr lang="en-US" sz="900" dirty="0">
                <a:solidFill>
                  <a:prstClr val="black"/>
                </a:solidFill>
              </a:rPr>
              <a:t>preparation</a:t>
            </a:r>
          </a:p>
        </p:txBody>
      </p:sp>
      <p:sp>
        <p:nvSpPr>
          <p:cNvPr id="159" name="Textplatzhalter 26">
            <a:extLst>
              <a:ext uri="{FF2B5EF4-FFF2-40B4-BE49-F238E27FC236}">
                <a16:creationId xmlns:a16="http://schemas.microsoft.com/office/drawing/2014/main" xmlns="" id="{FABC644C-B351-6542-BF86-45A46F2D99C1}"/>
              </a:ext>
            </a:extLst>
          </p:cNvPr>
          <p:cNvSpPr>
            <a:spLocks noGrp="1"/>
          </p:cNvSpPr>
          <p:nvPr/>
        </p:nvSpPr>
        <p:spPr bwMode="auto">
          <a:xfrm>
            <a:off x="5292201" y="4095257"/>
            <a:ext cx="483490" cy="249684"/>
          </a:xfrm>
          <a:prstGeom prst="rect">
            <a:avLst/>
          </a:prstGeom>
          <a:noFill/>
          <a:effectLst/>
        </p:spPr>
        <p:txBody>
          <a:bodyPr wrap="none" lIns="0" tIns="0" rIns="0" bIns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800" b="1" dirty="0">
                <a:latin typeface="BMW Group Condensed" pitchFamily="34" charset="0"/>
                <a:sym typeface="Calibri"/>
              </a:rPr>
              <a:t>END of ITEE</a:t>
            </a:r>
          </a:p>
        </p:txBody>
      </p:sp>
      <p:sp>
        <p:nvSpPr>
          <p:cNvPr id="160" name="Rechteck 37">
            <a:extLst>
              <a:ext uri="{FF2B5EF4-FFF2-40B4-BE49-F238E27FC236}">
                <a16:creationId xmlns:a16="http://schemas.microsoft.com/office/drawing/2014/main" xmlns="" id="{BCE0116A-85AE-4F4A-B9BD-7507A1BE4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425" y="1376147"/>
            <a:ext cx="9890584" cy="4748428"/>
          </a:xfrm>
          <a:prstGeom prst="rect">
            <a:avLst/>
          </a:prstGeom>
          <a:noFill/>
          <a:ln w="31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 lIns="72000" tIns="72000" rIns="36000" bIns="39671" anchor="t" anchorCtr="0"/>
          <a:lstStyle/>
          <a:p>
            <a:pPr>
              <a:spcBef>
                <a:spcPts val="300"/>
              </a:spcBef>
            </a:pPr>
            <a:endParaRPr lang="de-DE" sz="1200" dirty="0"/>
          </a:p>
        </p:txBody>
      </p:sp>
      <p:sp>
        <p:nvSpPr>
          <p:cNvPr id="161" name="Rechteck 120">
            <a:extLst>
              <a:ext uri="{FF2B5EF4-FFF2-40B4-BE49-F238E27FC236}">
                <a16:creationId xmlns:a16="http://schemas.microsoft.com/office/drawing/2014/main" xmlns="" id="{8EB7594F-909C-E14F-995C-FEE0524C0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425" y="1062415"/>
            <a:ext cx="9890584" cy="313731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79342" tIns="39671" rIns="79342" bIns="39671" anchor="ctr"/>
          <a:lstStyle/>
          <a:p>
            <a:pPr indent="-180975" algn="ctr" defTabSz="793750">
              <a:lnSpc>
                <a:spcPct val="95000"/>
              </a:lnSpc>
              <a:defRPr/>
            </a:pPr>
            <a:r>
              <a:rPr lang="en-US" sz="1400" b="1" dirty="0" smtClean="0">
                <a:solidFill>
                  <a:prstClr val="white"/>
                </a:solidFill>
              </a:rPr>
              <a:t>Rocco 2020</a:t>
            </a:r>
            <a:r>
              <a:rPr lang="en-US" sz="1400" b="1" dirty="0">
                <a:solidFill>
                  <a:prstClr val="white"/>
                </a:solidFill>
              </a:rPr>
              <a:t>: Scheduled main activities and milestones</a:t>
            </a:r>
            <a:endParaRPr lang="en-US" sz="1400" b="1" baseline="30000" dirty="0">
              <a:solidFill>
                <a:prstClr val="white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xmlns="" id="{0902ACB2-8163-1642-BD78-FB935BF2FFCE}"/>
              </a:ext>
            </a:extLst>
          </p:cNvPr>
          <p:cNvSpPr/>
          <p:nvPr/>
        </p:nvSpPr>
        <p:spPr>
          <a:xfrm>
            <a:off x="3468302" y="3985464"/>
            <a:ext cx="686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88900" algn="ctr"/>
            <a:r>
              <a:rPr lang="en-US" sz="900" dirty="0">
                <a:solidFill>
                  <a:prstClr val="black"/>
                </a:solidFill>
              </a:rPr>
              <a:t>preparation</a:t>
            </a:r>
          </a:p>
        </p:txBody>
      </p:sp>
      <p:sp>
        <p:nvSpPr>
          <p:cNvPr id="168" name="Textfeld 167"/>
          <p:cNvSpPr txBox="1"/>
          <p:nvPr/>
        </p:nvSpPr>
        <p:spPr>
          <a:xfrm>
            <a:off x="6324158" y="1914120"/>
            <a:ext cx="89334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smoke and shake down test</a:t>
            </a:r>
          </a:p>
        </p:txBody>
      </p:sp>
      <p:sp>
        <p:nvSpPr>
          <p:cNvPr id="169" name="Raute 70">
            <a:extLst>
              <a:ext uri="{FF2B5EF4-FFF2-40B4-BE49-F238E27FC236}">
                <a16:creationId xmlns:a16="http://schemas.microsoft.com/office/drawing/2014/main" xmlns="" id="{077F7674-EE24-094E-A0A7-05F11AA53FE1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4835275" y="2074691"/>
            <a:ext cx="226800" cy="216000"/>
          </a:xfrm>
          <a:prstGeom prst="diamond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65" name="Eingekerbter Richtungspfeil 159">
            <a:extLst>
              <a:ext uri="{FF2B5EF4-FFF2-40B4-BE49-F238E27FC236}">
                <a16:creationId xmlns:a16="http://schemas.microsoft.com/office/drawing/2014/main" xmlns="" id="{31A23909-1CB6-5444-AF26-039DC442EB40}"/>
              </a:ext>
            </a:extLst>
          </p:cNvPr>
          <p:cNvSpPr/>
          <p:nvPr/>
        </p:nvSpPr>
        <p:spPr>
          <a:xfrm>
            <a:off x="4366604" y="4260046"/>
            <a:ext cx="1220973" cy="173119"/>
          </a:xfrm>
          <a:prstGeom prst="chevron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indent="-88900" algn="ctr"/>
            <a:endParaRPr lang="en-US" sz="900" dirty="0">
              <a:solidFill>
                <a:prstClr val="black"/>
              </a:solidFill>
            </a:endParaRPr>
          </a:p>
        </p:txBody>
      </p:sp>
      <p:sp>
        <p:nvSpPr>
          <p:cNvPr id="83" name="Rectangle 33">
            <a:extLst>
              <a:ext uri="{FF2B5EF4-FFF2-40B4-BE49-F238E27FC236}">
                <a16:creationId xmlns:a16="http://schemas.microsoft.com/office/drawing/2014/main" xmlns="" id="{747E232D-84DD-7143-BB68-EABEEFFF2399}"/>
              </a:ext>
            </a:extLst>
          </p:cNvPr>
          <p:cNvSpPr/>
          <p:nvPr/>
        </p:nvSpPr>
        <p:spPr bwMode="gray">
          <a:xfrm>
            <a:off x="2119991" y="3049485"/>
            <a:ext cx="8280920" cy="783680"/>
          </a:xfrm>
          <a:prstGeom prst="rect">
            <a:avLst/>
          </a:prstGeom>
          <a:solidFill>
            <a:srgbClr val="92D050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36000" rIns="18000" bIns="36000" numCol="1" rtlCol="0" anchor="b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cs typeface="Arial" pitchFamily="34" charset="0"/>
              </a:rPr>
              <a:t>full IT service availability, reduced </a:t>
            </a:r>
            <a:r>
              <a:rPr lang="en-US" sz="800" b="1" dirty="0" smtClean="0">
                <a:cs typeface="Arial" pitchFamily="34" charset="0"/>
              </a:rPr>
              <a:t>redundancy </a:t>
            </a:r>
            <a:endParaRPr lang="en-US" sz="8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66" name="Raute 70">
            <a:extLst>
              <a:ext uri="{FF2B5EF4-FFF2-40B4-BE49-F238E27FC236}">
                <a16:creationId xmlns:a16="http://schemas.microsoft.com/office/drawing/2014/main" xmlns="" id="{BAB755EE-3B5A-B245-A5C2-9BDDD631C9D8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5395043" y="4240496"/>
            <a:ext cx="226800" cy="216000"/>
          </a:xfrm>
          <a:prstGeom prst="diamond">
            <a:avLst/>
          </a:prstGeom>
          <a:solidFill>
            <a:schemeClr val="bg2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xmlns="" id="{486018FA-6DEB-0E45-8616-7716E4D0686C}"/>
              </a:ext>
            </a:extLst>
          </p:cNvPr>
          <p:cNvSpPr txBox="1"/>
          <p:nvPr/>
        </p:nvSpPr>
        <p:spPr>
          <a:xfrm>
            <a:off x="4393609" y="4140499"/>
            <a:ext cx="89334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smoke and shake down test</a:t>
            </a:r>
          </a:p>
        </p:txBody>
      </p:sp>
      <p:sp>
        <p:nvSpPr>
          <p:cNvPr id="153" name="Textplatzhalter 26">
            <a:extLst>
              <a:ext uri="{FF2B5EF4-FFF2-40B4-BE49-F238E27FC236}">
                <a16:creationId xmlns:a16="http://schemas.microsoft.com/office/drawing/2014/main" xmlns="" id="{CAAAEC0F-9F31-434D-90E7-C3CF131E616D}"/>
              </a:ext>
            </a:extLst>
          </p:cNvPr>
          <p:cNvSpPr>
            <a:spLocks noGrp="1"/>
          </p:cNvSpPr>
          <p:nvPr/>
        </p:nvSpPr>
        <p:spPr bwMode="auto">
          <a:xfrm>
            <a:off x="5266715" y="4509796"/>
            <a:ext cx="483490" cy="249684"/>
          </a:xfrm>
          <a:prstGeom prst="rect">
            <a:avLst/>
          </a:prstGeom>
          <a:noFill/>
          <a:effectLst/>
        </p:spPr>
        <p:txBody>
          <a:bodyPr wrap="none" lIns="0" tIns="0" rIns="0" bIns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800" b="1" dirty="0">
                <a:solidFill>
                  <a:prstClr val="black"/>
                </a:solidFill>
                <a:latin typeface="BMW Group Condensed" pitchFamily="34" charset="0"/>
                <a:sym typeface="Calibri"/>
              </a:rPr>
              <a:t>confirmation of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800" b="1" dirty="0">
                <a:solidFill>
                  <a:prstClr val="black"/>
                </a:solidFill>
                <a:latin typeface="BMW Group Condensed" pitchFamily="34" charset="0"/>
                <a:sym typeface="Calibri"/>
              </a:rPr>
              <a:t>business validation</a:t>
            </a:r>
          </a:p>
        </p:txBody>
      </p:sp>
      <p:sp>
        <p:nvSpPr>
          <p:cNvPr id="146" name="Eingekerbter Richtungspfeil 159">
            <a:extLst>
              <a:ext uri="{FF2B5EF4-FFF2-40B4-BE49-F238E27FC236}">
                <a16:creationId xmlns:a16="http://schemas.microsoft.com/office/drawing/2014/main" xmlns="" id="{8B5FEE99-35FA-0F4A-9970-F361070312A7}"/>
              </a:ext>
            </a:extLst>
          </p:cNvPr>
          <p:cNvSpPr/>
          <p:nvPr/>
        </p:nvSpPr>
        <p:spPr>
          <a:xfrm>
            <a:off x="5013649" y="3312411"/>
            <a:ext cx="2773369" cy="180000"/>
          </a:xfrm>
          <a:prstGeom prst="chevron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indent="-88900" algn="ctr"/>
            <a:r>
              <a:rPr lang="en-US" sz="900" b="1" dirty="0">
                <a:solidFill>
                  <a:schemeClr val="bg1"/>
                </a:solidFill>
              </a:rPr>
              <a:t>Bank Business Hours (Dealers)</a:t>
            </a:r>
          </a:p>
        </p:txBody>
      </p:sp>
      <p:sp>
        <p:nvSpPr>
          <p:cNvPr id="123" name="Eingekerbter Richtungspfeil 159">
            <a:extLst>
              <a:ext uri="{FF2B5EF4-FFF2-40B4-BE49-F238E27FC236}">
                <a16:creationId xmlns:a16="http://schemas.microsoft.com/office/drawing/2014/main" xmlns="" id="{EEE3A189-9326-A44E-9048-B189A46135B0}"/>
              </a:ext>
            </a:extLst>
          </p:cNvPr>
          <p:cNvSpPr/>
          <p:nvPr/>
        </p:nvSpPr>
        <p:spPr>
          <a:xfrm>
            <a:off x="9250345" y="3314579"/>
            <a:ext cx="1165470" cy="180000"/>
          </a:xfrm>
          <a:prstGeom prst="chevr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indent="-88900"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Batch</a:t>
            </a:r>
          </a:p>
        </p:txBody>
      </p:sp>
      <p:sp>
        <p:nvSpPr>
          <p:cNvPr id="132" name="Textplatzhalter 26">
            <a:extLst>
              <a:ext uri="{FF2B5EF4-FFF2-40B4-BE49-F238E27FC236}">
                <a16:creationId xmlns:a16="http://schemas.microsoft.com/office/drawing/2014/main" xmlns="" id="{112E4C94-23D4-4341-8F7E-2A9F45B2AA65}"/>
              </a:ext>
            </a:extLst>
          </p:cNvPr>
          <p:cNvSpPr>
            <a:spLocks noGrp="1"/>
          </p:cNvSpPr>
          <p:nvPr/>
        </p:nvSpPr>
        <p:spPr bwMode="auto">
          <a:xfrm>
            <a:off x="3479526" y="4495594"/>
            <a:ext cx="576064" cy="249684"/>
          </a:xfrm>
          <a:prstGeom prst="rect">
            <a:avLst/>
          </a:prstGeom>
          <a:noFill/>
          <a:effectLst/>
        </p:spPr>
        <p:txBody>
          <a:bodyPr wrap="none" lIns="0" tIns="0" rIns="0" bIns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800" b="1" dirty="0">
                <a:solidFill>
                  <a:prstClr val="black"/>
                </a:solidFill>
                <a:latin typeface="BMW Group Condensed" pitchFamily="34" charset="0"/>
                <a:sym typeface="Calibri"/>
              </a:rPr>
              <a:t>fail back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800" b="1" dirty="0">
                <a:solidFill>
                  <a:prstClr val="black"/>
                </a:solidFill>
                <a:latin typeface="BMW Group Condensed" pitchFamily="34" charset="0"/>
                <a:sym typeface="Calibri"/>
              </a:rPr>
              <a:t> </a:t>
            </a:r>
            <a:r>
              <a:rPr lang="en-US" sz="800" b="1" dirty="0" smtClean="0">
                <a:solidFill>
                  <a:prstClr val="black"/>
                </a:solidFill>
                <a:latin typeface="BMW Group Condensed" pitchFamily="34" charset="0"/>
                <a:sym typeface="Calibri"/>
              </a:rPr>
              <a:t>start</a:t>
            </a:r>
            <a:endParaRPr lang="en-US" sz="800" b="1" dirty="0">
              <a:solidFill>
                <a:prstClr val="black"/>
              </a:solidFill>
              <a:latin typeface="BMW Group Condensed" pitchFamily="34" charset="0"/>
              <a:sym typeface="Calibri"/>
            </a:endParaRPr>
          </a:p>
        </p:txBody>
      </p:sp>
      <p:sp>
        <p:nvSpPr>
          <p:cNvPr id="133" name="Eingekerbter Richtungspfeil 159">
            <a:extLst>
              <a:ext uri="{FF2B5EF4-FFF2-40B4-BE49-F238E27FC236}">
                <a16:creationId xmlns:a16="http://schemas.microsoft.com/office/drawing/2014/main" xmlns="" id="{8B5FEE99-35FA-0F4A-9970-F361070312A7}"/>
              </a:ext>
            </a:extLst>
          </p:cNvPr>
          <p:cNvSpPr/>
          <p:nvPr/>
        </p:nvSpPr>
        <p:spPr>
          <a:xfrm>
            <a:off x="5553165" y="4259642"/>
            <a:ext cx="2265472" cy="180000"/>
          </a:xfrm>
          <a:prstGeom prst="chevron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indent="-88900" algn="ctr"/>
            <a:r>
              <a:rPr lang="en-US" sz="900" b="1" dirty="0">
                <a:solidFill>
                  <a:schemeClr val="bg1"/>
                </a:solidFill>
              </a:rPr>
              <a:t>Bank Business Hours (Dealers)</a:t>
            </a:r>
          </a:p>
        </p:txBody>
      </p:sp>
    </p:spTree>
    <p:extLst>
      <p:ext uri="{BB962C8B-B14F-4D97-AF65-F5344CB8AC3E}">
        <p14:creationId xmlns:p14="http://schemas.microsoft.com/office/powerpoint/2010/main" val="299158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Purpose.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xmlns="" id="{D636FABB-4176-7645-B7B1-7693B849A98B}"/>
              </a:ext>
            </a:extLst>
          </p:cNvPr>
          <p:cNvSpPr/>
          <p:nvPr/>
        </p:nvSpPr>
        <p:spPr>
          <a:xfrm>
            <a:off x="1400783" y="1517515"/>
            <a:ext cx="8200417" cy="377433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 algn="l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Information about </a:t>
            </a:r>
            <a:r>
              <a:rPr lang="en-US" dirty="0">
                <a:solidFill>
                  <a:schemeClr val="bg1"/>
                </a:solidFill>
              </a:rPr>
              <a:t>time line</a:t>
            </a: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clarification </a:t>
            </a:r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b="1" dirty="0">
                <a:solidFill>
                  <a:schemeClr val="bg1"/>
                </a:solidFill>
              </a:rPr>
              <a:t>role setting</a:t>
            </a: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information on </a:t>
            </a:r>
            <a:r>
              <a:rPr lang="en-US" b="1" dirty="0">
                <a:solidFill>
                  <a:schemeClr val="bg1"/>
                </a:solidFill>
              </a:rPr>
              <a:t>working mode, collaboration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b="1" dirty="0">
                <a:solidFill>
                  <a:schemeClr val="bg1"/>
                </a:solidFill>
              </a:rPr>
              <a:t> communication</a:t>
            </a: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common understanding of </a:t>
            </a:r>
            <a:r>
              <a:rPr lang="en-US" b="1" dirty="0">
                <a:solidFill>
                  <a:schemeClr val="bg1"/>
                </a:solidFill>
              </a:rPr>
              <a:t>ITEE course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clarification </a:t>
            </a:r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b="1" dirty="0">
                <a:solidFill>
                  <a:schemeClr val="bg1"/>
                </a:solidFill>
              </a:rPr>
              <a:t>dependencies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b="1" dirty="0">
                <a:solidFill>
                  <a:schemeClr val="bg1"/>
                </a:solidFill>
              </a:rPr>
              <a:t> time consumption</a:t>
            </a:r>
            <a:r>
              <a:rPr lang="en-US" dirty="0">
                <a:solidFill>
                  <a:schemeClr val="bg1"/>
                </a:solidFill>
              </a:rPr>
              <a:t> within the activity plan</a:t>
            </a: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clarification </a:t>
            </a:r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dirty="0">
                <a:solidFill>
                  <a:schemeClr val="bg1"/>
                </a:solidFill>
              </a:rPr>
              <a:t>open </a:t>
            </a:r>
            <a:r>
              <a:rPr lang="en-US" b="1" dirty="0">
                <a:solidFill>
                  <a:schemeClr val="bg1"/>
                </a:solidFill>
              </a:rPr>
              <a:t>questions</a:t>
            </a: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6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Line until ITEE.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xmlns="" id="{C7B6F657-5560-8A46-BC6A-4C263EC3A571}"/>
              </a:ext>
            </a:extLst>
          </p:cNvPr>
          <p:cNvSpPr/>
          <p:nvPr/>
        </p:nvSpPr>
        <p:spPr>
          <a:xfrm>
            <a:off x="1253359" y="1300655"/>
            <a:ext cx="8127124" cy="42409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Tue. Aug. 11th</a:t>
            </a:r>
            <a:r>
              <a:rPr lang="en-US" dirty="0">
                <a:solidFill>
                  <a:schemeClr val="tx1"/>
                </a:solidFill>
              </a:rPr>
              <a:t>:	Dry Run </a:t>
            </a:r>
            <a:r>
              <a:rPr lang="en-US" dirty="0" smtClean="0">
                <a:solidFill>
                  <a:schemeClr val="tx1"/>
                </a:solidFill>
              </a:rPr>
              <a:t>– TODAY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Tue. Aug. 11th:	ITEE Mgt. Sounding Board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 		(no special event)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 Fri. Aug.14th:	Final </a:t>
            </a:r>
            <a:r>
              <a:rPr lang="en-US" dirty="0">
                <a:solidFill>
                  <a:schemeClr val="tx1"/>
                </a:solidFill>
              </a:rPr>
              <a:t>Go/ </a:t>
            </a:r>
            <a:r>
              <a:rPr lang="en-US" dirty="0" err="1">
                <a:solidFill>
                  <a:schemeClr val="tx1"/>
                </a:solidFill>
              </a:rPr>
              <a:t>NO-Go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decision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Sun. Aug. 16th</a:t>
            </a:r>
            <a:r>
              <a:rPr lang="en-US" b="1" dirty="0">
                <a:solidFill>
                  <a:schemeClr val="tx1"/>
                </a:solidFill>
              </a:rPr>
              <a:t>:	Start ITEE at </a:t>
            </a:r>
            <a:r>
              <a:rPr lang="en-US" b="1" dirty="0" smtClean="0">
                <a:solidFill>
                  <a:schemeClr val="tx1"/>
                </a:solidFill>
              </a:rPr>
              <a:t>6:00 a.m. </a:t>
            </a:r>
            <a:r>
              <a:rPr lang="en-US" b="1" dirty="0">
                <a:solidFill>
                  <a:schemeClr val="tx1"/>
                </a:solidFill>
              </a:rPr>
              <a:t>CEST (day 1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Mon. Aug. 17th</a:t>
            </a:r>
            <a:r>
              <a:rPr lang="en-US" dirty="0">
                <a:solidFill>
                  <a:schemeClr val="tx1"/>
                </a:solidFill>
              </a:rPr>
              <a:t>:	</a:t>
            </a:r>
            <a:r>
              <a:rPr lang="en-US" dirty="0" smtClean="0">
                <a:solidFill>
                  <a:schemeClr val="tx1"/>
                </a:solidFill>
              </a:rPr>
              <a:t>standard business day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Tue. Aug. 18th</a:t>
            </a:r>
            <a:r>
              <a:rPr lang="en-US" b="1" dirty="0">
                <a:solidFill>
                  <a:schemeClr val="tx1"/>
                </a:solidFill>
              </a:rPr>
              <a:t>:	Start ITEE at </a:t>
            </a:r>
            <a:r>
              <a:rPr lang="en-US" b="1" dirty="0" smtClean="0">
                <a:solidFill>
                  <a:schemeClr val="tx1"/>
                </a:solidFill>
              </a:rPr>
              <a:t>4:00 a.m. CEST </a:t>
            </a:r>
            <a:r>
              <a:rPr lang="en-US" b="1" dirty="0">
                <a:solidFill>
                  <a:schemeClr val="tx1"/>
                </a:solidFill>
              </a:rPr>
              <a:t>(day 2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Wen. Aug. 19th</a:t>
            </a:r>
            <a:r>
              <a:rPr lang="en-US" dirty="0">
                <a:solidFill>
                  <a:schemeClr val="tx1"/>
                </a:solidFill>
              </a:rPr>
              <a:t>:	hyper care/ spare day to solve problems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Thu. Aug. 20th: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wrap-up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xmlns="" id="{F521FC8B-D0D7-0749-A222-E5094D18595C}"/>
              </a:ext>
            </a:extLst>
          </p:cNvPr>
          <p:cNvSpPr/>
          <p:nvPr/>
        </p:nvSpPr>
        <p:spPr>
          <a:xfrm>
            <a:off x="7204669" y="1678074"/>
            <a:ext cx="2481942" cy="15474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>
                <a:solidFill>
                  <a:schemeClr val="tx1"/>
                </a:solidFill>
              </a:rPr>
              <a:t>all days until Fr.: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fine tuning of activity plan and alignment of open issues</a:t>
            </a:r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xmlns="" id="{05168F43-FD79-DF49-BD3A-6BC67E022E27}"/>
              </a:ext>
            </a:extLst>
          </p:cNvPr>
          <p:cNvSpPr/>
          <p:nvPr/>
        </p:nvSpPr>
        <p:spPr>
          <a:xfrm>
            <a:off x="6561574" y="1597688"/>
            <a:ext cx="522514" cy="1577591"/>
          </a:xfrm>
          <a:prstGeom prst="rightBrace">
            <a:avLst/>
          </a:prstGeom>
          <a:ln w="381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691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People (</a:t>
            </a:r>
            <a:r>
              <a:rPr lang="en-US" dirty="0" smtClean="0"/>
              <a:t>1/3).</a:t>
            </a:r>
            <a:endParaRPr lang="en-US" dirty="0"/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xmlns="" id="{ABBBC06D-209E-D54C-9F1D-5C13272285B0}"/>
              </a:ext>
            </a:extLst>
          </p:cNvPr>
          <p:cNvSpPr/>
          <p:nvPr/>
        </p:nvSpPr>
        <p:spPr>
          <a:xfrm>
            <a:off x="1000960" y="3088106"/>
            <a:ext cx="4456387" cy="101687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ITEE core team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xmlns="" id="{ED30FDA6-B38F-6F48-9D62-B154487E0ACF}"/>
              </a:ext>
            </a:extLst>
          </p:cNvPr>
          <p:cNvSpPr/>
          <p:nvPr/>
        </p:nvSpPr>
        <p:spPr>
          <a:xfrm>
            <a:off x="7462196" y="2327691"/>
            <a:ext cx="4251435" cy="117224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Technologies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xmlns="" id="{0F9DA6BA-C0BA-0342-953E-BF4B88C0BA86}"/>
              </a:ext>
            </a:extLst>
          </p:cNvPr>
          <p:cNvSpPr/>
          <p:nvPr/>
        </p:nvSpPr>
        <p:spPr>
          <a:xfrm>
            <a:off x="7462196" y="3596546"/>
            <a:ext cx="4251435" cy="117224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Applications</a:t>
            </a:r>
          </a:p>
          <a:p>
            <a:pPr algn="l">
              <a:lnSpc>
                <a:spcPct val="150000"/>
              </a:lnSpc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xmlns="" id="{4460345F-C57F-4048-A1E5-DA118CBF89EB}"/>
              </a:ext>
            </a:extLst>
          </p:cNvPr>
          <p:cNvSpPr/>
          <p:nvPr/>
        </p:nvSpPr>
        <p:spPr>
          <a:xfrm>
            <a:off x="1103435" y="5064249"/>
            <a:ext cx="4251435" cy="117224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/>
                </a:solidFill>
              </a:rPr>
              <a:t>Business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xmlns="" id="{DE19228C-DEB7-0B4E-95E3-0EFD1039FFD9}"/>
              </a:ext>
            </a:extLst>
          </p:cNvPr>
          <p:cNvSpPr/>
          <p:nvPr/>
        </p:nvSpPr>
        <p:spPr>
          <a:xfrm>
            <a:off x="6904623" y="5088776"/>
            <a:ext cx="2513944" cy="117224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IT Management</a:t>
            </a:r>
          </a:p>
          <a:p>
            <a:pPr algn="l">
              <a:lnSpc>
                <a:spcPct val="150000"/>
              </a:lnSpc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xmlns="" id="{AEAF240F-995C-4D41-9EEB-FAB66D7C339E}"/>
              </a:ext>
            </a:extLst>
          </p:cNvPr>
          <p:cNvSpPr/>
          <p:nvPr/>
        </p:nvSpPr>
        <p:spPr>
          <a:xfrm>
            <a:off x="1972180" y="1121366"/>
            <a:ext cx="2513944" cy="117224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IT Escalation</a:t>
            </a:r>
          </a:p>
          <a:p>
            <a:pPr algn="l">
              <a:lnSpc>
                <a:spcPct val="150000"/>
              </a:lnSpc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7AB2F9C8-2EB2-CE4A-A8E9-9C83FB7EA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155" y="3210369"/>
            <a:ext cx="772353" cy="772353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xmlns="" id="{66F6C7EF-DDE0-9148-AA95-85EE85EAEC37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3229153" y="4104983"/>
            <a:ext cx="1" cy="959266"/>
          </a:xfrm>
          <a:prstGeom prst="straightConnector1">
            <a:avLst/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xmlns="" id="{534D0FD7-3912-C842-B01B-4A6061953C2D}"/>
              </a:ext>
            </a:extLst>
          </p:cNvPr>
          <p:cNvCxnSpPr>
            <a:cxnSpLocks/>
            <a:stCxn id="15" idx="1"/>
            <a:endCxn id="3" idx="3"/>
          </p:cNvCxnSpPr>
          <p:nvPr/>
        </p:nvCxnSpPr>
        <p:spPr>
          <a:xfrm flipH="1" flipV="1">
            <a:off x="5457347" y="3596545"/>
            <a:ext cx="645808" cy="1"/>
          </a:xfrm>
          <a:prstGeom prst="straightConnector1">
            <a:avLst/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5E42D0D1-630C-E74D-86F2-4B7D56016EC4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875508" y="2913815"/>
            <a:ext cx="586688" cy="482157"/>
          </a:xfrm>
          <a:prstGeom prst="straightConnector1">
            <a:avLst/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xmlns="" id="{24FEB499-826B-6442-974F-14A3DBF4B145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875508" y="3819921"/>
            <a:ext cx="586688" cy="362749"/>
          </a:xfrm>
          <a:prstGeom prst="straightConnector1">
            <a:avLst/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8A18B3CA-BD53-3C41-B1C9-C2C669DF12C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229152" y="2293613"/>
            <a:ext cx="0" cy="794493"/>
          </a:xfrm>
          <a:prstGeom prst="straightConnector1">
            <a:avLst/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62FAB083-194B-A84C-9AAA-7A58BCF3F130}"/>
              </a:ext>
            </a:extLst>
          </p:cNvPr>
          <p:cNvCxnSpPr>
            <a:cxnSpLocks/>
          </p:cNvCxnSpPr>
          <p:nvPr/>
        </p:nvCxnSpPr>
        <p:spPr>
          <a:xfrm>
            <a:off x="5354870" y="4104983"/>
            <a:ext cx="1652230" cy="1083011"/>
          </a:xfrm>
          <a:prstGeom prst="straightConnector1">
            <a:avLst/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92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People  (</a:t>
            </a:r>
            <a:r>
              <a:rPr lang="en-US" dirty="0" smtClean="0"/>
              <a:t>2/3).</a:t>
            </a:r>
            <a:endParaRPr lang="en-US" dirty="0"/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xmlns="" id="{ABBBC06D-209E-D54C-9F1D-5C13272285B0}"/>
              </a:ext>
            </a:extLst>
          </p:cNvPr>
          <p:cNvSpPr/>
          <p:nvPr/>
        </p:nvSpPr>
        <p:spPr>
          <a:xfrm>
            <a:off x="492425" y="965638"/>
            <a:ext cx="6252588" cy="506861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ITEE core team</a:t>
            </a:r>
          </a:p>
          <a:p>
            <a:pPr algn="l"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ITEE Lead: Boris Staerk &amp; Robert </a:t>
            </a:r>
            <a:r>
              <a:rPr lang="en-US" sz="1400" dirty="0" smtClean="0">
                <a:solidFill>
                  <a:schemeClr val="tx1"/>
                </a:solidFill>
              </a:rPr>
              <a:t>Gaiser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Evidence </a:t>
            </a:r>
            <a:r>
              <a:rPr lang="en-US" sz="1400" dirty="0">
                <a:solidFill>
                  <a:schemeClr val="tx1"/>
                </a:solidFill>
              </a:rPr>
              <a:t>Mgr.: Karolina Matutyte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Protocol: Dan </a:t>
            </a:r>
            <a:r>
              <a:rPr lang="en-US" sz="1400" dirty="0" err="1">
                <a:solidFill>
                  <a:schemeClr val="tx1"/>
                </a:solidFill>
              </a:rPr>
              <a:t>Amaritei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dirty="0" smtClean="0">
                <a:solidFill>
                  <a:schemeClr val="tx1"/>
                </a:solidFill>
              </a:rPr>
              <a:t>CGF)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Communication Manager: Verena Tautz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Visual Tracking</a:t>
            </a:r>
            <a:r>
              <a:rPr lang="en-US" sz="1400" dirty="0" smtClean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</a:rPr>
              <a:t>Robert Gaiser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FG-3 Application Coordinator:  Valentin Hilger  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FG-3-AL Application Coordinator: Christian </a:t>
            </a:r>
            <a:r>
              <a:rPr lang="en-US" sz="1400" dirty="0" smtClean="0">
                <a:solidFill>
                  <a:schemeClr val="tx1"/>
                </a:solidFill>
              </a:rPr>
              <a:t>Barkow 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FG-84 </a:t>
            </a:r>
            <a:r>
              <a:rPr lang="en-US" sz="1400" dirty="0">
                <a:solidFill>
                  <a:schemeClr val="tx1"/>
                </a:solidFill>
              </a:rPr>
              <a:t>Infrastructure Coordinator: Karl-Heinz Bauer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Bank Business Coordinator: Christina Knabel/ Ilinca </a:t>
            </a:r>
            <a:r>
              <a:rPr lang="en-US" sz="1400" dirty="0" smtClean="0">
                <a:solidFill>
                  <a:schemeClr val="tx1"/>
                </a:solidFill>
              </a:rPr>
              <a:t>Havrici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xmlns="" id="{ED30FDA6-B38F-6F48-9D62-B154487E0ACF}"/>
              </a:ext>
            </a:extLst>
          </p:cNvPr>
          <p:cNvSpPr/>
          <p:nvPr/>
        </p:nvSpPr>
        <p:spPr>
          <a:xfrm>
            <a:off x="6745013" y="627461"/>
            <a:ext cx="4456387" cy="2913994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Technologies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xmlns="" id="{0F9DA6BA-C0BA-0342-953E-BF4B88C0BA86}"/>
              </a:ext>
            </a:extLst>
          </p:cNvPr>
          <p:cNvSpPr/>
          <p:nvPr/>
        </p:nvSpPr>
        <p:spPr>
          <a:xfrm>
            <a:off x="6745013" y="3499945"/>
            <a:ext cx="4574628" cy="296951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Applications</a:t>
            </a:r>
          </a:p>
          <a:p>
            <a:pPr algn="l"/>
            <a:endParaRPr lang="de-DE" sz="2000" b="1" dirty="0">
              <a:solidFill>
                <a:schemeClr val="tx1"/>
              </a:solidFill>
            </a:endParaRPr>
          </a:p>
          <a:p>
            <a:pPr algn="l"/>
            <a:r>
              <a:rPr lang="de-DE" sz="1600" dirty="0" smtClean="0">
                <a:solidFill>
                  <a:schemeClr val="tx1"/>
                </a:solidFill>
              </a:rPr>
              <a:t>The </a:t>
            </a:r>
            <a:r>
              <a:rPr lang="de-DE" sz="1600" dirty="0" err="1" smtClean="0">
                <a:solidFill>
                  <a:schemeClr val="tx1"/>
                </a:solidFill>
              </a:rPr>
              <a:t>list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of</a:t>
            </a:r>
            <a:r>
              <a:rPr lang="de-DE" sz="1600" dirty="0" smtClean="0">
                <a:solidFill>
                  <a:schemeClr val="tx1"/>
                </a:solidFill>
              </a:rPr>
              <a:t> all 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err="1" smtClean="0">
                <a:solidFill>
                  <a:schemeClr val="tx1"/>
                </a:solidFill>
              </a:rPr>
              <a:t>applications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involved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can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de-DE" sz="1600" dirty="0" err="1" smtClean="0">
                <a:solidFill>
                  <a:schemeClr val="tx1"/>
                </a:solidFill>
              </a:rPr>
              <a:t>be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found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here</a:t>
            </a:r>
            <a:r>
              <a:rPr lang="de-DE" sz="1600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hlinkClick r:id="rId2"/>
              </a:rPr>
              <a:t>https://atc.bmwgroup.net/confluence/display/ITEEEDC/Applications+in+scope+Rocco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l"/>
            <a:endParaRPr lang="de-DE" sz="1600" b="1" dirty="0" smtClean="0">
              <a:solidFill>
                <a:schemeClr val="tx1"/>
              </a:solidFill>
            </a:endParaRPr>
          </a:p>
          <a:p>
            <a:pPr algn="l"/>
            <a:endParaRPr lang="en-US" sz="1600" b="1" dirty="0">
              <a:solidFill>
                <a:schemeClr val="tx1"/>
              </a:solidFill>
            </a:endParaRPr>
          </a:p>
          <a:p>
            <a:pPr algn="l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Abgerundete rechteckige Legende 9">
            <a:extLst>
              <a:ext uri="{FF2B5EF4-FFF2-40B4-BE49-F238E27FC236}">
                <a16:creationId xmlns:a16="http://schemas.microsoft.com/office/drawing/2014/main" xmlns="" id="{97C16F5F-3053-6F44-BC1B-EF0EC3B613D6}"/>
              </a:ext>
            </a:extLst>
          </p:cNvPr>
          <p:cNvSpPr/>
          <p:nvPr/>
        </p:nvSpPr>
        <p:spPr>
          <a:xfrm>
            <a:off x="8873536" y="768695"/>
            <a:ext cx="2716707" cy="1354053"/>
          </a:xfrm>
          <a:prstGeom prst="wedgeRoundRectCallout">
            <a:avLst>
              <a:gd name="adj1" fmla="val -26754"/>
              <a:gd name="adj2" fmla="val 6687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Technologies can be taken from CRQ -&gt; Checklist and Plan -&gt; Tab ITEE Activity </a:t>
            </a:r>
            <a:r>
              <a:rPr lang="en-US" dirty="0" smtClean="0">
                <a:solidFill>
                  <a:schemeClr val="tx1"/>
                </a:solidFill>
              </a:rPr>
              <a:t>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bgerundete rechteckige Legende 11">
            <a:extLst>
              <a:ext uri="{FF2B5EF4-FFF2-40B4-BE49-F238E27FC236}">
                <a16:creationId xmlns:a16="http://schemas.microsoft.com/office/drawing/2014/main" xmlns="" id="{C060FA11-7CD8-B445-BF19-AF83E340FB9E}"/>
              </a:ext>
            </a:extLst>
          </p:cNvPr>
          <p:cNvSpPr/>
          <p:nvPr/>
        </p:nvSpPr>
        <p:spPr>
          <a:xfrm>
            <a:off x="9250045" y="3400978"/>
            <a:ext cx="2816189" cy="1604479"/>
          </a:xfrm>
          <a:prstGeom prst="wedgeRoundRectCallout">
            <a:avLst>
              <a:gd name="adj1" fmla="val -68334"/>
              <a:gd name="adj2" fmla="val 1395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All persons responsible for the applications and contact data can be taken from CRQ -&gt; Checklist and Plan -&gt; Tab “ITEE contacts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90323"/>
              </p:ext>
            </p:extLst>
          </p:nvPr>
        </p:nvGraphicFramePr>
        <p:xfrm>
          <a:off x="6933379" y="1189860"/>
          <a:ext cx="3724761" cy="2438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90229"/>
                <a:gridCol w="1734532"/>
              </a:tblGrid>
              <a:tr h="227163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Web</a:t>
                      </a:r>
                      <a:br>
                        <a:rPr lang="en-US" sz="14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Linux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Windows</a:t>
                      </a:r>
                      <a:br>
                        <a:rPr lang="en-US" sz="14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Data Base Oracle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Data Base MS SQL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Data Base Postgres SQL</a:t>
                      </a:r>
                    </a:p>
                    <a:p>
                      <a:pPr algn="l"/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Tableau Server</a:t>
                      </a:r>
                    </a:p>
                    <a:p>
                      <a:pPr algn="l"/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MQS</a:t>
                      </a:r>
                    </a:p>
                    <a:p>
                      <a:pPr algn="l"/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Informatica</a:t>
                      </a:r>
                      <a:endParaRPr lang="de-DE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SAN</a:t>
                      </a:r>
                    </a:p>
                    <a:p>
                      <a:endParaRPr lang="en-US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de-DE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de-DE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de-DE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de-DE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NAS</a:t>
                      </a:r>
                    </a:p>
                    <a:p>
                      <a:pPr algn="l"/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F5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Loadbalancer</a:t>
                      </a:r>
                      <a:endParaRPr lang="de-DE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Connect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direct</a:t>
                      </a:r>
                      <a:endParaRPr lang="de-DE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sz="1400" b="0" dirty="0" err="1" smtClean="0"/>
                        <a:t>Documentum</a:t>
                      </a:r>
                      <a:endParaRPr lang="de-DE" sz="1400" b="0" dirty="0" smtClean="0"/>
                    </a:p>
                    <a:p>
                      <a:r>
                        <a:rPr lang="de-DE" sz="1400" b="0" dirty="0" smtClean="0"/>
                        <a:t>EAI</a:t>
                      </a:r>
                    </a:p>
                    <a:p>
                      <a:endParaRPr lang="en-US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83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People  </a:t>
            </a:r>
            <a:r>
              <a:rPr lang="en-US" dirty="0" smtClean="0"/>
              <a:t>(3/3).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" y="913411"/>
            <a:ext cx="12192000" cy="529513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140199" y="5738969"/>
            <a:ext cx="7120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https://atc.bmwgroup.net/confluence/display/ITEEEDC/Organization+Rocco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246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Agenda.</a:t>
            </a:r>
          </a:p>
        </p:txBody>
      </p:sp>
      <p:sp>
        <p:nvSpPr>
          <p:cNvPr id="4" name="Pfeil nach rechts 3">
            <a:extLst>
              <a:ext uri="{FF2B5EF4-FFF2-40B4-BE49-F238E27FC236}">
                <a16:creationId xmlns:a16="http://schemas.microsoft.com/office/drawing/2014/main" xmlns="" id="{80A013F9-7E8B-8F4D-9E7D-5DBDA0F59169}"/>
              </a:ext>
            </a:extLst>
          </p:cNvPr>
          <p:cNvSpPr/>
          <p:nvPr/>
        </p:nvSpPr>
        <p:spPr>
          <a:xfrm>
            <a:off x="1041198" y="3315956"/>
            <a:ext cx="954593" cy="5426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xmlns="" id="{BFFEF8A4-5C5F-B046-A9D8-3072B5231CB9}"/>
              </a:ext>
            </a:extLst>
          </p:cNvPr>
          <p:cNvSpPr/>
          <p:nvPr/>
        </p:nvSpPr>
        <p:spPr>
          <a:xfrm>
            <a:off x="1995791" y="1048658"/>
            <a:ext cx="8200417" cy="534048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Purpose of dry </a:t>
            </a:r>
            <a:r>
              <a:rPr lang="en-US" sz="2000" dirty="0" smtClean="0">
                <a:solidFill>
                  <a:schemeClr val="bg1"/>
                </a:solidFill>
              </a:rPr>
              <a:t>run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Time line until </a:t>
            </a:r>
            <a:r>
              <a:rPr lang="en-US" sz="2000" dirty="0" smtClean="0">
                <a:solidFill>
                  <a:schemeClr val="bg1"/>
                </a:solidFill>
              </a:rPr>
              <a:t>exercise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Roles and </a:t>
            </a:r>
            <a:r>
              <a:rPr lang="en-US" sz="2000" dirty="0" smtClean="0">
                <a:solidFill>
                  <a:schemeClr val="bg1"/>
                </a:solidFill>
              </a:rPr>
              <a:t>People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Communication during ITEE: Channels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Communication rules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Back-up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Milestones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active DRY RUN now!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24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951" y="4716181"/>
            <a:ext cx="4120362" cy="168456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during ITEE: Channels.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xmlns="" id="{EC7522E2-90E8-8B4B-A91B-957CBFB8A7B7}"/>
              </a:ext>
            </a:extLst>
          </p:cNvPr>
          <p:cNvSpPr/>
          <p:nvPr/>
        </p:nvSpPr>
        <p:spPr>
          <a:xfrm>
            <a:off x="1000961" y="3088106"/>
            <a:ext cx="2160026" cy="101687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ITEE core team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xmlns="" id="{D42C344F-2884-2A4B-80D6-A79A94A48CB6}"/>
              </a:ext>
            </a:extLst>
          </p:cNvPr>
          <p:cNvSpPr/>
          <p:nvPr/>
        </p:nvSpPr>
        <p:spPr>
          <a:xfrm>
            <a:off x="8259688" y="2445960"/>
            <a:ext cx="1772958" cy="161383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Technologies and Applications</a:t>
            </a:r>
          </a:p>
          <a:p>
            <a:pPr algn="l">
              <a:lnSpc>
                <a:spcPct val="150000"/>
              </a:lnSpc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xmlns="" id="{2D10B389-99C0-B94C-BE6B-DE4E858EC3BA}"/>
              </a:ext>
            </a:extLst>
          </p:cNvPr>
          <p:cNvSpPr/>
          <p:nvPr/>
        </p:nvSpPr>
        <p:spPr>
          <a:xfrm>
            <a:off x="106553" y="5046446"/>
            <a:ext cx="2718156" cy="65034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Business BMW Bank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xmlns="" id="{C2DEBE76-1C46-E347-865D-5AC8A987E319}"/>
              </a:ext>
            </a:extLst>
          </p:cNvPr>
          <p:cNvSpPr/>
          <p:nvPr/>
        </p:nvSpPr>
        <p:spPr>
          <a:xfrm>
            <a:off x="3584359" y="5214023"/>
            <a:ext cx="3001665" cy="117224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IT Management + news letter mailing list</a:t>
            </a:r>
          </a:p>
          <a:p>
            <a:pPr algn="l">
              <a:lnSpc>
                <a:spcPct val="150000"/>
              </a:lnSpc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xmlns="" id="{A747D0A3-BC48-8549-8DF9-0E07649DA1D5}"/>
              </a:ext>
            </a:extLst>
          </p:cNvPr>
          <p:cNvSpPr/>
          <p:nvPr/>
        </p:nvSpPr>
        <p:spPr>
          <a:xfrm>
            <a:off x="721895" y="1128717"/>
            <a:ext cx="2718156" cy="117224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IT Escalation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IT Info Mgr./ MIM /MoD</a:t>
            </a:r>
          </a:p>
          <a:p>
            <a:pPr algn="l">
              <a:lnSpc>
                <a:spcPct val="150000"/>
              </a:lnSpc>
            </a:pP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xmlns="" id="{E38A8BEA-87CC-954C-B4C3-2CA25A5F4B7A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465631" y="4104983"/>
            <a:ext cx="130751" cy="941463"/>
          </a:xfrm>
          <a:prstGeom prst="straightConnector1">
            <a:avLst/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xmlns="" id="{B52B2B67-09B3-CF4F-BF56-E1FA933CC710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160987" y="3252879"/>
            <a:ext cx="900055" cy="343666"/>
          </a:xfrm>
          <a:prstGeom prst="straightConnector1">
            <a:avLst/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xmlns="" id="{0C069E8E-3B81-0F42-B817-302038FC9328}"/>
              </a:ext>
            </a:extLst>
          </p:cNvPr>
          <p:cNvCxnSpPr>
            <a:cxnSpLocks/>
          </p:cNvCxnSpPr>
          <p:nvPr/>
        </p:nvCxnSpPr>
        <p:spPr>
          <a:xfrm flipH="1" flipV="1">
            <a:off x="7422856" y="3023287"/>
            <a:ext cx="836832" cy="57211"/>
          </a:xfrm>
          <a:prstGeom prst="straightConnector1">
            <a:avLst/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xmlns="" id="{EAE8924F-4677-2347-B869-83E74094CF74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>
            <a:off x="2080973" y="2300964"/>
            <a:ext cx="1" cy="787142"/>
          </a:xfrm>
          <a:prstGeom prst="straightConnector1">
            <a:avLst/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>
            <a:extLst>
              <a:ext uri="{FF2B5EF4-FFF2-40B4-BE49-F238E27FC236}">
                <a16:creationId xmlns:a16="http://schemas.microsoft.com/office/drawing/2014/main" xmlns="" id="{71BF1405-A45F-7540-B21A-F4CC785C6A04}"/>
              </a:ext>
            </a:extLst>
          </p:cNvPr>
          <p:cNvGrpSpPr/>
          <p:nvPr/>
        </p:nvGrpSpPr>
        <p:grpSpPr>
          <a:xfrm>
            <a:off x="4061042" y="1242971"/>
            <a:ext cx="3342266" cy="2536884"/>
            <a:chOff x="3815279" y="1578604"/>
            <a:chExt cx="3342266" cy="2536884"/>
          </a:xfrm>
        </p:grpSpPr>
        <p:sp>
          <p:nvSpPr>
            <p:cNvPr id="33" name="Abgerundetes Rechteck 32">
              <a:extLst>
                <a:ext uri="{FF2B5EF4-FFF2-40B4-BE49-F238E27FC236}">
                  <a16:creationId xmlns:a16="http://schemas.microsoft.com/office/drawing/2014/main" xmlns="" id="{9C4952DA-F12C-CB48-BAF8-C13496C5AC7E}"/>
                </a:ext>
              </a:extLst>
            </p:cNvPr>
            <p:cNvSpPr/>
            <p:nvPr/>
          </p:nvSpPr>
          <p:spPr>
            <a:xfrm>
              <a:off x="3815279" y="1578604"/>
              <a:ext cx="3342266" cy="2536884"/>
            </a:xfrm>
            <a:prstGeom prst="roundRect">
              <a:avLst>
                <a:gd name="adj" fmla="val 492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de-DE" dirty="0">
                <a:solidFill>
                  <a:schemeClr val="tx1"/>
                </a:solidFill>
              </a:endParaRPr>
            </a:p>
          </p:txBody>
        </p:sp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xmlns="" id="{F6E2DEB6-83C3-5245-A94E-DC932A4D9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2164" y="2290768"/>
              <a:ext cx="2563345" cy="1736976"/>
            </a:xfrm>
            <a:prstGeom prst="rect">
              <a:avLst/>
            </a:prstGeom>
            <a:ln w="44450">
              <a:solidFill>
                <a:srgbClr val="FFC000"/>
              </a:solidFill>
            </a:ln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xmlns="" id="{930ACB81-9A0F-3449-858D-E930A94A7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2164" y="1623451"/>
              <a:ext cx="608694" cy="620138"/>
            </a:xfrm>
            <a:prstGeom prst="rect">
              <a:avLst/>
            </a:prstGeom>
          </p:spPr>
        </p:pic>
        <p:sp>
          <p:nvSpPr>
            <p:cNvPr id="35" name="Abgerundetes Rechteck 34">
              <a:extLst>
                <a:ext uri="{FF2B5EF4-FFF2-40B4-BE49-F238E27FC236}">
                  <a16:creationId xmlns:a16="http://schemas.microsoft.com/office/drawing/2014/main" xmlns="" id="{2D0985B5-2286-974F-BEEE-EAA9AAAD85A0}"/>
                </a:ext>
              </a:extLst>
            </p:cNvPr>
            <p:cNvSpPr/>
            <p:nvPr/>
          </p:nvSpPr>
          <p:spPr>
            <a:xfrm>
              <a:off x="6502980" y="2243589"/>
              <a:ext cx="489722" cy="180780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r>
                <a:rPr lang="en-US" sz="1200" dirty="0">
                  <a:solidFill>
                    <a:schemeClr val="tx1"/>
                  </a:solidFill>
                </a:rPr>
                <a:t>chat</a:t>
              </a:r>
            </a:p>
            <a:p>
              <a:pPr algn="l"/>
              <a:r>
                <a:rPr lang="en-US" sz="1200" dirty="0">
                  <a:solidFill>
                    <a:schemeClr val="tx1"/>
                  </a:solidFill>
                </a:rPr>
                <a:t>…</a:t>
              </a:r>
            </a:p>
          </p:txBody>
        </p:sp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xmlns="" id="{76257459-B9FD-1745-833C-12A0E09D9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74598" y="1645126"/>
              <a:ext cx="357021" cy="357021"/>
            </a:xfrm>
            <a:prstGeom prst="rect">
              <a:avLst/>
            </a:prstGeom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xmlns="" id="{5E29E6F4-27FF-3447-BFCC-3861A5EF6CCB}"/>
                </a:ext>
              </a:extLst>
            </p:cNvPr>
            <p:cNvSpPr txBox="1"/>
            <p:nvPr/>
          </p:nvSpPr>
          <p:spPr>
            <a:xfrm>
              <a:off x="4944187" y="1925639"/>
              <a:ext cx="4792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/>
                <a:t>audio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xmlns="" id="{77211ADF-381B-9A45-A7AE-F1605F2EB74D}"/>
                </a:ext>
              </a:extLst>
            </p:cNvPr>
            <p:cNvSpPr txBox="1"/>
            <p:nvPr/>
          </p:nvSpPr>
          <p:spPr>
            <a:xfrm>
              <a:off x="4989464" y="2467246"/>
              <a:ext cx="126791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screen sharing</a:t>
              </a:r>
            </a:p>
          </p:txBody>
        </p:sp>
      </p:grp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xmlns="" id="{3D6BA556-183E-0B45-BD6E-1B145A2115AE}"/>
              </a:ext>
            </a:extLst>
          </p:cNvPr>
          <p:cNvCxnSpPr>
            <a:cxnSpLocks/>
          </p:cNvCxnSpPr>
          <p:nvPr/>
        </p:nvCxnSpPr>
        <p:spPr>
          <a:xfrm flipH="1" flipV="1">
            <a:off x="2747528" y="4040195"/>
            <a:ext cx="1436259" cy="1173828"/>
          </a:xfrm>
          <a:prstGeom prst="straightConnector1">
            <a:avLst/>
          </a:prstGeom>
          <a:ln w="57150">
            <a:solidFill>
              <a:schemeClr val="accent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>
            <a:extLst>
              <a:ext uri="{FF2B5EF4-FFF2-40B4-BE49-F238E27FC236}">
                <a16:creationId xmlns:a16="http://schemas.microsoft.com/office/drawing/2014/main" xmlns="" id="{04E96CDE-EE4C-5C4C-958B-5F2D0CAB4A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4365" y="4315517"/>
            <a:ext cx="678919" cy="54461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xmlns="" id="{DA3C0ACF-37BE-834A-B525-088769241B5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04588" y="4369191"/>
            <a:ext cx="678919" cy="544612"/>
          </a:xfrm>
          <a:prstGeom prst="rect">
            <a:avLst/>
          </a:prstGeom>
        </p:spPr>
      </p:pic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xmlns="" id="{02CB9931-CA2D-0E43-A2A0-D8395B19876C}"/>
              </a:ext>
            </a:extLst>
          </p:cNvPr>
          <p:cNvCxnSpPr>
            <a:cxnSpLocks/>
          </p:cNvCxnSpPr>
          <p:nvPr/>
        </p:nvCxnSpPr>
        <p:spPr>
          <a:xfrm flipH="1" flipV="1">
            <a:off x="3004230" y="3991460"/>
            <a:ext cx="4418626" cy="1473254"/>
          </a:xfrm>
          <a:prstGeom prst="straightConnector1">
            <a:avLst/>
          </a:prstGeom>
          <a:ln w="57150">
            <a:solidFill>
              <a:schemeClr val="accent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fik 53">
            <a:extLst>
              <a:ext uri="{FF2B5EF4-FFF2-40B4-BE49-F238E27FC236}">
                <a16:creationId xmlns:a16="http://schemas.microsoft.com/office/drawing/2014/main" xmlns="" id="{880F5AB2-4D84-4A49-A989-352AA08D8E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1603" y="2471488"/>
            <a:ext cx="438741" cy="438741"/>
          </a:xfrm>
          <a:prstGeom prst="rect">
            <a:avLst/>
          </a:prstGeom>
        </p:spPr>
      </p:pic>
      <p:sp>
        <p:nvSpPr>
          <p:cNvPr id="55" name="Abgerundetes Rechteck 54">
            <a:extLst>
              <a:ext uri="{FF2B5EF4-FFF2-40B4-BE49-F238E27FC236}">
                <a16:creationId xmlns:a16="http://schemas.microsoft.com/office/drawing/2014/main" xmlns="" id="{BBB8BB86-CEA7-1944-B7D6-56F1AA99D5FF}"/>
              </a:ext>
            </a:extLst>
          </p:cNvPr>
          <p:cNvSpPr/>
          <p:nvPr/>
        </p:nvSpPr>
        <p:spPr>
          <a:xfrm>
            <a:off x="8379076" y="5809239"/>
            <a:ext cx="1277007" cy="37049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mile stones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xmlns="" id="{8F485AE5-8655-F648-A3F3-218E0181227B}"/>
              </a:ext>
            </a:extLst>
          </p:cNvPr>
          <p:cNvCxnSpPr>
            <a:cxnSpLocks/>
          </p:cNvCxnSpPr>
          <p:nvPr/>
        </p:nvCxnSpPr>
        <p:spPr>
          <a:xfrm flipV="1">
            <a:off x="3233277" y="3944628"/>
            <a:ext cx="5103415" cy="13476"/>
          </a:xfrm>
          <a:prstGeom prst="straightConnector1">
            <a:avLst/>
          </a:prstGeom>
          <a:ln w="57150">
            <a:solidFill>
              <a:schemeClr val="accent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fik 61">
            <a:extLst>
              <a:ext uri="{FF2B5EF4-FFF2-40B4-BE49-F238E27FC236}">
                <a16:creationId xmlns:a16="http://schemas.microsoft.com/office/drawing/2014/main" xmlns="" id="{5A3ABDD1-47EF-7A40-A46D-7718725BF1D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3631" y="3828383"/>
            <a:ext cx="730685" cy="730685"/>
          </a:xfrm>
          <a:prstGeom prst="rect">
            <a:avLst/>
          </a:prstGeom>
        </p:spPr>
      </p:pic>
      <p:sp>
        <p:nvSpPr>
          <p:cNvPr id="67" name="Abgerundetes Rechteck 66">
            <a:extLst>
              <a:ext uri="{FF2B5EF4-FFF2-40B4-BE49-F238E27FC236}">
                <a16:creationId xmlns:a16="http://schemas.microsoft.com/office/drawing/2014/main" xmlns="" id="{0E6EB60E-ED6C-0445-856A-BF901E7FBC32}"/>
              </a:ext>
            </a:extLst>
          </p:cNvPr>
          <p:cNvSpPr/>
          <p:nvPr/>
        </p:nvSpPr>
        <p:spPr>
          <a:xfrm>
            <a:off x="10639306" y="5736630"/>
            <a:ext cx="1277007" cy="37049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participants</a:t>
            </a:r>
          </a:p>
        </p:txBody>
      </p:sp>
      <p:sp>
        <p:nvSpPr>
          <p:cNvPr id="68" name="Abgerundetes Rechteck 67">
            <a:extLst>
              <a:ext uri="{FF2B5EF4-FFF2-40B4-BE49-F238E27FC236}">
                <a16:creationId xmlns:a16="http://schemas.microsoft.com/office/drawing/2014/main" xmlns="" id="{ACD4FB51-A7F9-3342-B1EA-B416D41AECFD}"/>
              </a:ext>
            </a:extLst>
          </p:cNvPr>
          <p:cNvSpPr/>
          <p:nvPr/>
        </p:nvSpPr>
        <p:spPr>
          <a:xfrm>
            <a:off x="9856132" y="4895001"/>
            <a:ext cx="1277007" cy="37049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mail </a:t>
            </a: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2" name="Abgerundetes Rechteck 71">
            <a:extLst>
              <a:ext uri="{FF2B5EF4-FFF2-40B4-BE49-F238E27FC236}">
                <a16:creationId xmlns:a16="http://schemas.microsoft.com/office/drawing/2014/main" xmlns="" id="{E12989E8-7201-AF4A-AD5E-A152AF8507CE}"/>
              </a:ext>
            </a:extLst>
          </p:cNvPr>
          <p:cNvSpPr/>
          <p:nvPr/>
        </p:nvSpPr>
        <p:spPr>
          <a:xfrm>
            <a:off x="615530" y="5858743"/>
            <a:ext cx="2718156" cy="65034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Business Alphabet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xmlns="" id="{B438D7C4-62C8-1F4F-91C7-EC894D76120C}"/>
              </a:ext>
            </a:extLst>
          </p:cNvPr>
          <p:cNvCxnSpPr>
            <a:cxnSpLocks/>
          </p:cNvCxnSpPr>
          <p:nvPr/>
        </p:nvCxnSpPr>
        <p:spPr>
          <a:xfrm flipH="1">
            <a:off x="2144550" y="4081853"/>
            <a:ext cx="130752" cy="1776890"/>
          </a:xfrm>
          <a:prstGeom prst="straightConnector1">
            <a:avLst/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fik 75">
            <a:extLst>
              <a:ext uri="{FF2B5EF4-FFF2-40B4-BE49-F238E27FC236}">
                <a16:creationId xmlns:a16="http://schemas.microsoft.com/office/drawing/2014/main" xmlns="" id="{93A2AEFC-83D3-774C-B6BB-83769AEC51B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2114" y="4292387"/>
            <a:ext cx="678919" cy="54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714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WPXDYC2Uiy8l9l90sLS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WPXDYC2Uiy8l9l90sLS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WPXDYC2Uiy8l9l90sLS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WPXDYC2Uiy8l9l90sLS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WPXDYC2Uiy8l9l90sLS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1vrmnnCRg..wjYm9rJRT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WPXDYC2Uiy8l9l90sLS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4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21"/>
  <p:tag name="MIO_HDS" val="True"/>
  <p:tag name="MIO_SKIPVERSION" val="01.01.0001 00:00:00"/>
  <p:tag name="MIO_EKGUID" val="97848e9c-6df5-4655-816a-bed6b335a7cc"/>
  <p:tag name="MIO_UPDATE" val="True"/>
  <p:tag name="MIO_VERSION" val="03.11.2017 15:58:33"/>
  <p:tag name="MIO_DBID" val="917DD09C-76C3-4640-8E0D-382111CB3B69"/>
  <p:tag name="MIO_LASTDOWNLOADED" val="30.11.2017 08:25:58"/>
  <p:tag name="MIO_OBJECTNAME" val="BMW Group 16:9 DE"/>
  <p:tag name="MIO_LASTEDITORNAME" val="Katharina Kampen"/>
  <p:tag name="MIO_CDID" val="cd3685bc-2d80-4f3c-887e-558a95c5f65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heme/theme1.xml><?xml version="1.0" encoding="utf-8"?>
<a:theme xmlns:a="http://schemas.openxmlformats.org/drawingml/2006/main" name="BMW Group 16:9 DE">
  <a:themeElements>
    <a:clrScheme name="Benutzerdefiniert 1">
      <a:dk1>
        <a:srgbClr val="000000"/>
      </a:dk1>
      <a:lt1>
        <a:srgbClr val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enutzerdefiniert 1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>
              <a:lumMod val="7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BMWGroup_BMW+MINI+RR_D_16zu9.potx" id="{CA392F94-5A3B-4921-A935-7E6543DEA966}" vid="{979D6463-4C6B-4B86-9859-3A9035A6B4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1552</Words>
  <Application>Microsoft Office PowerPoint</Application>
  <PresentationFormat>Breitbild</PresentationFormat>
  <Paragraphs>419</Paragraphs>
  <Slides>24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2" baseType="lpstr">
      <vt:lpstr>-apple-system</vt:lpstr>
      <vt:lpstr>Arial</vt:lpstr>
      <vt:lpstr>BMW Group</vt:lpstr>
      <vt:lpstr>BMW Group Condensed</vt:lpstr>
      <vt:lpstr>Calibri</vt:lpstr>
      <vt:lpstr>Wingdings</vt:lpstr>
      <vt:lpstr>BMW Group 16:9 DE</vt:lpstr>
      <vt:lpstr>think-cell Folie</vt:lpstr>
      <vt:lpstr>Dry Run – ITEE EDC ‘ROCCO’.</vt:lpstr>
      <vt:lpstr>Agenda.</vt:lpstr>
      <vt:lpstr>Purpose.</vt:lpstr>
      <vt:lpstr>Time Line until ITEE.</vt:lpstr>
      <vt:lpstr>Roles and People (1/3).</vt:lpstr>
      <vt:lpstr>Roles and People  (2/3).</vt:lpstr>
      <vt:lpstr>Roles and People  (3/3).</vt:lpstr>
      <vt:lpstr>Agenda.</vt:lpstr>
      <vt:lpstr>communication during ITEE: Channels.</vt:lpstr>
      <vt:lpstr>communication during ITEE: Channels.</vt:lpstr>
      <vt:lpstr>communication during ITEE: Channels LIVE Ticker.</vt:lpstr>
      <vt:lpstr>How to document an evidence.</vt:lpstr>
      <vt:lpstr>communication during ITEE: Channels Evidence E-Mail.</vt:lpstr>
      <vt:lpstr>Agenda.</vt:lpstr>
      <vt:lpstr>Communication Rules.</vt:lpstr>
      <vt:lpstr>Communication Backup during dry run.</vt:lpstr>
      <vt:lpstr>Agenda.</vt:lpstr>
      <vt:lpstr>MileStones.</vt:lpstr>
      <vt:lpstr>MileStones</vt:lpstr>
      <vt:lpstr>Planned course.</vt:lpstr>
      <vt:lpstr>now the dry run starts!</vt:lpstr>
      <vt:lpstr>Backup.</vt:lpstr>
      <vt:lpstr>Objectives and approach.</vt:lpstr>
      <vt:lpstr>Planned course.</vt:lpstr>
    </vt:vector>
  </TitlesOfParts>
  <Company>BMW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ITSM-next</dc:title>
  <dc:creator>Happach Klaus, FG-904</dc:creator>
  <cp:lastModifiedBy>Huber Verena, FG-331</cp:lastModifiedBy>
  <cp:revision>278</cp:revision>
  <cp:lastPrinted>2019-01-22T11:27:49Z</cp:lastPrinted>
  <dcterms:created xsi:type="dcterms:W3CDTF">2019-01-09T11:40:52Z</dcterms:created>
  <dcterms:modified xsi:type="dcterms:W3CDTF">2020-07-24T14:44:08Z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78394</vt:lpwstr>
  </property>
  <property fmtid="{D5CDD505-2E9C-101B-9397-08002B2CF9AE}" pid="3" name="Offisync_ProviderInitializationData">
    <vt:lpwstr>https://plaza.bmwgroup.net</vt:lpwstr>
  </property>
  <property fmtid="{D5CDD505-2E9C-101B-9397-08002B2CF9AE}" pid="4" name="Jive_VersionGuid">
    <vt:lpwstr>78f1bf7a-19ca-4462-8a31-66e421477c54</vt:lpwstr>
  </property>
  <property fmtid="{D5CDD505-2E9C-101B-9397-08002B2CF9AE}" pid="5" name="Offisync_ServerID">
    <vt:lpwstr>c2064399-9f79-49aa-998e-d7659ae87652</vt:lpwstr>
  </property>
  <property fmtid="{D5CDD505-2E9C-101B-9397-08002B2CF9AE}" pid="6" name="Offisync_UpdateToken">
    <vt:lpwstr>6</vt:lpwstr>
  </property>
  <property fmtid="{D5CDD505-2E9C-101B-9397-08002B2CF9AE}" pid="7" name="Jive_LatestUserAccountName">
    <vt:lpwstr>philipp.feldpausch@bmw.de</vt:lpwstr>
  </property>
</Properties>
</file>