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99" r:id="rId5"/>
    <p:sldMasterId id="2147483688" r:id="rId6"/>
  </p:sldMasterIdLst>
  <p:notesMasterIdLst>
    <p:notesMasterId r:id="rId41"/>
  </p:notesMasterIdLst>
  <p:sldIdLst>
    <p:sldId id="425" r:id="rId7"/>
    <p:sldId id="462" r:id="rId8"/>
    <p:sldId id="474" r:id="rId9"/>
    <p:sldId id="464" r:id="rId10"/>
    <p:sldId id="465" r:id="rId11"/>
    <p:sldId id="475" r:id="rId12"/>
    <p:sldId id="473" r:id="rId13"/>
    <p:sldId id="467" r:id="rId14"/>
    <p:sldId id="468" r:id="rId15"/>
    <p:sldId id="469" r:id="rId16"/>
    <p:sldId id="470" r:id="rId17"/>
    <p:sldId id="466" r:id="rId18"/>
    <p:sldId id="471" r:id="rId19"/>
    <p:sldId id="472" r:id="rId20"/>
    <p:sldId id="479" r:id="rId21"/>
    <p:sldId id="476" r:id="rId22"/>
    <p:sldId id="477" r:id="rId23"/>
    <p:sldId id="478" r:id="rId24"/>
    <p:sldId id="480" r:id="rId25"/>
    <p:sldId id="481" r:id="rId26"/>
    <p:sldId id="482" r:id="rId27"/>
    <p:sldId id="492" r:id="rId28"/>
    <p:sldId id="493" r:id="rId29"/>
    <p:sldId id="494" r:id="rId30"/>
    <p:sldId id="495" r:id="rId31"/>
    <p:sldId id="491" r:id="rId32"/>
    <p:sldId id="490" r:id="rId33"/>
    <p:sldId id="488" r:id="rId34"/>
    <p:sldId id="489" r:id="rId35"/>
    <p:sldId id="496" r:id="rId36"/>
    <p:sldId id="483" r:id="rId37"/>
    <p:sldId id="484" r:id="rId38"/>
    <p:sldId id="485" r:id="rId39"/>
    <p:sldId id="312" r:id="rId40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829AF-DEF3-9E8A-1AAE-5FF871E7B01D}" v="2989" dt="2024-12-04T07:18:4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3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3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13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23EAE69-8B87-4EA9-A4D3-D6FD5C3538F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242964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4272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242964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42964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16560" y="120348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4272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242964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4516560" y="2761920"/>
            <a:ext cx="19872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474C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101725"/>
            <a:ext cx="6070600" cy="158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8E15B1-229A-6249-AD8D-6AFBAD789442}"/>
              </a:ext>
            </a:extLst>
          </p:cNvPr>
          <p:cNvSpPr txBox="1"/>
          <p:nvPr/>
        </p:nvSpPr>
        <p:spPr>
          <a:xfrm>
            <a:off x="3267075" y="4356100"/>
            <a:ext cx="258762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spc="200">
                <a:solidFill>
                  <a:schemeClr val="bg1"/>
                </a:solidFill>
                <a:latin typeface="Spectral ExtraLight" panose="02020202060000000000" pitchFamily="18" charset="77"/>
                <a:ea typeface="Lato Thin" panose="020F0502020204030203" pitchFamily="34" charset="0"/>
                <a:cs typeface="Lato Thin" panose="020F0502020204030203" pitchFamily="34" charset="0"/>
              </a:rPr>
              <a:t>ACHIEVE YOUR DREAMS…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A81F8-DBC0-5443-9917-95889A24D22A}"/>
              </a:ext>
            </a:extLst>
          </p:cNvPr>
          <p:cNvSpPr txBox="1"/>
          <p:nvPr/>
        </p:nvSpPr>
        <p:spPr>
          <a:xfrm>
            <a:off x="4238625" y="4535488"/>
            <a:ext cx="2371725" cy="247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spc="200">
                <a:solidFill>
                  <a:schemeClr val="bg1"/>
                </a:solidFill>
                <a:latin typeface="Spectral ExtraLight" panose="02020202060000000000" pitchFamily="18" charset="77"/>
                <a:ea typeface="Lato Thin" panose="020F0502020204030203" pitchFamily="34" charset="0"/>
                <a:cs typeface="Lato Thin" panose="020F0502020204030203" pitchFamily="34" charset="0"/>
              </a:rPr>
              <a:t>THROUGH OUR DREAMS.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53F794-7942-4847-9B99-941C6D63F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225" y="3159362"/>
            <a:ext cx="5934075" cy="725858"/>
          </a:xfrm>
        </p:spPr>
        <p:txBody>
          <a:bodyPr/>
          <a:lstStyle>
            <a:lvl1pPr marL="0" indent="0" algn="ctr">
              <a:buNone/>
              <a:defRPr sz="2800"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257175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514350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771525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028700" indent="0">
              <a:buNone/>
              <a:defRPr b="1" i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5136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4001"/>
            <a:ext cx="6359558" cy="522172"/>
          </a:xfrm>
        </p:spPr>
        <p:txBody>
          <a:bodyPr anchor="t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2881" indent="-192881">
              <a:buClr>
                <a:srgbClr val="F5771D"/>
              </a:buClr>
              <a:buFont typeface="Arial"/>
              <a:buChar char="•"/>
              <a:defRPr sz="1400"/>
            </a:lvl1pPr>
            <a:lvl2pPr marL="417910" indent="-160735">
              <a:buClr>
                <a:srgbClr val="F5771D"/>
              </a:buClr>
              <a:buFont typeface="Arial"/>
              <a:buChar char="•"/>
              <a:defRPr sz="1200"/>
            </a:lvl2pPr>
            <a:lvl3pPr marL="642938" indent="-128588">
              <a:buClr>
                <a:srgbClr val="F5771D"/>
              </a:buClr>
              <a:buFont typeface="Arial"/>
              <a:buChar char="•"/>
              <a:defRPr sz="1400"/>
            </a:lvl3pPr>
            <a:lvl4pPr marL="900113" indent="-128588">
              <a:buClr>
                <a:srgbClr val="F5771D"/>
              </a:buClr>
              <a:buFont typeface="Arial"/>
              <a:buChar char="•"/>
              <a:defRPr sz="1050"/>
            </a:lvl4pPr>
            <a:lvl5pPr marL="1157288" indent="-128588">
              <a:buClr>
                <a:srgbClr val="F5771D"/>
              </a:buClr>
              <a:buFont typeface="Arial"/>
              <a:buChar char="•"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482E75-299B-3343-AB10-84AFB8E41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" y="238346"/>
            <a:ext cx="6172200" cy="357187"/>
          </a:xfr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4134E0-3686-F047-8772-88B9856AA7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9A1B7-B956-4C05-8906-FB64B22B5D03}" type="datetime1">
              <a:rPr lang="en-US" altLang="en-US"/>
              <a:pPr>
                <a:defRPr/>
              </a:pPr>
              <a:t>12/18/2024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3B7774-01EF-154D-B882-198D01E922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2529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 marL="192881" indent="-192881">
              <a:buClr>
                <a:srgbClr val="F5771D"/>
              </a:buClr>
              <a:buFont typeface="Arial"/>
              <a:buChar char="•"/>
              <a:defRPr sz="1400"/>
            </a:lvl1pPr>
            <a:lvl2pPr marL="417910" indent="-160735">
              <a:buClr>
                <a:srgbClr val="F5771D"/>
              </a:buClr>
              <a:buFont typeface="Arial"/>
              <a:buChar char="•"/>
              <a:defRPr sz="1200"/>
            </a:lvl2pPr>
            <a:lvl3pPr marL="642938" indent="-128588">
              <a:buClr>
                <a:srgbClr val="F5771D"/>
              </a:buClr>
              <a:buFont typeface="Arial"/>
              <a:buChar char="•"/>
              <a:defRPr sz="1100"/>
            </a:lvl3pPr>
            <a:lvl4pPr marL="900113" indent="-128588">
              <a:buClr>
                <a:srgbClr val="F5771D"/>
              </a:buClr>
              <a:buFont typeface="Arial"/>
              <a:buChar char="•"/>
              <a:defRPr sz="1000"/>
            </a:lvl4pPr>
            <a:lvl5pPr marL="1157288" indent="-128588">
              <a:buClr>
                <a:srgbClr val="F5771D"/>
              </a:buClr>
              <a:buFont typeface="Arial"/>
              <a:buChar char="•"/>
              <a:defRPr sz="10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 marL="192881" indent="-192881">
              <a:buClr>
                <a:srgbClr val="F5771D"/>
              </a:buClr>
              <a:buFont typeface="Arial"/>
              <a:buChar char="•"/>
              <a:defRPr sz="1400"/>
            </a:lvl1pPr>
            <a:lvl2pPr marL="417910" indent="-160735">
              <a:buClr>
                <a:srgbClr val="F5771D"/>
              </a:buClr>
              <a:buFont typeface="Arial"/>
              <a:buChar char="•"/>
              <a:defRPr sz="1200"/>
            </a:lvl2pPr>
            <a:lvl3pPr marL="642938" indent="-128588">
              <a:buClr>
                <a:srgbClr val="F5771D"/>
              </a:buClr>
              <a:buFont typeface="Arial"/>
              <a:buChar char="•"/>
              <a:defRPr sz="1100"/>
            </a:lvl3pPr>
            <a:lvl4pPr marL="900113" indent="-128588">
              <a:buClr>
                <a:srgbClr val="F5771D"/>
              </a:buClr>
              <a:buFont typeface="Arial"/>
              <a:buChar char="•"/>
              <a:defRPr sz="1000"/>
            </a:lvl4pPr>
            <a:lvl5pPr marL="1157288" indent="-128588">
              <a:buClr>
                <a:srgbClr val="F5771D"/>
              </a:buClr>
              <a:buFont typeface="Arial"/>
              <a:buChar char="•"/>
              <a:defRPr sz="1000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046A444-F886-004D-809F-B11AE7981E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" y="238346"/>
            <a:ext cx="6172200" cy="357187"/>
          </a:xfr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64134E0-3686-F047-8772-88B9856AA7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66772-D01B-4265-85A1-C2B1C639EF18}" type="datetime1">
              <a:rPr lang="en-US" altLang="en-US"/>
              <a:pPr>
                <a:defRPr/>
              </a:pPr>
              <a:t>12/18/2024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D3B7774-01EF-154D-B882-198D01E922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8941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73942"/>
            <a:ext cx="303014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753763"/>
            <a:ext cx="3030141" cy="2862110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2" y="1273942"/>
            <a:ext cx="303133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2" y="1753763"/>
            <a:ext cx="3031331" cy="2862110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8D7A01-F966-8A47-BB3D-DA4612F9D8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" y="238346"/>
            <a:ext cx="6172200" cy="357187"/>
          </a:xfr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4134E0-3686-F047-8772-88B9856AA7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1681-59C5-4A21-8EED-62D2E22F9E71}" type="datetime1">
              <a:rPr lang="en-US" altLang="en-US"/>
              <a:pPr>
                <a:defRPr/>
              </a:pPr>
              <a:t>12/18/2024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D3B7774-01EF-154D-B882-198D01E922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23849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ACE6FD8-51B1-8B4D-B616-A2B1504DEB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" y="238346"/>
            <a:ext cx="6172200" cy="357187"/>
          </a:xfr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34E0-3686-F047-8772-88B9856AA7F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B04F4-B20A-4F5D-A68B-BBD99A109E6C}" type="datetime1">
              <a:rPr lang="en-US" altLang="en-US"/>
              <a:pPr>
                <a:defRPr/>
              </a:pPr>
              <a:t>12/18/2024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7774-01EF-154D-B882-198D01E922E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208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51DE05-677A-3849-B479-DA8A0281E307}"/>
              </a:ext>
            </a:extLst>
          </p:cNvPr>
          <p:cNvSpPr/>
          <p:nvPr/>
        </p:nvSpPr>
        <p:spPr>
          <a:xfrm>
            <a:off x="139700" y="123825"/>
            <a:ext cx="349250" cy="868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106ACCB-2E28-D642-A7D5-7C14C3C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2D5DF-4EB3-4EBB-A661-31D9E029E28E}" type="datetime1">
              <a:rPr lang="en-US" altLang="en-US"/>
              <a:pPr>
                <a:defRPr/>
              </a:pPr>
              <a:t>12/18/2024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B6EE56-729F-3C49-AA1F-E9F877A5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59109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648200"/>
            <a:ext cx="1600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77B6AE-3734-DA4C-AB17-54FBAC43E741}"/>
              </a:ext>
            </a:extLst>
          </p:cNvPr>
          <p:cNvSpPr/>
          <p:nvPr/>
        </p:nvSpPr>
        <p:spPr>
          <a:xfrm>
            <a:off x="317500" y="714375"/>
            <a:ext cx="46038" cy="274638"/>
          </a:xfrm>
          <a:prstGeom prst="rect">
            <a:avLst/>
          </a:prstGeom>
          <a:solidFill>
            <a:srgbClr val="F263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3" y="714625"/>
            <a:ext cx="2256235" cy="274637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714625"/>
            <a:ext cx="3833813" cy="3880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3" y="1076328"/>
            <a:ext cx="2256235" cy="3518297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6DB218D-741E-0F41-B643-F86E0311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825D5-42EC-4B2E-97E7-F491E937D146}" type="datetime1">
              <a:rPr lang="en-US" altLang="en-US"/>
              <a:pPr>
                <a:defRPr/>
              </a:pPr>
              <a:t>12/18/2024</a:t>
            </a:fld>
            <a:endParaRPr lang="en-US" alt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2DED382-7B8C-924C-9180-7370CF16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680357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633A971-D801-DA40-8081-18EE4312DC49}"/>
              </a:ext>
            </a:extLst>
          </p:cNvPr>
          <p:cNvSpPr>
            <a:spLocks/>
          </p:cNvSpPr>
          <p:nvPr/>
        </p:nvSpPr>
        <p:spPr>
          <a:xfrm>
            <a:off x="4505325" y="701675"/>
            <a:ext cx="631825" cy="165100"/>
          </a:xfrm>
          <a:prstGeom prst="roundRect">
            <a:avLst/>
          </a:prstGeom>
          <a:solidFill>
            <a:srgbClr val="F263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0922" tIns="25461" rIns="50922" bIns="25461" anchor="ctr" anchorCtr="1"/>
          <a:lstStyle/>
          <a:p>
            <a:pPr algn="ctr">
              <a:defRPr/>
            </a:pPr>
            <a:r>
              <a:rPr lang="en-US" sz="60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EBEB46C-E09D-9748-A516-F3FE0DBBB5D7}"/>
              </a:ext>
            </a:extLst>
          </p:cNvPr>
          <p:cNvSpPr/>
          <p:nvPr/>
        </p:nvSpPr>
        <p:spPr>
          <a:xfrm>
            <a:off x="5884863" y="693738"/>
            <a:ext cx="630237" cy="171450"/>
          </a:xfrm>
          <a:prstGeom prst="roundRect">
            <a:avLst/>
          </a:prstGeom>
          <a:solidFill>
            <a:srgbClr val="474C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0922" tIns="25461" rIns="50922" bIns="25461" anchor="ctr" anchorCtr="1"/>
          <a:lstStyle/>
          <a:p>
            <a:pPr algn="ctr">
              <a:defRPr/>
            </a:pPr>
            <a:r>
              <a:rPr lang="en-US" sz="60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Not Started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D75956AF-0AC1-8F47-898A-F0E88003B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681038"/>
            <a:ext cx="4762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en-US" altLang="en-US" sz="600">
                <a:latin typeface="Open Sans" panose="020B0606030504020204" pitchFamily="34" charset="0"/>
                <a:cs typeface="Open Sans" panose="020B0606030504020204" pitchFamily="34" charset="0"/>
              </a:rPr>
              <a:t>Legend: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053700B-24D4-D142-AB8C-8991695118D9}"/>
              </a:ext>
            </a:extLst>
          </p:cNvPr>
          <p:cNvSpPr>
            <a:spLocks/>
          </p:cNvSpPr>
          <p:nvPr/>
        </p:nvSpPr>
        <p:spPr>
          <a:xfrm>
            <a:off x="5194300" y="693738"/>
            <a:ext cx="631825" cy="171450"/>
          </a:xfrm>
          <a:prstGeom prst="roundRect">
            <a:avLst/>
          </a:prstGeom>
          <a:solidFill>
            <a:srgbClr val="FFA7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0922" tIns="25461" rIns="50922" bIns="25461" anchor="ctr" anchorCtr="1"/>
          <a:lstStyle/>
          <a:p>
            <a:pPr algn="ctr">
              <a:defRPr/>
            </a:pPr>
            <a:r>
              <a:rPr lang="en-US" sz="60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 Progress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EEF7ED-E399-D34C-8D22-81B67F4FC98C}"/>
              </a:ext>
            </a:extLst>
          </p:cNvPr>
          <p:cNvSpPr/>
          <p:nvPr/>
        </p:nvSpPr>
        <p:spPr>
          <a:xfrm>
            <a:off x="4759325" y="4594225"/>
            <a:ext cx="1814513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8461"/>
            <a:ext cx="3779395" cy="641350"/>
          </a:xfrm>
        </p:spPr>
        <p:txBody>
          <a:bodyPr/>
          <a:lstStyle>
            <a:lvl1pPr>
              <a:defRPr sz="2400" spc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45A86927-EC82-7442-89D0-FAE2E629061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2900" y="1039812"/>
            <a:ext cx="6172200" cy="3703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39C193D-AE47-EF47-A7DD-EE5B75065A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" y="238346"/>
            <a:ext cx="3779395" cy="357187"/>
          </a:xfrm>
        </p:spPr>
        <p:txBody>
          <a:bodyPr/>
          <a:lstStyle>
            <a:lvl1pPr marL="0" indent="0">
              <a:buNone/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AC71286-CC8A-0847-9265-59B5A080D2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[Company Name + Title Here]</a:t>
            </a:r>
          </a:p>
        </p:txBody>
      </p:sp>
    </p:spTree>
    <p:extLst>
      <p:ext uri="{BB962C8B-B14F-4D97-AF65-F5344CB8AC3E}">
        <p14:creationId xmlns:p14="http://schemas.microsoft.com/office/powerpoint/2010/main" val="1978429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474C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5" t="10448" r="-2"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660775"/>
            <a:ext cx="21145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27D02F-3E94-BC47-B40F-410C51B67D16}"/>
              </a:ext>
            </a:extLst>
          </p:cNvPr>
          <p:cNvSpPr/>
          <p:nvPr/>
        </p:nvSpPr>
        <p:spPr>
          <a:xfrm>
            <a:off x="317500" y="952500"/>
            <a:ext cx="46038" cy="955675"/>
          </a:xfrm>
          <a:prstGeom prst="rect">
            <a:avLst/>
          </a:prstGeom>
          <a:solidFill>
            <a:srgbClr val="F263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56DB8-3B4F-B04C-8DBB-83B78D97E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1176338"/>
            <a:ext cx="61515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400" b="1">
                <a:solidFill>
                  <a:schemeClr val="bg1"/>
                </a:solidFill>
                <a:latin typeface="Lato Black" panose="020F0502020204030203" pitchFamily="34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857E5-9F14-EC4E-BD72-A1C52F194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901700"/>
            <a:ext cx="6151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2800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FROM IN TIME TEC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A52B7244-00A4-5344-8BC8-EEBDA69E5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4208463"/>
            <a:ext cx="15398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000" err="1">
                <a:solidFill>
                  <a:schemeClr val="bg1"/>
                </a:solidFill>
                <a:latin typeface="Open Sans Light" panose="020B0306030504020204" pitchFamily="34" charset="0"/>
                <a:cs typeface="Open Sans Light" panose="020B0306030504020204" pitchFamily="34" charset="0"/>
              </a:rPr>
              <a:t>www.intimetec.com</a:t>
            </a:r>
            <a:endParaRPr lang="en-US" altLang="en-US" sz="100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2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C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/>
          <p:nvPr/>
        </p:nvPicPr>
        <p:blipFill>
          <a:blip r:embed="rId14"/>
          <a:stretch/>
        </p:blipFill>
        <p:spPr>
          <a:xfrm>
            <a:off x="4915080" y="4626000"/>
            <a:ext cx="1599480" cy="462960"/>
          </a:xfrm>
          <a:prstGeom prst="rect">
            <a:avLst/>
          </a:prstGeom>
          <a:ln>
            <a:noFill/>
          </a:ln>
        </p:spPr>
      </p:pic>
      <p:sp>
        <p:nvSpPr>
          <p:cNvPr id="8" name="CustomShape 1" hidden="1"/>
          <p:cNvSpPr/>
          <p:nvPr/>
        </p:nvSpPr>
        <p:spPr>
          <a:xfrm>
            <a:off x="317520" y="216000"/>
            <a:ext cx="45360" cy="643680"/>
          </a:xfrm>
          <a:prstGeom prst="rect">
            <a:avLst/>
          </a:prstGeom>
          <a:solidFill>
            <a:srgbClr val="F2632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16"/>
          <p:cNvPicPr/>
          <p:nvPr/>
        </p:nvPicPr>
        <p:blipFill>
          <a:blip r:embed="rId15"/>
          <a:stretch/>
        </p:blipFill>
        <p:spPr>
          <a:xfrm>
            <a:off x="393840" y="1101600"/>
            <a:ext cx="6069960" cy="158508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3267000" y="4356000"/>
            <a:ext cx="258696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000" b="0" strike="noStrike" spc="197">
                <a:solidFill>
                  <a:srgbClr val="FFFFFF"/>
                </a:solidFill>
                <a:latin typeface="Spectral ExtraLight"/>
                <a:ea typeface="Lato Thin"/>
              </a:rPr>
              <a:t>ACHIEVE YOUR DREAMS…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4238640" y="4535640"/>
            <a:ext cx="237096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1000" b="0" strike="noStrike" spc="197">
                <a:solidFill>
                  <a:srgbClr val="FFFFFF"/>
                </a:solidFill>
                <a:latin typeface="Spectral ExtraLight"/>
                <a:ea typeface="Lato Thin"/>
              </a:rPr>
              <a:t>THROUGH OUR DREAMS.</a:t>
            </a:r>
            <a:endParaRPr lang="en-IN" sz="10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5"/>
          <p:cNvPicPr/>
          <p:nvPr/>
        </p:nvPicPr>
        <p:blipFill>
          <a:blip r:embed="rId14"/>
          <a:stretch/>
        </p:blipFill>
        <p:spPr>
          <a:xfrm>
            <a:off x="4915080" y="4626000"/>
            <a:ext cx="1599480" cy="46296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17520" y="216000"/>
            <a:ext cx="45360" cy="643680"/>
          </a:xfrm>
          <a:prstGeom prst="rect">
            <a:avLst/>
          </a:prstGeom>
          <a:solidFill>
            <a:srgbClr val="F26323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3DCD0-FDFB-5940-A612-9A8008DD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98463"/>
            <a:ext cx="6172200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2900" y="1222375"/>
            <a:ext cx="61722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134E0-3686-F047-8772-88B9856AA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4745038"/>
            <a:ext cx="16002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75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CF76DFE2-0A9B-468A-B989-2E3EA1AFB6F8}" type="datetime1">
              <a:rPr lang="en-US" altLang="en-US"/>
              <a:pPr>
                <a:defRPr/>
              </a:pPr>
              <a:t>12/18/2024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7774-01EF-154D-B882-198D01E92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76500" y="4745038"/>
            <a:ext cx="21717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675">
                <a:solidFill>
                  <a:srgbClr val="898989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In Time Tec – Company Confidential</a:t>
            </a:r>
          </a:p>
        </p:txBody>
      </p:sp>
      <p:pic>
        <p:nvPicPr>
          <p:cNvPr id="1030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625975"/>
            <a:ext cx="1600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DD2282-9CE8-1C47-AD44-D1A23096D536}"/>
              </a:ext>
            </a:extLst>
          </p:cNvPr>
          <p:cNvSpPr/>
          <p:nvPr/>
        </p:nvSpPr>
        <p:spPr>
          <a:xfrm>
            <a:off x="317500" y="215900"/>
            <a:ext cx="46038" cy="644525"/>
          </a:xfrm>
          <a:prstGeom prst="rect">
            <a:avLst/>
          </a:prstGeom>
          <a:solidFill>
            <a:srgbClr val="F263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4257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hf sldNum="0" hdr="0" dt="0"/>
  <p:txStyles>
    <p:titleStyle>
      <a:lvl1pPr algn="l" defTabSz="257175" rtl="0" eaLnBrk="1" fontAlgn="base" hangingPunct="1">
        <a:spcBef>
          <a:spcPct val="0"/>
        </a:spcBef>
        <a:spcAft>
          <a:spcPct val="0"/>
        </a:spcAft>
        <a:defRPr sz="2400" b="1" kern="1200" cap="all">
          <a:solidFill>
            <a:srgbClr val="474C53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1pPr>
      <a:lvl2pPr algn="l" defTabSz="257175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74C53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2pPr>
      <a:lvl3pPr algn="l" defTabSz="257175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74C53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3pPr>
      <a:lvl4pPr algn="l" defTabSz="257175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74C53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4pPr>
      <a:lvl5pPr algn="l" defTabSz="257175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474C53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5pPr>
      <a:lvl6pPr marL="342900" algn="l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rgbClr val="FFFFFF"/>
          </a:solidFill>
          <a:latin typeface="Century Gothic" charset="0"/>
          <a:ea typeface="ＭＳ Ｐゴシック" charset="0"/>
        </a:defRPr>
      </a:lvl6pPr>
      <a:lvl7pPr marL="685800" algn="l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rgbClr val="FFFFFF"/>
          </a:solidFill>
          <a:latin typeface="Century Gothic" charset="0"/>
          <a:ea typeface="ＭＳ Ｐゴシック" charset="0"/>
        </a:defRPr>
      </a:lvl7pPr>
      <a:lvl8pPr marL="1028700" algn="l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rgbClr val="FFFFFF"/>
          </a:solidFill>
          <a:latin typeface="Century Gothic" charset="0"/>
          <a:ea typeface="ＭＳ Ｐゴシック" charset="0"/>
        </a:defRPr>
      </a:lvl8pPr>
      <a:lvl9pPr marL="1371600" algn="l" defTabSz="257175" rtl="0" eaLnBrk="1" fontAlgn="base" hangingPunct="1">
        <a:spcBef>
          <a:spcPct val="0"/>
        </a:spcBef>
        <a:spcAft>
          <a:spcPct val="0"/>
        </a:spcAft>
        <a:defRPr sz="2475">
          <a:solidFill>
            <a:srgbClr val="FFFFFF"/>
          </a:solidFill>
          <a:latin typeface="Century Gothic" charset="0"/>
          <a:ea typeface="ＭＳ Ｐゴシック" charset="0"/>
        </a:defRPr>
      </a:lvl9pPr>
    </p:titleStyle>
    <p:bodyStyle>
      <a:lvl1pPr marL="192088" indent="-192088" algn="l" defTabSz="257175" rtl="0" eaLnBrk="1" fontAlgn="base" hangingPunct="1">
        <a:spcBef>
          <a:spcPct val="20000"/>
        </a:spcBef>
        <a:spcAft>
          <a:spcPct val="0"/>
        </a:spcAft>
        <a:buClr>
          <a:srgbClr val="F5771D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17513" indent="-160338" algn="l" defTabSz="257175" rtl="0" eaLnBrk="1" fontAlgn="base" hangingPunct="1">
        <a:spcBef>
          <a:spcPct val="20000"/>
        </a:spcBef>
        <a:spcAft>
          <a:spcPct val="0"/>
        </a:spcAft>
        <a:buClr>
          <a:srgbClr val="F5771D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42938" indent="-128588" algn="l" defTabSz="257175" rtl="0" eaLnBrk="1" fontAlgn="base" hangingPunct="1">
        <a:spcBef>
          <a:spcPct val="20000"/>
        </a:spcBef>
        <a:spcAft>
          <a:spcPct val="0"/>
        </a:spcAft>
        <a:buClr>
          <a:srgbClr val="F5771D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00113" indent="-128588" algn="l" defTabSz="257175" rtl="0" eaLnBrk="1" fontAlgn="base" hangingPunct="1">
        <a:spcBef>
          <a:spcPct val="20000"/>
        </a:spcBef>
        <a:spcAft>
          <a:spcPct val="0"/>
        </a:spcAft>
        <a:buClr>
          <a:srgbClr val="F5771D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57288" indent="-128588" algn="l" defTabSz="257175" rtl="0" eaLnBrk="1" fontAlgn="base" hangingPunct="1">
        <a:spcBef>
          <a:spcPct val="20000"/>
        </a:spcBef>
        <a:spcAft>
          <a:spcPct val="0"/>
        </a:spcAft>
        <a:buClr>
          <a:srgbClr val="F5771D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65F7-13DF-B55D-C549-7767FE30FB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9746" y="2417158"/>
            <a:ext cx="6379114" cy="1181100"/>
          </a:xfrm>
        </p:spPr>
        <p:txBody>
          <a:bodyPr/>
          <a:lstStyle>
            <a:defPPr>
              <a:defRPr lang="en-US"/>
            </a:defPPr>
            <a:lvl1pPr marL="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>
                <a:solidFill>
                  <a:schemeClr val="bg1"/>
                </a:solidFill>
                <a:latin typeface="Open Sans"/>
              </a:rPr>
              <a:t>Clean Code: Chapter 2</a:t>
            </a:r>
            <a:br>
              <a:rPr lang="en-US" sz="1800" b="1">
                <a:latin typeface="Open Sans"/>
              </a:rPr>
            </a:br>
            <a:br>
              <a:rPr lang="en-US" sz="1800" b="1">
                <a:latin typeface="Open Sans"/>
              </a:rPr>
            </a:br>
            <a:r>
              <a:rPr lang="en-US" sz="1800" b="1">
                <a:solidFill>
                  <a:schemeClr val="bg1"/>
                </a:solidFill>
                <a:latin typeface="Open Sans"/>
                <a:ea typeface="Calibri"/>
                <a:cs typeface="Calibri"/>
              </a:rPr>
              <a:t>Meaningful Names</a:t>
            </a:r>
            <a:endParaRPr lang="en-US" sz="2800" b="1">
              <a:solidFill>
                <a:schemeClr val="bg1"/>
              </a:solidFill>
              <a:latin typeface="Open San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68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303591A-B075-A230-9C90-E0B2D2653B7C}"/>
              </a:ext>
            </a:extLst>
          </p:cNvPr>
          <p:cNvSpPr txBox="1">
            <a:spLocks/>
          </p:cNvSpPr>
          <p:nvPr/>
        </p:nvSpPr>
        <p:spPr>
          <a:xfrm>
            <a:off x="379362" y="122716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>
                <a:latin typeface="Tahoma Bold"/>
                <a:cs typeface="Arial"/>
              </a:rPr>
              <a:t>The Power of Pronounceable Words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B73C8-561D-DFB7-5F5D-F169EFBC35FA}"/>
              </a:ext>
            </a:extLst>
          </p:cNvPr>
          <p:cNvSpPr txBox="1"/>
          <p:nvPr/>
        </p:nvSpPr>
        <p:spPr>
          <a:xfrm>
            <a:off x="341295" y="1102647"/>
            <a:ext cx="61892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  <a:ea typeface="+mn-lt"/>
                <a:cs typeface="+mn-lt"/>
              </a:rPr>
              <a:t>If you have variable names that anyone can say without spelling them out, it becomes easier for us to discuss them.</a:t>
            </a:r>
            <a:endParaRPr lang="en-US" sz="1600">
              <a:latin typeface="Calibri"/>
            </a:endParaRPr>
          </a:p>
          <a:p>
            <a:pPr algn="l"/>
            <a:endParaRPr lang="en-US" sz="1600">
              <a:latin typeface="Calibri"/>
            </a:endParaRPr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C931B4F-8A6C-6878-7C79-FA8ED790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5" y="1932055"/>
            <a:ext cx="2733675" cy="1133475"/>
          </a:xfrm>
          <a:prstGeom prst="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39E4D0D-A635-5025-59CA-F5573C366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634" y="1928914"/>
            <a:ext cx="2852634" cy="1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8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27BCA3-4BF7-5EFF-16DA-85E4C3FF1C5C}"/>
              </a:ext>
            </a:extLst>
          </p:cNvPr>
          <p:cNvSpPr txBox="1">
            <a:spLocks/>
          </p:cNvSpPr>
          <p:nvPr/>
        </p:nvSpPr>
        <p:spPr>
          <a:xfrm>
            <a:off x="379362" y="122716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>
                <a:latin typeface="Tahoma Bold"/>
                <a:cs typeface="Arial"/>
              </a:rPr>
              <a:t>Use Searchable Names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C711C-91AF-AE6C-8FB9-6599A01F4BA7}"/>
              </a:ext>
            </a:extLst>
          </p:cNvPr>
          <p:cNvSpPr txBox="1"/>
          <p:nvPr/>
        </p:nvSpPr>
        <p:spPr>
          <a:xfrm>
            <a:off x="341295" y="977943"/>
            <a:ext cx="60251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Descriptive and Self-Explanatory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Full Words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Meaningful in Context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Consistency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Avoids Magic Numbers and Hardcoded Values</a:t>
            </a:r>
            <a:endParaRPr lang="en-US" sz="1600" dirty="0">
              <a:latin typeface="Calibri"/>
              <a:cs typeface="Arial"/>
            </a:endParaRPr>
          </a:p>
        </p:txBody>
      </p:sp>
      <p:pic>
        <p:nvPicPr>
          <p:cNvPr id="10" name="Picture 9" descr="A black and white sign&#10;&#10;Description automatically generated">
            <a:extLst>
              <a:ext uri="{FF2B5EF4-FFF2-40B4-BE49-F238E27FC236}">
                <a16:creationId xmlns:a16="http://schemas.microsoft.com/office/drawing/2014/main" id="{5B04E266-F19E-2B8F-CE51-EF1F95C1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80" y="2734891"/>
            <a:ext cx="2371725" cy="476250"/>
          </a:xfrm>
          <a:prstGeom prst="rect">
            <a:avLst/>
          </a:prstGeom>
        </p:spPr>
      </p:pic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4CC6490-4DD4-434E-59E2-31290E12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19" y="3432648"/>
            <a:ext cx="448870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3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27FC2-E0DF-84FE-59DA-4C8B90E1AAA5}"/>
              </a:ext>
            </a:extLst>
          </p:cNvPr>
          <p:cNvSpPr txBox="1"/>
          <p:nvPr/>
        </p:nvSpPr>
        <p:spPr>
          <a:xfrm>
            <a:off x="329784" y="1282888"/>
            <a:ext cx="5637865" cy="1643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Encodings in variable name refer to adding extra information to names that indicate the type or scope of a variable or function. </a:t>
            </a:r>
            <a:endParaRPr lang="en-US" sz="1600" dirty="0">
              <a:latin typeface="Calibri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1600">
              <a:latin typeface="Calibri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1600" dirty="0">
              <a:latin typeface="Calibri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1600" dirty="0">
                <a:latin typeface="Calibri"/>
                <a:cs typeface="Arial"/>
              </a:rPr>
              <a:t>Hungarian notation</a:t>
            </a:r>
            <a:endParaRPr lang="en-US" sz="1600" dirty="0"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1600">
              <a:latin typeface="Calibri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1600">
              <a:latin typeface="Calibri"/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C167AB-6FAE-DA60-1273-C1F54372151F}"/>
              </a:ext>
            </a:extLst>
          </p:cNvPr>
          <p:cNvSpPr txBox="1">
            <a:spLocks/>
          </p:cNvSpPr>
          <p:nvPr/>
        </p:nvSpPr>
        <p:spPr>
          <a:xfrm>
            <a:off x="328293" y="122716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>
                <a:latin typeface="Tahoma Bold"/>
                <a:cs typeface="Arial"/>
              </a:rPr>
              <a:t>Avoid Encodings in Programming</a:t>
            </a:r>
          </a:p>
        </p:txBody>
      </p:sp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022851C-882B-3987-9543-BE4870BD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15" y="2685644"/>
            <a:ext cx="14192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creen with text&#10;&#10;Description automatically generated">
            <a:extLst>
              <a:ext uri="{FF2B5EF4-FFF2-40B4-BE49-F238E27FC236}">
                <a16:creationId xmlns:a16="http://schemas.microsoft.com/office/drawing/2014/main" id="{BDF2800E-52B9-30C5-A182-9422F34B6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01" y="932031"/>
            <a:ext cx="3506415" cy="1747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E4471B-F6FA-1DF4-8987-FCD34293E7FB}"/>
              </a:ext>
            </a:extLst>
          </p:cNvPr>
          <p:cNvSpPr txBox="1"/>
          <p:nvPr/>
        </p:nvSpPr>
        <p:spPr>
          <a:xfrm>
            <a:off x="2205288" y="466899"/>
            <a:ext cx="2244423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700" baseline="0" dirty="0">
                <a:latin typeface="Calibri"/>
              </a:rPr>
              <a:t>Avoid member Prefixes</a:t>
            </a:r>
            <a:endParaRPr lang="en-US" sz="1700">
              <a:latin typeface="Calibri"/>
            </a:endParaRPr>
          </a:p>
        </p:txBody>
      </p:sp>
      <p:pic>
        <p:nvPicPr>
          <p:cNvPr id="2" name="Picture 1" descr="A computer screen with text&#10;&#10;Description automatically generated">
            <a:extLst>
              <a:ext uri="{FF2B5EF4-FFF2-40B4-BE49-F238E27FC236}">
                <a16:creationId xmlns:a16="http://schemas.microsoft.com/office/drawing/2014/main" id="{E25ACFA0-3169-D9A8-C891-B3F8C5FD0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57" y="2822540"/>
            <a:ext cx="3512901" cy="17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1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0C6B91-D022-EF73-492D-AA0C4BF075D1}"/>
              </a:ext>
            </a:extLst>
          </p:cNvPr>
          <p:cNvSpPr txBox="1"/>
          <p:nvPr/>
        </p:nvSpPr>
        <p:spPr>
          <a:xfrm>
            <a:off x="1921762" y="712252"/>
            <a:ext cx="2973824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latin typeface="Calibri"/>
              </a:rPr>
              <a:t>Interfaces and implementations</a:t>
            </a:r>
            <a:endParaRPr lang="en-US" sz="1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D7A0F-9799-4178-E6CE-82BB594C8EDB}"/>
              </a:ext>
            </a:extLst>
          </p:cNvPr>
          <p:cNvSpPr txBox="1"/>
          <p:nvPr/>
        </p:nvSpPr>
        <p:spPr>
          <a:xfrm>
            <a:off x="649774" y="1286421"/>
            <a:ext cx="5513235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latin typeface="Calibri"/>
                <a:ea typeface="+mn-lt"/>
                <a:cs typeface="+mn-lt"/>
              </a:rPr>
              <a:t>In many coding practices, especially in languages like C# and Java, interfaces are often named with the prefix "I" to indicate that they are interfaces.</a:t>
            </a:r>
            <a:endParaRPr lang="en-US" sz="1600" dirty="0">
              <a:latin typeface="Calibri"/>
              <a:cs typeface="Arial"/>
            </a:endParaRPr>
          </a:p>
          <a:p>
            <a:pPr algn="just"/>
            <a:endParaRPr lang="en-US" sz="1600">
              <a:latin typeface="Arial"/>
              <a:cs typeface="Arial"/>
            </a:endParaRPr>
          </a:p>
          <a:p>
            <a:pPr algn="just"/>
            <a:r>
              <a:rPr lang="en-US" sz="1600" dirty="0">
                <a:latin typeface="Calibri"/>
              </a:rPr>
              <a:t>The purpose of an interface is to </a:t>
            </a:r>
            <a:r>
              <a:rPr lang="en-US" sz="1600" b="1" dirty="0">
                <a:latin typeface="Calibri"/>
              </a:rPr>
              <a:t>define a contract</a:t>
            </a:r>
            <a:r>
              <a:rPr lang="en-US" sz="1600" dirty="0">
                <a:latin typeface="Calibri"/>
              </a:rPr>
              <a:t> or a set of behaviors that classes can implement. The name of the interface should describe </a:t>
            </a:r>
            <a:r>
              <a:rPr lang="en-US" sz="1600" b="1" dirty="0">
                <a:latin typeface="Calibri"/>
              </a:rPr>
              <a:t>what</a:t>
            </a:r>
            <a:r>
              <a:rPr lang="en-US" sz="1600" dirty="0">
                <a:latin typeface="Calibri"/>
              </a:rPr>
              <a:t> it represents, not its technical nature (i.e., whether it's an interface or a concrete class).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1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5071B37-EC2E-549D-FC20-7EB6264F4DCC}"/>
              </a:ext>
            </a:extLst>
          </p:cNvPr>
          <p:cNvSpPr txBox="1">
            <a:spLocks/>
          </p:cNvSpPr>
          <p:nvPr/>
        </p:nvSpPr>
        <p:spPr>
          <a:xfrm>
            <a:off x="342885" y="130012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Avoid Mental Mapping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F303C-743A-BE21-1B47-E42D05359E12}"/>
              </a:ext>
            </a:extLst>
          </p:cNvPr>
          <p:cNvSpPr txBox="1"/>
          <p:nvPr/>
        </p:nvSpPr>
        <p:spPr>
          <a:xfrm>
            <a:off x="347859" y="1109210"/>
            <a:ext cx="6156446" cy="22544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 dirty="0">
                <a:latin typeface="Calibri"/>
              </a:rPr>
              <a:t>Make variable names such that you don’t need to remember what they do.</a:t>
            </a:r>
            <a:endParaRPr lang="en-US"/>
          </a:p>
          <a:p>
            <a:pPr marL="285750" indent="-285750" algn="just">
              <a:spcBef>
                <a:spcPts val="500"/>
              </a:spcBef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Choosing clear and unambiguous names can help readers understand code more easily. </a:t>
            </a:r>
            <a:endParaRPr lang="en-US" sz="1600">
              <a:latin typeface="Calibri"/>
              <a:ea typeface="+mn-lt"/>
              <a:cs typeface="+mn-lt"/>
            </a:endParaRPr>
          </a:p>
          <a:p>
            <a:pPr marL="285750" indent="-285750" algn="just">
              <a:spcBef>
                <a:spcPts val="500"/>
              </a:spcBef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For example, instead of using “w” and “h” for variable names, use “width” and “height”. </a:t>
            </a:r>
            <a:endParaRPr lang="en-US" sz="1600">
              <a:latin typeface="Calibri"/>
              <a:ea typeface="+mn-lt"/>
              <a:cs typeface="+mn-lt"/>
            </a:endParaRPr>
          </a:p>
          <a:p>
            <a:pPr marL="285750" indent="-285750" algn="just">
              <a:spcBef>
                <a:spcPts val="500"/>
              </a:spcBef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This makes it clear what the variables represent, without requiring the reader to mentally map the names to their purpose.</a:t>
            </a:r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914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F67EE4-D068-AAA4-18E8-859E12D4C3C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53503" y="1067841"/>
            <a:ext cx="6171840" cy="858600"/>
          </a:xfrm>
        </p:spPr>
        <p:txBody>
          <a:bodyPr lIns="0" tIns="0" rIns="0" bIns="0" anchor="t">
            <a:normAutofit/>
          </a:bodyPr>
          <a:lstStyle/>
          <a:p>
            <a:r>
              <a:rPr lang="en-US" sz="1600" dirty="0">
                <a:latin typeface="Calibri"/>
              </a:rPr>
              <a:t>Classes names should be noun or noun phrases and specific.</a:t>
            </a: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   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4E7750-69A9-B64F-A52E-BAE77A74C776}"/>
              </a:ext>
            </a:extLst>
          </p:cNvPr>
          <p:cNvSpPr txBox="1">
            <a:spLocks/>
          </p:cNvSpPr>
          <p:nvPr/>
        </p:nvSpPr>
        <p:spPr>
          <a:xfrm>
            <a:off x="328293" y="122716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>
                <a:latin typeface="Tahoma Bold"/>
                <a:cs typeface="Arial"/>
              </a:rPr>
              <a:t>Class Names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BD7F-8A31-A3C8-58AE-EA23E0CB1622}"/>
              </a:ext>
            </a:extLst>
          </p:cNvPr>
          <p:cNvSpPr txBox="1"/>
          <p:nvPr/>
        </p:nvSpPr>
        <p:spPr>
          <a:xfrm>
            <a:off x="856171" y="1927141"/>
            <a:ext cx="20927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Calibri"/>
              </a:rPr>
              <a:t>Good Names</a:t>
            </a:r>
            <a:br>
              <a:rPr lang="en-US" sz="1600" b="1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Payment</a:t>
            </a:r>
          </a:p>
          <a:p>
            <a:pPr algn="ctr"/>
            <a:r>
              <a:rPr lang="en-US" sz="1600" dirty="0">
                <a:latin typeface="Calibri"/>
                <a:ea typeface="Calibri"/>
                <a:cs typeface="Calibri"/>
              </a:rPr>
              <a:t>Invoice</a:t>
            </a:r>
            <a:br>
              <a:rPr lang="en-US" sz="1600" dirty="0">
                <a:latin typeface="Calibri"/>
              </a:rPr>
            </a:br>
            <a:r>
              <a:rPr lang="en-US" sz="1600" dirty="0" err="1">
                <a:latin typeface="Calibri"/>
              </a:rPr>
              <a:t>UserRegistrationForm</a:t>
            </a: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23CFB-190E-0388-0D97-5C52F38A4418}"/>
              </a:ext>
            </a:extLst>
          </p:cNvPr>
          <p:cNvSpPr txBox="1"/>
          <p:nvPr/>
        </p:nvSpPr>
        <p:spPr>
          <a:xfrm>
            <a:off x="3929331" y="1927140"/>
            <a:ext cx="20927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Calibri"/>
              </a:rPr>
              <a:t>Bad Names</a:t>
            </a:r>
            <a:br>
              <a:rPr lang="en-US" sz="1600" b="1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dirty="0" err="1">
                <a:latin typeface="Calibri"/>
              </a:rPr>
              <a:t>PaymentProcessor</a:t>
            </a:r>
          </a:p>
          <a:p>
            <a:pPr algn="ctr"/>
            <a:r>
              <a:rPr lang="en-US" sz="1600" dirty="0">
                <a:latin typeface="Calibri"/>
                <a:ea typeface="Calibri"/>
                <a:cs typeface="Calibri"/>
              </a:rPr>
              <a:t>Data</a:t>
            </a:r>
            <a:endParaRPr lang="en-US" dirty="0"/>
          </a:p>
          <a:p>
            <a:pPr algn="ctr"/>
            <a:r>
              <a:rPr lang="en-US" sz="1600" dirty="0">
                <a:latin typeface="Calibri"/>
              </a:rPr>
              <a:t>Form</a:t>
            </a: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Info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C3BD3-2D9B-9238-1EC7-00437F02CF91}"/>
              </a:ext>
            </a:extLst>
          </p:cNvPr>
          <p:cNvSpPr txBox="1"/>
          <p:nvPr/>
        </p:nvSpPr>
        <p:spPr>
          <a:xfrm>
            <a:off x="383659" y="3624604"/>
            <a:ext cx="56464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/>
                <a:ea typeface="+mn-lt"/>
                <a:cs typeface="+mn-lt"/>
              </a:rPr>
              <a:t>What is this class responsible for?</a:t>
            </a:r>
            <a:endParaRPr lang="en-US" sz="1600" dirty="0">
              <a:latin typeface="Calibri"/>
            </a:endParaRPr>
          </a:p>
          <a:p>
            <a:endParaRPr lang="en-US" sz="1600" dirty="0">
              <a:latin typeface="Calibri"/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1600" dirty="0">
                <a:latin typeface="Calibri"/>
                <a:ea typeface="+mn-lt"/>
                <a:cs typeface="+mn-lt"/>
              </a:rPr>
              <a:t>If the name reflects that single responsibility, it’s likely a good name.</a:t>
            </a:r>
            <a:endParaRPr lang="en-US" sz="1600">
              <a:latin typeface="Calibri"/>
            </a:endParaRPr>
          </a:p>
          <a:p>
            <a:pPr algn="l"/>
            <a:endParaRPr lang="en-US" sz="16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91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F67EE4-D068-AAA4-18E8-859E12D4C3C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53503" y="1067841"/>
            <a:ext cx="6171840" cy="858600"/>
          </a:xfrm>
        </p:spPr>
        <p:txBody>
          <a:bodyPr lIns="0" tIns="0" rIns="0" bIns="0" anchor="t">
            <a:normAutofit/>
          </a:bodyPr>
          <a:lstStyle/>
          <a:p>
            <a:r>
              <a:rPr lang="en-US" sz="1600" dirty="0">
                <a:latin typeface="Calibri"/>
              </a:rPr>
              <a:t>Method name should be verb or verb phrases and specific.</a:t>
            </a: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   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4E7750-69A9-B64F-A52E-BAE77A74C776}"/>
              </a:ext>
            </a:extLst>
          </p:cNvPr>
          <p:cNvSpPr txBox="1">
            <a:spLocks/>
          </p:cNvSpPr>
          <p:nvPr/>
        </p:nvSpPr>
        <p:spPr>
          <a:xfrm>
            <a:off x="328293" y="122716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Method Names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4BD7F-8A31-A3C8-58AE-EA23E0CB1622}"/>
              </a:ext>
            </a:extLst>
          </p:cNvPr>
          <p:cNvSpPr txBox="1"/>
          <p:nvPr/>
        </p:nvSpPr>
        <p:spPr>
          <a:xfrm>
            <a:off x="856171" y="1927141"/>
            <a:ext cx="20927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Calibri"/>
              </a:rPr>
              <a:t>Good Names</a:t>
            </a:r>
            <a:br>
              <a:rPr lang="en-US" sz="1600" b="1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err="1">
                <a:latin typeface="Calibri"/>
                <a:ea typeface="+mn-lt"/>
                <a:cs typeface="+mn-lt"/>
              </a:rPr>
              <a:t>CalculateTotalPrice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endParaRPr lang="en-US" sz="1600">
              <a:latin typeface="Calibri"/>
            </a:endParaRPr>
          </a:p>
          <a:p>
            <a:pPr algn="ctr"/>
            <a:r>
              <a:rPr lang="en-US" sz="1600" err="1">
                <a:latin typeface="Calibri"/>
                <a:ea typeface="+mn-lt"/>
                <a:cs typeface="+mn-lt"/>
              </a:rPr>
              <a:t>SendEmailNotification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br>
              <a:rPr lang="en-US" sz="1600" dirty="0">
                <a:latin typeface="Calibri"/>
              </a:rPr>
            </a:br>
            <a:r>
              <a:rPr lang="en-US" sz="1600" err="1">
                <a:latin typeface="Calibri"/>
                <a:ea typeface="+mn-lt"/>
                <a:cs typeface="+mn-lt"/>
              </a:rPr>
              <a:t>ValidateUserInput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br>
              <a:rPr lang="en-US" sz="1600" dirty="0">
                <a:latin typeface="Calibri"/>
              </a:rPr>
            </a:br>
            <a:r>
              <a:rPr lang="en-US" sz="1600" err="1">
                <a:latin typeface="Calibri"/>
                <a:ea typeface="+mn-lt"/>
                <a:cs typeface="+mn-lt"/>
              </a:rPr>
              <a:t>ExportReportToCsv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23CFB-190E-0388-0D97-5C52F38A4418}"/>
              </a:ext>
            </a:extLst>
          </p:cNvPr>
          <p:cNvSpPr txBox="1"/>
          <p:nvPr/>
        </p:nvSpPr>
        <p:spPr>
          <a:xfrm>
            <a:off x="3929331" y="1927140"/>
            <a:ext cx="209276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Calibri"/>
              </a:rPr>
              <a:t>Bad Names</a:t>
            </a:r>
            <a:br>
              <a:rPr lang="en-US" sz="1600" b="1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err="1">
                <a:latin typeface="Calibri"/>
                <a:ea typeface="+mn-lt"/>
                <a:cs typeface="+mn-lt"/>
              </a:rPr>
              <a:t>PriceCalculation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</a:p>
          <a:p>
            <a:pPr algn="ctr"/>
            <a:r>
              <a:rPr lang="en-US" sz="1600" dirty="0" err="1">
                <a:latin typeface="Calibri"/>
                <a:ea typeface="+mn-lt"/>
                <a:cs typeface="+mn-lt"/>
              </a:rPr>
              <a:t>SendNotification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endParaRPr lang="en-US" sz="1600">
              <a:latin typeface="Calibri"/>
            </a:endParaRPr>
          </a:p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Validate </a:t>
            </a:r>
            <a:br>
              <a:rPr lang="en-US" sz="1600" dirty="0">
                <a:latin typeface="Calibri"/>
              </a:rPr>
            </a:br>
            <a:r>
              <a:rPr lang="en-US" sz="1600" err="1">
                <a:latin typeface="Calibri"/>
                <a:ea typeface="+mn-lt"/>
                <a:cs typeface="+mn-lt"/>
              </a:rPr>
              <a:t>ExportReport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endParaRPr lang="en-US" sz="1600"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C3BD3-2D9B-9238-1EC7-00437F02CF91}"/>
              </a:ext>
            </a:extLst>
          </p:cNvPr>
          <p:cNvSpPr txBox="1"/>
          <p:nvPr/>
        </p:nvSpPr>
        <p:spPr>
          <a:xfrm>
            <a:off x="383659" y="3624604"/>
            <a:ext cx="564642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/>
                <a:ea typeface="+mn-lt"/>
                <a:cs typeface="+mn-lt"/>
              </a:rPr>
              <a:t>What is this method responsible for?</a:t>
            </a:r>
            <a:endParaRPr lang="en-US" sz="1600" dirty="0">
              <a:latin typeface="Calibri"/>
            </a:endParaRPr>
          </a:p>
          <a:p>
            <a:endParaRPr lang="en-US" sz="1600" dirty="0">
              <a:latin typeface="Calibri"/>
              <a:ea typeface="+mn-lt"/>
              <a:cs typeface="+mn-lt"/>
            </a:endParaRPr>
          </a:p>
          <a:p>
            <a:r>
              <a:rPr lang="en-US" sz="1600" dirty="0">
                <a:latin typeface="Calibri"/>
                <a:ea typeface="+mn-lt"/>
                <a:cs typeface="+mn-lt"/>
              </a:rPr>
              <a:t>If the name reflects that single responsibility, it’s likely a good name.</a:t>
            </a:r>
            <a:endParaRPr lang="en-US" sz="1600">
              <a:latin typeface="Calibri"/>
            </a:endParaRPr>
          </a:p>
          <a:p>
            <a:pPr algn="l"/>
            <a:endParaRPr lang="en-US" sz="160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15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8954F4-F675-A1AF-7EB3-F1F150FEF63B}"/>
              </a:ext>
            </a:extLst>
          </p:cNvPr>
          <p:cNvSpPr txBox="1">
            <a:spLocks/>
          </p:cNvSpPr>
          <p:nvPr/>
        </p:nvSpPr>
        <p:spPr>
          <a:xfrm>
            <a:off x="342885" y="159195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Don't Be Cute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F9F9A-292C-7476-6C65-C83C5302D18A}"/>
              </a:ext>
            </a:extLst>
          </p:cNvPr>
          <p:cNvSpPr txBox="1"/>
          <p:nvPr/>
        </p:nvSpPr>
        <p:spPr>
          <a:xfrm>
            <a:off x="374112" y="1043577"/>
            <a:ext cx="61367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</a:rPr>
              <a:t>Don’t make Joke names, It removes clarity and simplicity 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081BB1EB-F6F4-6EAC-D586-71BD3335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83" y="1532107"/>
            <a:ext cx="2483234" cy="3086100"/>
          </a:xfrm>
          <a:prstGeom prst="rect">
            <a:avLst/>
          </a:prstGeom>
        </p:spPr>
      </p:pic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834FB7E-36A2-8A6F-369F-86CBEAE16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896" y="2621199"/>
            <a:ext cx="3112648" cy="9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4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115420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Pick One Word Per Concept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AAC31-A568-76D3-BC40-1FB24C752A44}"/>
              </a:ext>
            </a:extLst>
          </p:cNvPr>
          <p:cNvSpPr txBox="1"/>
          <p:nvPr/>
        </p:nvSpPr>
        <p:spPr>
          <a:xfrm>
            <a:off x="341295" y="1037013"/>
            <a:ext cx="6169573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</a:rPr>
              <a:t>You should not use two words for same concept.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b="1" dirty="0">
                <a:latin typeface="Calibri"/>
              </a:rPr>
              <a:t>Bad Code:</a:t>
            </a:r>
          </a:p>
          <a:p>
            <a:r>
              <a:rPr lang="en-US" sz="1600" err="1">
                <a:latin typeface="Calibri"/>
              </a:rPr>
              <a:t>getRecords</a:t>
            </a:r>
            <a:r>
              <a:rPr lang="en-US" sz="1600" dirty="0">
                <a:latin typeface="Calibri"/>
              </a:rPr>
              <a:t>()</a:t>
            </a:r>
          </a:p>
          <a:p>
            <a:r>
              <a:rPr lang="en-US" sz="1600" dirty="0" err="1">
                <a:latin typeface="Calibri"/>
              </a:rPr>
              <a:t>retrieveAccounts</a:t>
            </a:r>
            <a:r>
              <a:rPr lang="en-US" sz="1600" dirty="0">
                <a:latin typeface="Calibri"/>
              </a:rPr>
              <a:t>()</a:t>
            </a:r>
          </a:p>
          <a:p>
            <a:r>
              <a:rPr lang="en-US" sz="1600" err="1">
                <a:latin typeface="Calibri"/>
              </a:rPr>
              <a:t>fetchUsers</a:t>
            </a:r>
            <a:r>
              <a:rPr lang="en-US" sz="1600" dirty="0">
                <a:latin typeface="Calibri"/>
              </a:rPr>
              <a:t>()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b="1" dirty="0">
                <a:latin typeface="Calibri"/>
                <a:ea typeface="Calibri"/>
                <a:cs typeface="Calibri"/>
              </a:rPr>
              <a:t>Good Code:</a:t>
            </a:r>
            <a:endParaRPr lang="en-US" b="1" dirty="0"/>
          </a:p>
          <a:p>
            <a:r>
              <a:rPr lang="en-US" sz="1600" err="1">
                <a:latin typeface="Calibri"/>
              </a:rPr>
              <a:t>getRecords</a:t>
            </a:r>
            <a:r>
              <a:rPr lang="en-US" sz="1600" dirty="0">
                <a:latin typeface="Calibri"/>
              </a:rPr>
              <a:t>()</a:t>
            </a:r>
          </a:p>
          <a:p>
            <a:r>
              <a:rPr lang="en-US" sz="1600" err="1">
                <a:latin typeface="Calibri"/>
              </a:rPr>
              <a:t>getAccounts</a:t>
            </a:r>
            <a:r>
              <a:rPr lang="en-US" sz="1600" dirty="0">
                <a:latin typeface="Calibri"/>
              </a:rPr>
              <a:t>()</a:t>
            </a:r>
          </a:p>
          <a:p>
            <a:r>
              <a:rPr lang="en-US" sz="1600" err="1">
                <a:latin typeface="Calibri"/>
              </a:rPr>
              <a:t>getUsers</a:t>
            </a:r>
            <a:r>
              <a:rPr lang="en-US" sz="1600" dirty="0">
                <a:latin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276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CCF509-37CA-2BAC-27D1-26238F594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819-B7E0-06B3-F82D-B02E3FC207D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5421" y="157321"/>
            <a:ext cx="6207169" cy="661917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800">
                <a:latin typeface="+mj-lt"/>
                <a:ea typeface="+mj-ea"/>
                <a:cs typeface="+mj-cs"/>
              </a:rPr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4F351-BA4E-7538-98CC-5BE1A9C60CD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36603" y="921963"/>
            <a:ext cx="3304278" cy="3567128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200">
                <a:latin typeface="Calibri"/>
                <a:ea typeface="Calibri"/>
                <a:cs typeface="Arial"/>
              </a:rPr>
              <a:t>Why Are Good Names Important in Code?</a:t>
            </a:r>
          </a:p>
          <a:p>
            <a:pPr defTabSz="914400"/>
            <a:r>
              <a:rPr lang="en-US" sz="1200">
                <a:latin typeface="Calibri"/>
                <a:cs typeface="Arial"/>
              </a:rPr>
              <a:t>Use Intention-Revealing Names.</a:t>
            </a:r>
          </a:p>
          <a:p>
            <a:pPr defTabSz="914400"/>
            <a:r>
              <a:rPr lang="en-US" sz="1200">
                <a:latin typeface="Calibri"/>
                <a:cs typeface="Arial"/>
              </a:rPr>
              <a:t>Avoid Disinformation.</a:t>
            </a:r>
          </a:p>
          <a:p>
            <a:pPr defTabSz="914400"/>
            <a:r>
              <a:rPr lang="en-US" sz="1200">
                <a:latin typeface="Calibri"/>
                <a:cs typeface="Arial"/>
              </a:rPr>
              <a:t>Make Meaningful Distinctions.</a:t>
            </a:r>
          </a:p>
          <a:p>
            <a:pPr defTabSz="914400"/>
            <a:r>
              <a:rPr lang="en-US" sz="1200">
                <a:latin typeface="Calibri"/>
                <a:cs typeface="Arial"/>
              </a:rPr>
              <a:t>Use Searchable Names.</a:t>
            </a:r>
          </a:p>
          <a:p>
            <a:pPr defTabSz="914400"/>
            <a:r>
              <a:rPr lang="en-US" sz="1200">
                <a:latin typeface="Calibri"/>
                <a:cs typeface="Arial"/>
              </a:rPr>
              <a:t>Avoid Encodings in Programming.</a:t>
            </a:r>
          </a:p>
          <a:p>
            <a:pPr defTabSz="914400"/>
            <a:r>
              <a:rPr lang="en-US" sz="1200">
                <a:latin typeface="Calibri"/>
                <a:cs typeface="Arial"/>
              </a:rPr>
              <a:t>Avoid Mental Mapping.</a:t>
            </a:r>
          </a:p>
          <a:p>
            <a:pPr defTabSz="914400"/>
            <a:r>
              <a:rPr lang="en-US" sz="1200">
                <a:latin typeface="Calibri"/>
                <a:cs typeface="Arial"/>
              </a:rPr>
              <a:t>Class Names.</a:t>
            </a:r>
          </a:p>
          <a:p>
            <a:pPr defTabSz="914400"/>
            <a:r>
              <a:rPr lang="en-US" sz="1200">
                <a:latin typeface="Calibri"/>
                <a:cs typeface="Arial"/>
              </a:rPr>
              <a:t>Method Names.</a:t>
            </a:r>
          </a:p>
          <a:p>
            <a:pPr defTabSz="914400"/>
            <a:r>
              <a:rPr lang="en-US" sz="1200">
                <a:latin typeface="Calibri"/>
                <a:cs typeface="Arial"/>
              </a:rPr>
              <a:t>Don’t Be Cute.</a:t>
            </a:r>
          </a:p>
          <a:p>
            <a:pPr defTabSz="914400"/>
            <a:r>
              <a:rPr lang="en-US" sz="1200">
                <a:latin typeface="Calibri"/>
                <a:cs typeface="Arial"/>
              </a:rPr>
              <a:t>Pick One Word Per Concept.</a:t>
            </a:r>
          </a:p>
          <a:p>
            <a:pPr indent="0" defTabSz="914400">
              <a:buNone/>
            </a:pPr>
            <a:endParaRPr lang="en-US" sz="1200">
              <a:latin typeface="Calibri"/>
              <a:cs typeface="Arial"/>
            </a:endParaRPr>
          </a:p>
          <a:p>
            <a:pPr defTabSz="914400"/>
            <a:endParaRPr lang="en-US" sz="1200">
              <a:latin typeface="Calibri"/>
              <a:cs typeface="Arial"/>
            </a:endParaRPr>
          </a:p>
          <a:p>
            <a:pPr defTabSz="914400"/>
            <a:endParaRPr lang="en-US" sz="1200">
              <a:latin typeface="Calibri"/>
              <a:cs typeface="Arial"/>
            </a:endParaRPr>
          </a:p>
          <a:p>
            <a:pPr marL="59055" lvl="1" indent="0" defTabSz="914400">
              <a:buNone/>
            </a:pPr>
            <a:endParaRPr lang="en-US" sz="1200">
              <a:latin typeface="Calibri"/>
              <a:cs typeface="Arial"/>
            </a:endParaRPr>
          </a:p>
          <a:p>
            <a:pPr defTabSz="914400"/>
            <a:endParaRPr lang="en-US" sz="1200" b="1">
              <a:latin typeface="Calibri"/>
              <a:cs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7E27D3-3C24-022E-8B13-56F523AEF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62699" y="4394121"/>
            <a:ext cx="3502385" cy="92522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DFF175-0023-1C9C-1B1E-98193F74B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A2A5DB-3F8B-E29D-65A3-1AF9C273F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00AE845F-EEFF-5934-92BA-8C8672A3DA5D}"/>
              </a:ext>
            </a:extLst>
          </p:cNvPr>
          <p:cNvSpPr txBox="1">
            <a:spLocks/>
          </p:cNvSpPr>
          <p:nvPr/>
        </p:nvSpPr>
        <p:spPr>
          <a:xfrm>
            <a:off x="3771237" y="920925"/>
            <a:ext cx="2437022" cy="3567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indent="-228600" algn="l" defTabSz="28803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indent="-228600" algn="l" defTabSz="2880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indent="-228600" algn="l" defTabSz="2880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indent="-228600" algn="l" defTabSz="2880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28600" algn="l" defTabSz="2880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indent="-228600" algn="l" defTabSz="2880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indent="-228600" algn="l" defTabSz="2880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indent="-228600" algn="l" defTabSz="2880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indent="-228600" algn="l" defTabSz="28803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200">
                <a:latin typeface="Calibri"/>
                <a:ea typeface="Calibri"/>
                <a:cs typeface="Arial"/>
              </a:rPr>
              <a:t>Don’t Pun.</a:t>
            </a:r>
            <a:endParaRPr lang="en-US" sz="1100">
              <a:latin typeface="Calibri"/>
            </a:endParaRPr>
          </a:p>
          <a:p>
            <a:pPr defTabSz="914400"/>
            <a:r>
              <a:rPr lang="en-US" sz="1200">
                <a:latin typeface="Calibri"/>
                <a:ea typeface="Calibri"/>
                <a:cs typeface="Arial"/>
              </a:rPr>
              <a:t>Use Solution Domain Names.</a:t>
            </a:r>
          </a:p>
          <a:p>
            <a:pPr defTabSz="914400"/>
            <a:r>
              <a:rPr lang="en-US" sz="1200">
                <a:latin typeface="Calibri"/>
                <a:ea typeface="Calibri"/>
                <a:cs typeface="Arial"/>
              </a:rPr>
              <a:t>Use Problem Domain Names.</a:t>
            </a:r>
          </a:p>
          <a:p>
            <a:pPr defTabSz="914400"/>
            <a:r>
              <a:rPr lang="en-US" sz="1200">
                <a:latin typeface="Calibri"/>
                <a:ea typeface="Calibri"/>
                <a:cs typeface="Arial"/>
              </a:rPr>
              <a:t>Add Meaningful Context.</a:t>
            </a:r>
          </a:p>
          <a:p>
            <a:pPr defTabSz="914400"/>
            <a:r>
              <a:rPr lang="en-US" sz="1200">
                <a:latin typeface="Calibri"/>
                <a:ea typeface="Calibri"/>
                <a:cs typeface="Arial"/>
              </a:rPr>
              <a:t>Don’t Add Gratuitous Context.</a:t>
            </a:r>
          </a:p>
          <a:p>
            <a:pPr defTabSz="914400"/>
            <a:r>
              <a:rPr lang="en-US" sz="1200">
                <a:latin typeface="Calibri"/>
                <a:ea typeface="Calibri"/>
                <a:cs typeface="Arial"/>
              </a:rPr>
              <a:t>Final Words.</a:t>
            </a:r>
          </a:p>
        </p:txBody>
      </p:sp>
    </p:spTree>
    <p:extLst>
      <p:ext uri="{BB962C8B-B14F-4D97-AF65-F5344CB8AC3E}">
        <p14:creationId xmlns:p14="http://schemas.microsoft.com/office/powerpoint/2010/main" val="182774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115420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Don’t Pun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AAC31-A568-76D3-BC40-1FB24C752A44}"/>
              </a:ext>
            </a:extLst>
          </p:cNvPr>
          <p:cNvSpPr txBox="1"/>
          <p:nvPr/>
        </p:nvSpPr>
        <p:spPr>
          <a:xfrm>
            <a:off x="341295" y="1037013"/>
            <a:ext cx="61695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</a:rPr>
              <a:t>You should not use one word for two different concepts.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b="1" dirty="0">
                <a:latin typeface="Calibri"/>
              </a:rPr>
              <a:t>Bad Code:</a:t>
            </a:r>
          </a:p>
          <a:p>
            <a:r>
              <a:rPr lang="en-US" sz="1600" err="1">
                <a:latin typeface="Calibri"/>
                <a:ea typeface="+mn-lt"/>
                <a:cs typeface="+mn-lt"/>
              </a:rPr>
              <a:t>addRecords</a:t>
            </a:r>
            <a:r>
              <a:rPr lang="en-US" sz="1600" dirty="0">
                <a:latin typeface="Calibri"/>
                <a:ea typeface="+mn-lt"/>
                <a:cs typeface="+mn-lt"/>
              </a:rPr>
              <a:t>(</a:t>
            </a:r>
            <a:r>
              <a:rPr lang="en-US" sz="1600" err="1">
                <a:latin typeface="Calibri"/>
                <a:ea typeface="+mn-lt"/>
                <a:cs typeface="+mn-lt"/>
              </a:rPr>
              <a:t>pastRecords</a:t>
            </a:r>
            <a:r>
              <a:rPr lang="en-US" sz="1600" dirty="0">
                <a:latin typeface="Calibri"/>
                <a:ea typeface="+mn-lt"/>
                <a:cs typeface="+mn-lt"/>
              </a:rPr>
              <a:t>, </a:t>
            </a:r>
            <a:r>
              <a:rPr lang="en-US" sz="1600" err="1">
                <a:latin typeface="Calibri"/>
                <a:ea typeface="+mn-lt"/>
                <a:cs typeface="+mn-lt"/>
              </a:rPr>
              <a:t>newRecords</a:t>
            </a:r>
            <a:r>
              <a:rPr lang="en-US" sz="1600" dirty="0">
                <a:latin typeface="Calibri"/>
                <a:ea typeface="+mn-lt"/>
                <a:cs typeface="+mn-lt"/>
              </a:rPr>
              <a:t>)</a:t>
            </a:r>
            <a:endParaRPr lang="en-US" sz="1600" dirty="0">
              <a:latin typeface="Calibri"/>
            </a:endParaRPr>
          </a:p>
          <a:p>
            <a:r>
              <a:rPr lang="en-US" sz="1600" err="1">
                <a:latin typeface="Calibri"/>
              </a:rPr>
              <a:t>addNewRecord</a:t>
            </a:r>
            <a:r>
              <a:rPr lang="en-US" sz="1600" dirty="0">
                <a:latin typeface="Calibri"/>
              </a:rPr>
              <a:t>(record)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b="1" dirty="0">
                <a:latin typeface="Calibri"/>
                <a:ea typeface="Calibri"/>
                <a:cs typeface="Calibri"/>
              </a:rPr>
              <a:t>Good Code:</a:t>
            </a:r>
            <a:endParaRPr lang="en-US" b="1" dirty="0"/>
          </a:p>
          <a:p>
            <a:r>
              <a:rPr lang="en-US" sz="1600" dirty="0" err="1">
                <a:latin typeface="Calibri"/>
              </a:rPr>
              <a:t>combineRecords</a:t>
            </a:r>
            <a:r>
              <a:rPr lang="en-US" sz="1600" dirty="0">
                <a:latin typeface="Calibri"/>
              </a:rPr>
              <a:t>(</a:t>
            </a:r>
            <a:r>
              <a:rPr lang="en-US" sz="1600" dirty="0" err="1">
                <a:latin typeface="Calibri"/>
              </a:rPr>
              <a:t>pastRecords</a:t>
            </a:r>
            <a:r>
              <a:rPr lang="en-US" sz="1600" dirty="0">
                <a:latin typeface="Calibri"/>
              </a:rPr>
              <a:t>, </a:t>
            </a:r>
            <a:r>
              <a:rPr lang="en-US" sz="1600" dirty="0" err="1">
                <a:latin typeface="Calibri"/>
              </a:rPr>
              <a:t>newRecords</a:t>
            </a:r>
            <a:r>
              <a:rPr lang="en-US" sz="1600" dirty="0">
                <a:latin typeface="Calibri"/>
              </a:rPr>
              <a:t>)</a:t>
            </a:r>
          </a:p>
          <a:p>
            <a:r>
              <a:rPr lang="en-US" sz="1600" dirty="0" err="1">
                <a:latin typeface="Calibri"/>
              </a:rPr>
              <a:t>insertRecord</a:t>
            </a:r>
            <a:r>
              <a:rPr lang="en-US" sz="1600" dirty="0">
                <a:latin typeface="Calibri"/>
              </a:rPr>
              <a:t>(record)</a:t>
            </a:r>
          </a:p>
        </p:txBody>
      </p:sp>
    </p:spTree>
    <p:extLst>
      <p:ext uri="{BB962C8B-B14F-4D97-AF65-F5344CB8AC3E}">
        <p14:creationId xmlns:p14="http://schemas.microsoft.com/office/powerpoint/2010/main" val="224159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115420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Let's go off topic (not really)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AAC31-A568-76D3-BC40-1FB24C752A44}"/>
              </a:ext>
            </a:extLst>
          </p:cNvPr>
          <p:cNvSpPr txBox="1"/>
          <p:nvPr/>
        </p:nvSpPr>
        <p:spPr>
          <a:xfrm>
            <a:off x="370478" y="971351"/>
            <a:ext cx="616957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</a:rPr>
              <a:t>Let's assume you need to go from Jaipur to Bangalore.</a:t>
            </a:r>
            <a:br>
              <a:rPr lang="en-US" sz="1600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How would you do it?</a:t>
            </a:r>
            <a:br>
              <a:rPr lang="en-US" sz="1600" dirty="0">
                <a:latin typeface="Calibri"/>
              </a:rPr>
            </a:br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161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246743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Problem Domain:</a:t>
            </a:r>
            <a:br>
              <a:rPr lang="en-US" sz="2300" b="1" dirty="0">
                <a:latin typeface="Tahoma Bold"/>
                <a:cs typeface="Arial"/>
              </a:rPr>
            </a:br>
            <a:r>
              <a:rPr lang="en-US" sz="2300" b="1" dirty="0">
                <a:latin typeface="Tahoma Bold"/>
                <a:cs typeface="Arial"/>
              </a:rPr>
              <a:t> Getting the "What"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04107-DBA9-7855-E047-3E0E901B8723}"/>
              </a:ext>
            </a:extLst>
          </p:cNvPr>
          <p:cNvSpPr txBox="1"/>
          <p:nvPr/>
        </p:nvSpPr>
        <p:spPr>
          <a:xfrm>
            <a:off x="373062" y="1174749"/>
            <a:ext cx="6000749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ea typeface="+mn-lt"/>
                <a:cs typeface="+mn-lt"/>
              </a:rPr>
              <a:t>The problem domain defines the context, scope, and objectives of the issue the software seeks to address.</a:t>
            </a:r>
            <a:br>
              <a:rPr lang="en-US" sz="1600" dirty="0">
                <a:latin typeface="Calibri"/>
                <a:ea typeface="+mn-lt"/>
                <a:cs typeface="+mn-lt"/>
              </a:rPr>
            </a:br>
            <a:r>
              <a:rPr lang="en-US" sz="1600" dirty="0">
                <a:latin typeface="Calibri"/>
                <a:ea typeface="+mn-lt"/>
                <a:cs typeface="+mn-lt"/>
              </a:rPr>
              <a:t>It focuses on the </a:t>
            </a:r>
            <a:r>
              <a:rPr lang="en-US" sz="1600" b="1" dirty="0">
                <a:latin typeface="Calibri"/>
                <a:ea typeface="+mn-lt"/>
                <a:cs typeface="+mn-lt"/>
              </a:rPr>
              <a:t>real-world environment</a:t>
            </a:r>
            <a:r>
              <a:rPr lang="en-US" sz="1600" dirty="0">
                <a:latin typeface="Calibri"/>
                <a:ea typeface="+mn-lt"/>
                <a:cs typeface="+mn-lt"/>
              </a:rPr>
              <a:t> in which the software will operate.</a:t>
            </a:r>
          </a:p>
          <a:p>
            <a:br>
              <a:rPr lang="en-US" sz="1600" dirty="0">
                <a:latin typeface="Calibri"/>
              </a:rPr>
            </a:br>
            <a:r>
              <a:rPr lang="en-US" b="1" dirty="0"/>
              <a:t>Key Aspects:</a:t>
            </a:r>
            <a:endParaRPr lang="en-US" sz="1600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Objectives:</a:t>
            </a:r>
            <a:r>
              <a:rPr lang="en-US" sz="1600" dirty="0">
                <a:ea typeface="+mn-lt"/>
                <a:cs typeface="+mn-lt"/>
              </a:rPr>
              <a:t> What must be achieved to solve the problem.</a:t>
            </a:r>
            <a:endParaRPr lang="en-US" sz="16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Stakeholders:</a:t>
            </a:r>
            <a:r>
              <a:rPr lang="en-US" sz="1600" dirty="0">
                <a:ea typeface="+mn-lt"/>
                <a:cs typeface="+mn-lt"/>
              </a:rPr>
              <a:t> The people involved, such as users, business owners, and regulators. (Who will surely be involved?)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Constraints:</a:t>
            </a:r>
            <a:r>
              <a:rPr lang="en-US" sz="1600" dirty="0">
                <a:ea typeface="+mn-lt"/>
                <a:cs typeface="+mn-lt"/>
              </a:rPr>
              <a:t> Business, regulatory, operational,(technological?) or environmental limitations that frame the solution. </a:t>
            </a:r>
            <a:endParaRPr lang="en-US" sz="1600" dirty="0">
              <a:cs typeface="Arial"/>
            </a:endParaRPr>
          </a:p>
          <a:p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2832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246743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Problem Domain:</a:t>
            </a:r>
            <a:br>
              <a:rPr lang="en-US" sz="2300" b="1" dirty="0">
                <a:latin typeface="Tahoma Bold"/>
                <a:cs typeface="Arial"/>
              </a:rPr>
            </a:br>
            <a:r>
              <a:rPr lang="en-US" sz="2300" b="1" dirty="0">
                <a:latin typeface="Tahoma Bold"/>
                <a:cs typeface="Arial"/>
              </a:rPr>
              <a:t> Getting the "What"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04107-DBA9-7855-E047-3E0E901B8723}"/>
              </a:ext>
            </a:extLst>
          </p:cNvPr>
          <p:cNvSpPr txBox="1"/>
          <p:nvPr/>
        </p:nvSpPr>
        <p:spPr>
          <a:xfrm>
            <a:off x="475202" y="985060"/>
            <a:ext cx="6000749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/>
              </a:rPr>
              <a:t>Techniques for Problem Analysis:</a:t>
            </a:r>
            <a:endParaRPr lang="en-US" sz="16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+mn-lt"/>
                <a:cs typeface="+mn-lt"/>
              </a:rPr>
              <a:t>Requirement Gathering:</a:t>
            </a:r>
            <a:endParaRPr lang="en-US" sz="160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Methods: Interviews, workshops, surveys, observation, and prototyping.</a:t>
            </a:r>
            <a:endParaRPr lang="en-US" sz="1600">
              <a:latin typeface="Calibri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Goal: Extract both explicit and implicit requirements from stakeholders.</a:t>
            </a:r>
            <a:endParaRPr lang="en-US" sz="16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+mn-lt"/>
                <a:cs typeface="+mn-lt"/>
              </a:rPr>
              <a:t>Domain Modeling:</a:t>
            </a:r>
            <a:endParaRPr lang="en-US" sz="1600">
              <a:latin typeface="Calibri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Tools: Use-case diagrams, process flowcharts, class diagrams, entity-relationship diagrams, and event storming.</a:t>
            </a:r>
            <a:endParaRPr lang="en-US" sz="1600">
              <a:latin typeface="Calibri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Goal: Visualize the structure, processes, and relationships within the domain.</a:t>
            </a:r>
            <a:endParaRPr lang="en-US" sz="16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+mn-lt"/>
                <a:cs typeface="+mn-lt"/>
              </a:rPr>
              <a:t>Shared Language:</a:t>
            </a:r>
            <a:endParaRPr lang="en-US" sz="160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Establishing a </a:t>
            </a:r>
            <a:r>
              <a:rPr lang="en-US" sz="1600" b="1" dirty="0">
                <a:latin typeface="Calibri"/>
                <a:ea typeface="+mn-lt"/>
                <a:cs typeface="+mn-lt"/>
              </a:rPr>
              <a:t>ubiquitous language</a:t>
            </a:r>
            <a:r>
              <a:rPr lang="en-US" sz="1600" dirty="0">
                <a:latin typeface="Calibri"/>
                <a:ea typeface="+mn-lt"/>
                <a:cs typeface="+mn-lt"/>
              </a:rPr>
              <a:t> that is consistent between business and technical teams to avoid misunderstandings.</a:t>
            </a:r>
            <a:endParaRPr lang="en-US" sz="1600">
              <a:latin typeface="Calibri"/>
              <a:ea typeface="+mn-lt"/>
              <a:cs typeface="+mn-lt"/>
            </a:endParaRPr>
          </a:p>
          <a:p>
            <a:endParaRPr lang="en-US" sz="1600" dirty="0">
              <a:latin typeface="Calibri"/>
              <a:cs typeface="Arial"/>
            </a:endParaRPr>
          </a:p>
          <a:p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07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246743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Solution Domain:</a:t>
            </a:r>
            <a:br>
              <a:rPr lang="en-US" sz="2300" b="1" dirty="0">
                <a:latin typeface="Tahoma Bold"/>
                <a:cs typeface="Arial"/>
              </a:rPr>
            </a:br>
            <a:r>
              <a:rPr lang="en-US" sz="2300" b="1" dirty="0">
                <a:latin typeface="Tahoma Bold"/>
                <a:cs typeface="Arial"/>
              </a:rPr>
              <a:t> Getting the "How"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04107-DBA9-7855-E047-3E0E901B8723}"/>
              </a:ext>
            </a:extLst>
          </p:cNvPr>
          <p:cNvSpPr txBox="1"/>
          <p:nvPr/>
        </p:nvSpPr>
        <p:spPr>
          <a:xfrm>
            <a:off x="424132" y="1116384"/>
            <a:ext cx="6000749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ea typeface="+mn-lt"/>
                <a:cs typeface="+mn-lt"/>
              </a:rPr>
              <a:t>The solution domain is concerned with translating the problem into a technical implementation. It defines the </a:t>
            </a:r>
            <a:r>
              <a:rPr lang="en-US" sz="1600" b="1" dirty="0">
                <a:latin typeface="Calibri"/>
                <a:ea typeface="+mn-lt"/>
                <a:cs typeface="+mn-lt"/>
              </a:rPr>
              <a:t>tools, technologies, and architectural strategies</a:t>
            </a:r>
            <a:r>
              <a:rPr lang="en-US" sz="1600" dirty="0">
                <a:latin typeface="Calibri"/>
                <a:ea typeface="+mn-lt"/>
                <a:cs typeface="+mn-lt"/>
              </a:rPr>
              <a:t> to create the software.</a:t>
            </a:r>
            <a:br>
              <a:rPr lang="en-US" sz="1600" dirty="0">
                <a:latin typeface="Calibri"/>
                <a:ea typeface="+mn-lt"/>
                <a:cs typeface="+mn-lt"/>
              </a:rPr>
            </a:br>
            <a:endParaRPr lang="en-US" sz="1600">
              <a:latin typeface="Calibri"/>
              <a:ea typeface="+mn-lt"/>
              <a:cs typeface="+mn-lt"/>
            </a:endParaRPr>
          </a:p>
          <a:p>
            <a:r>
              <a:rPr lang="en-US" sz="1600" b="1" dirty="0">
                <a:latin typeface="Calibri"/>
              </a:rPr>
              <a:t>Key Aspects:</a:t>
            </a:r>
            <a:endParaRPr lang="en-US" sz="160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+mn-lt"/>
                <a:cs typeface="+mn-lt"/>
              </a:rPr>
              <a:t>Tools and Frameworks:</a:t>
            </a:r>
            <a:r>
              <a:rPr lang="en-US" sz="1600" dirty="0">
                <a:latin typeface="Calibri"/>
                <a:ea typeface="+mn-lt"/>
                <a:cs typeface="+mn-lt"/>
              </a:rPr>
              <a:t> Programming languages, libraries, cloud services, and infrastructure.</a:t>
            </a:r>
            <a:endParaRPr lang="en-US" sz="1600"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+mn-lt"/>
                <a:cs typeface="+mn-lt"/>
              </a:rPr>
              <a:t>Architecture:</a:t>
            </a:r>
            <a:r>
              <a:rPr lang="en-US" sz="1600" dirty="0">
                <a:latin typeface="Calibri"/>
                <a:ea typeface="+mn-lt"/>
                <a:cs typeface="+mn-lt"/>
              </a:rPr>
              <a:t> High-level design choices such as microservices, serverless architecture, or monolithic systems.</a:t>
            </a:r>
            <a:endParaRPr lang="en-US" sz="1600" dirty="0">
              <a:latin typeface="Arial"/>
              <a:ea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</a:rPr>
              <a:t>Development Methodologies:</a:t>
            </a:r>
            <a:r>
              <a:rPr lang="en-US" sz="1600" b="1" dirty="0">
                <a:latin typeface="Calibri"/>
                <a:cs typeface="Arial"/>
              </a:rPr>
              <a:t> </a:t>
            </a:r>
            <a:r>
              <a:rPr lang="en-US" sz="1600" dirty="0">
                <a:latin typeface="Calibri"/>
                <a:cs typeface="Arial"/>
              </a:rPr>
              <a:t>The approach to </a:t>
            </a:r>
            <a:r>
              <a:rPr lang="en-US" sz="1600" dirty="0">
                <a:latin typeface="Calibri"/>
                <a:ea typeface="Calibri"/>
                <a:cs typeface="Calibri"/>
              </a:rPr>
              <a:t>software development heavily influences the solution domain. With various methodologies like best practices, low level design, data structures and algorithms.</a:t>
            </a:r>
            <a:endParaRPr lang="en-US" sz="1600" dirty="0">
              <a:latin typeface="Arial"/>
              <a:ea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ea typeface="+mn-lt"/>
              <a:cs typeface="+mn-lt"/>
            </a:endParaRPr>
          </a:p>
          <a:p>
            <a:endParaRPr lang="en-US" sz="1600" b="1" dirty="0">
              <a:latin typeface="Calibri"/>
              <a:ea typeface="+mn-lt"/>
              <a:cs typeface="+mn-lt"/>
            </a:endParaRPr>
          </a:p>
          <a:p>
            <a:endParaRPr lang="en-US" sz="1600" dirty="0">
              <a:latin typeface="Calibri"/>
              <a:cs typeface="Arial"/>
            </a:endParaRPr>
          </a:p>
          <a:p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4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246743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Solution Domain:</a:t>
            </a:r>
            <a:br>
              <a:rPr lang="en-US" sz="2300" b="1" dirty="0">
                <a:latin typeface="Tahoma Bold"/>
                <a:cs typeface="Arial"/>
              </a:rPr>
            </a:br>
            <a:r>
              <a:rPr lang="en-US" sz="2300" b="1" dirty="0">
                <a:latin typeface="Tahoma Bold"/>
                <a:cs typeface="Arial"/>
              </a:rPr>
              <a:t> Getting the "How"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04107-DBA9-7855-E047-3E0E901B8723}"/>
              </a:ext>
            </a:extLst>
          </p:cNvPr>
          <p:cNvSpPr txBox="1"/>
          <p:nvPr/>
        </p:nvSpPr>
        <p:spPr>
          <a:xfrm>
            <a:off x="424132" y="1116384"/>
            <a:ext cx="6000749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/>
              </a:rPr>
              <a:t>Techniques for Solution Design:</a:t>
            </a:r>
            <a:endParaRPr lang="en-US" sz="1600" dirty="0">
              <a:latin typeface="Calibri"/>
            </a:endParaRPr>
          </a:p>
          <a:p>
            <a:endParaRPr lang="en-US" sz="1600" b="1" dirty="0"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+mn-lt"/>
                <a:cs typeface="+mn-lt"/>
              </a:rPr>
              <a:t>Prototyping and Proof of Concept:</a:t>
            </a:r>
            <a:endParaRPr lang="en-US" sz="1600">
              <a:latin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Quickly validate technical feasibility and align solutions with requirements.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+mn-lt"/>
                <a:cs typeface="+mn-lt"/>
              </a:rPr>
              <a:t>Architectural Design:</a:t>
            </a:r>
            <a:endParaRPr lang="en-US" sz="1600">
              <a:latin typeface="Calibri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Tools: Architectural diagrams, system design blueprints, and deployment models.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Focus: Ensure scalability, reliability, and maintainability.</a:t>
            </a: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  <a:ea typeface="+mn-lt"/>
                <a:cs typeface="+mn-lt"/>
              </a:rPr>
              <a:t>Development Processes:</a:t>
            </a:r>
            <a:endParaRPr lang="en-US" sz="1600" dirty="0">
              <a:latin typeface="Calibri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Use modern methodologies like Agile or DevOps to streamline iterative feedback and continuous improvement.</a:t>
            </a:r>
          </a:p>
          <a:p>
            <a:endParaRPr lang="en-US" sz="1600" dirty="0"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ea typeface="+mn-lt"/>
              <a:cs typeface="+mn-lt"/>
            </a:endParaRPr>
          </a:p>
          <a:p>
            <a:endParaRPr lang="en-US" sz="1600" b="1" dirty="0">
              <a:latin typeface="Calibri"/>
              <a:ea typeface="+mn-lt"/>
              <a:cs typeface="+mn-lt"/>
            </a:endParaRPr>
          </a:p>
          <a:p>
            <a:endParaRPr lang="en-US" sz="1600" dirty="0">
              <a:latin typeface="Calibri"/>
              <a:cs typeface="Arial"/>
            </a:endParaRPr>
          </a:p>
          <a:p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5956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0137D9-1DAD-F1F0-B2AC-E93C1CB94666}"/>
              </a:ext>
            </a:extLst>
          </p:cNvPr>
          <p:cNvSpPr txBox="1">
            <a:spLocks/>
          </p:cNvSpPr>
          <p:nvPr/>
        </p:nvSpPr>
        <p:spPr>
          <a:xfrm>
            <a:off x="393954" y="122715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Using Problem Domain Names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D5211B6-487C-54DF-AE10-4E16B398B6D5}"/>
              </a:ext>
            </a:extLst>
          </p:cNvPr>
          <p:cNvSpPr txBox="1"/>
          <p:nvPr/>
        </p:nvSpPr>
        <p:spPr>
          <a:xfrm>
            <a:off x="348590" y="1168334"/>
            <a:ext cx="6169573" cy="280076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alibri"/>
              </a:rPr>
              <a:t>Let's assume the "What" to be "To make a Bank management system".</a:t>
            </a:r>
          </a:p>
          <a:p>
            <a:endParaRPr lang="en-US" sz="1600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</a:rPr>
              <a:t>A function for making prediction of chance that the borrower will fail to repay loan. Is </a:t>
            </a:r>
            <a:r>
              <a:rPr lang="en-US" sz="1600" dirty="0">
                <a:latin typeface="DejaVu Sans"/>
                <a:ea typeface="Calibri"/>
                <a:cs typeface="Calibri"/>
              </a:rPr>
              <a:t>"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calculateLoanFailureRiskPercentage</a:t>
            </a:r>
            <a:r>
              <a:rPr lang="en-US" sz="1600" dirty="0">
                <a:latin typeface="Calibri"/>
                <a:ea typeface="Calibri"/>
                <a:cs typeface="Calibri"/>
              </a:rPr>
              <a:t>()" a good name?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</a:rPr>
              <a:t>For a function getting Interest amount on some principal and rate. </a:t>
            </a:r>
            <a:r>
              <a:rPr lang="en-US" sz="1600" dirty="0">
                <a:latin typeface="Calibri"/>
                <a:ea typeface="+mn-lt"/>
                <a:cs typeface="+mn-lt"/>
              </a:rPr>
              <a:t>Is "</a:t>
            </a:r>
            <a:r>
              <a:rPr lang="en-US" sz="1600" dirty="0" err="1">
                <a:latin typeface="Calibri"/>
                <a:ea typeface="+mn-lt"/>
                <a:cs typeface="+mn-lt"/>
              </a:rPr>
              <a:t>calculateInterestAmount</a:t>
            </a:r>
            <a:r>
              <a:rPr lang="en-US" sz="1600" dirty="0">
                <a:latin typeface="Calibri"/>
                <a:ea typeface="+mn-lt"/>
                <a:cs typeface="+mn-lt"/>
              </a:rPr>
              <a:t>()" a suitable name?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Will a solution domain name be more eligible/suitable here? Why or why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05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115420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Use Solution Domain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AAC31-A568-76D3-BC40-1FB24C752A44}"/>
              </a:ext>
            </a:extLst>
          </p:cNvPr>
          <p:cNvSpPr txBox="1"/>
          <p:nvPr/>
        </p:nvSpPr>
        <p:spPr>
          <a:xfrm>
            <a:off x="348591" y="1277773"/>
            <a:ext cx="616957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ea typeface="Calibri"/>
                <a:cs typeface="Calibri"/>
              </a:rPr>
              <a:t>Let's assume the "How" to be "With a MERN stack web application".</a:t>
            </a:r>
          </a:p>
          <a:p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For a function securing user password for storage. Is "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hashPassword</a:t>
            </a:r>
            <a:r>
              <a:rPr lang="en-US" sz="1600" dirty="0">
                <a:latin typeface="Calibri"/>
                <a:ea typeface="Calibri"/>
                <a:cs typeface="Calibri"/>
              </a:rPr>
              <a:t>()" a good name?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For a user token used in authentication during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api</a:t>
            </a:r>
            <a:r>
              <a:rPr lang="en-US" sz="1600" dirty="0">
                <a:latin typeface="Calibri"/>
                <a:ea typeface="Calibri"/>
                <a:cs typeface="Calibri"/>
              </a:rPr>
              <a:t> calls. Is "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authToken</a:t>
            </a:r>
            <a:r>
              <a:rPr lang="en-US" sz="1600" dirty="0">
                <a:latin typeface="Calibri"/>
                <a:ea typeface="Calibri"/>
                <a:cs typeface="Calibri"/>
              </a:rPr>
              <a:t>" a suitable name?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Will a problem domain name be more eligible/suitable here? Why or why not?</a:t>
            </a:r>
          </a:p>
          <a:p>
            <a:endParaRPr lang="en-US" dirty="0" err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213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115420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Are you a "Smart" Coder?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AAC31-A568-76D3-BC40-1FB24C752A44}"/>
              </a:ext>
            </a:extLst>
          </p:cNvPr>
          <p:cNvSpPr txBox="1"/>
          <p:nvPr/>
        </p:nvSpPr>
        <p:spPr>
          <a:xfrm>
            <a:off x="341295" y="1037013"/>
            <a:ext cx="616957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</a:rPr>
              <a:t>Do you focus on:</a:t>
            </a:r>
            <a:br>
              <a:rPr lang="en-US" sz="1600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1. Clever and concise solutions</a:t>
            </a:r>
          </a:p>
          <a:p>
            <a:endParaRPr lang="en-US" sz="1600" dirty="0">
              <a:latin typeface="Calibri"/>
            </a:endParaRPr>
          </a:p>
          <a:p>
            <a:r>
              <a:rPr lang="en-US" sz="1600" dirty="0">
                <a:latin typeface="Calibri"/>
              </a:rPr>
              <a:t>2. Prioritizing speed over maintainability</a:t>
            </a:r>
          </a:p>
          <a:p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3. Using shortcuts and minimal documentation</a:t>
            </a:r>
          </a:p>
          <a:p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4. "Mental Mapping" because you are very "smart" and can remember every variable and its use in your head.</a:t>
            </a:r>
          </a:p>
        </p:txBody>
      </p:sp>
    </p:spTree>
    <p:extLst>
      <p:ext uri="{BB962C8B-B14F-4D97-AF65-F5344CB8AC3E}">
        <p14:creationId xmlns:p14="http://schemas.microsoft.com/office/powerpoint/2010/main" val="1352503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115420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Are you a Professional Coder?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AAC31-A568-76D3-BC40-1FB24C752A44}"/>
              </a:ext>
            </a:extLst>
          </p:cNvPr>
          <p:cNvSpPr txBox="1"/>
          <p:nvPr/>
        </p:nvSpPr>
        <p:spPr>
          <a:xfrm>
            <a:off x="341295" y="1037013"/>
            <a:ext cx="61695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</a:rPr>
              <a:t>Do you focus on:</a:t>
            </a:r>
            <a:br>
              <a:rPr lang="en-US" sz="1600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1. Quality over shortcuts</a:t>
            </a:r>
            <a:br>
              <a:rPr lang="en-US" sz="1600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2. Clean, maintainable and scalable code</a:t>
            </a:r>
            <a:br>
              <a:rPr lang="en-US" sz="1600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2. Using best practices and team collaboration</a:t>
            </a:r>
            <a:br>
              <a:rPr lang="en-US" sz="1600" dirty="0">
                <a:latin typeface="Calibri"/>
              </a:rPr>
            </a:br>
            <a:br>
              <a:rPr lang="en-US" sz="1600" dirty="0">
                <a:latin typeface="Calibri"/>
              </a:rPr>
            </a:br>
            <a:r>
              <a:rPr lang="en-US" sz="1600" dirty="0">
                <a:latin typeface="Calibri"/>
              </a:rPr>
              <a:t>3. Well-documented and tested code</a:t>
            </a:r>
          </a:p>
        </p:txBody>
      </p:sp>
    </p:spTree>
    <p:extLst>
      <p:ext uri="{BB962C8B-B14F-4D97-AF65-F5344CB8AC3E}">
        <p14:creationId xmlns:p14="http://schemas.microsoft.com/office/powerpoint/2010/main" val="14662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020BDC-FE14-CE47-24C5-0CB7097AE1E6}"/>
              </a:ext>
            </a:extLst>
          </p:cNvPr>
          <p:cNvSpPr>
            <a:spLocks noGrp="1"/>
          </p:cNvSpPr>
          <p:nvPr/>
        </p:nvSpPr>
        <p:spPr>
          <a:xfrm>
            <a:off x="325167" y="2238284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en-US" sz="2300" b="1">
                <a:latin typeface="Tahoma Bold"/>
                <a:cs typeface="Arial"/>
              </a:rPr>
              <a:t>Why Are Good Names Important in Code?</a:t>
            </a:r>
            <a:endParaRPr lang="en-US" sz="2300" b="1">
              <a:latin typeface="Tahoma Bold"/>
            </a:endParaRPr>
          </a:p>
        </p:txBody>
      </p:sp>
    </p:spTree>
    <p:extLst>
      <p:ext uri="{BB962C8B-B14F-4D97-AF65-F5344CB8AC3E}">
        <p14:creationId xmlns:p14="http://schemas.microsoft.com/office/powerpoint/2010/main" val="148121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115420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See the differences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AAC31-A568-76D3-BC40-1FB24C752A44}"/>
              </a:ext>
            </a:extLst>
          </p:cNvPr>
          <p:cNvSpPr txBox="1"/>
          <p:nvPr/>
        </p:nvSpPr>
        <p:spPr>
          <a:xfrm>
            <a:off x="341295" y="1037013"/>
            <a:ext cx="616957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alibri"/>
              </a:rPr>
              <a:t>      Coder         </a:t>
            </a:r>
            <a:r>
              <a:rPr lang="en-US" sz="1600" dirty="0">
                <a:latin typeface="Calibri"/>
              </a:rPr>
              <a:t>                  </a:t>
            </a:r>
            <a:r>
              <a:rPr lang="en-US" sz="1600" b="1" dirty="0">
                <a:latin typeface="Calibri"/>
              </a:rPr>
              <a:t>"Smart"             v/s            Professional</a:t>
            </a:r>
            <a:br>
              <a:rPr lang="en-US" sz="1600" b="1" dirty="0">
                <a:latin typeface="Calibri"/>
              </a:rPr>
            </a:br>
            <a:endParaRPr lang="en-US" sz="1600" b="1" dirty="0">
              <a:latin typeface="Calibri"/>
            </a:endParaRPr>
          </a:p>
          <a:p>
            <a:pPr marL="285750" indent="-285750">
              <a:buFontTx/>
              <a:buChar char="•"/>
            </a:pPr>
            <a:r>
              <a:rPr lang="en-US" sz="1600" b="1" dirty="0">
                <a:latin typeface="Calibri"/>
              </a:rPr>
              <a:t>Focus:                         </a:t>
            </a:r>
            <a:r>
              <a:rPr lang="en-US" sz="1600" dirty="0">
                <a:latin typeface="Calibri"/>
              </a:rPr>
              <a:t>Quickness             |                  Quality</a:t>
            </a:r>
          </a:p>
          <a:p>
            <a:pPr marL="285750" indent="-285750">
              <a:buFontTx/>
              <a:buChar char="•"/>
            </a:pPr>
            <a:endParaRPr lang="en-US" sz="1600" b="1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</a:rPr>
              <a:t>Code Style:          </a:t>
            </a:r>
            <a:r>
              <a:rPr lang="en-US" sz="1600" dirty="0">
                <a:latin typeface="Calibri"/>
                <a:ea typeface="Calibri"/>
                <a:cs typeface="Calibri"/>
              </a:rPr>
              <a:t>Clever and concise    |        Clear and modular </a:t>
            </a:r>
          </a:p>
          <a:p>
            <a:pPr marL="285750" indent="-285750">
              <a:buFontTx/>
              <a:buChar char="•"/>
            </a:pPr>
            <a:endParaRPr lang="en-US" sz="1600" b="1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</a:rPr>
              <a:t>Documentation:   </a:t>
            </a:r>
            <a:r>
              <a:rPr lang="en-US" sz="1600" b="1" dirty="0">
                <a:latin typeface="DejaVu Sans"/>
                <a:ea typeface="Calibri"/>
                <a:cs typeface="Calibri"/>
              </a:rPr>
              <a:t>    </a:t>
            </a:r>
            <a:r>
              <a:rPr lang="en-US" sz="1600" dirty="0">
                <a:latin typeface="Calibri"/>
                <a:ea typeface="Calibri"/>
                <a:cs typeface="Calibri"/>
              </a:rPr>
              <a:t>Minimal              |                 Detailed</a:t>
            </a:r>
          </a:p>
          <a:p>
            <a:pPr marL="285750" indent="-285750">
              <a:buFontTx/>
              <a:buChar char="•"/>
            </a:pPr>
            <a:endParaRPr lang="en-US" sz="1600" b="1" dirty="0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Calibri"/>
              </a:rPr>
              <a:t>Collaboration:         </a:t>
            </a:r>
            <a:r>
              <a:rPr lang="en-US" sz="1600" dirty="0">
                <a:latin typeface="Calibri"/>
                <a:ea typeface="Calibri"/>
                <a:cs typeface="Calibri"/>
              </a:rPr>
              <a:t>Independent          |            Team-oriented</a:t>
            </a:r>
            <a:br>
              <a:rPr lang="en-US" sz="1600" dirty="0">
                <a:latin typeface="Calibri"/>
                <a:ea typeface="Calibri"/>
                <a:cs typeface="Calibri"/>
              </a:rPr>
            </a:br>
            <a:br>
              <a:rPr lang="en-US" sz="1600" dirty="0">
                <a:latin typeface="Calibri"/>
                <a:ea typeface="Calibri"/>
                <a:cs typeface="Calibri"/>
              </a:rPr>
            </a:br>
            <a:br>
              <a:rPr lang="en-US" sz="1600" dirty="0">
                <a:latin typeface="Calibri"/>
                <a:ea typeface="Calibri"/>
                <a:cs typeface="Calibri"/>
              </a:rPr>
            </a:br>
            <a:r>
              <a:rPr lang="en-US" sz="1600" dirty="0">
                <a:latin typeface="Calibri"/>
                <a:ea typeface="Calibri"/>
                <a:cs typeface="Calibri"/>
              </a:rPr>
              <a:t>Who would you want to work with?</a:t>
            </a:r>
          </a:p>
        </p:txBody>
      </p:sp>
    </p:spTree>
    <p:extLst>
      <p:ext uri="{BB962C8B-B14F-4D97-AF65-F5344CB8AC3E}">
        <p14:creationId xmlns:p14="http://schemas.microsoft.com/office/powerpoint/2010/main" val="141212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115420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Add Meaningful Context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4D128-A253-C1FB-AED7-DDED95512DF4}"/>
              </a:ext>
            </a:extLst>
          </p:cNvPr>
          <p:cNvSpPr txBox="1"/>
          <p:nvPr/>
        </p:nvSpPr>
        <p:spPr>
          <a:xfrm>
            <a:off x="347858" y="1089520"/>
            <a:ext cx="61498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ea typeface="+mn-lt"/>
                <a:cs typeface="+mn-lt"/>
              </a:rPr>
              <a:t>By </a:t>
            </a:r>
            <a:r>
              <a:rPr lang="en-US" sz="1600" b="1" dirty="0">
                <a:latin typeface="Calibri"/>
                <a:ea typeface="+mn-lt"/>
                <a:cs typeface="+mn-lt"/>
              </a:rPr>
              <a:t>adding context</a:t>
            </a:r>
            <a:r>
              <a:rPr lang="en-US" sz="1600" dirty="0">
                <a:latin typeface="Calibri"/>
                <a:ea typeface="+mn-lt"/>
                <a:cs typeface="+mn-lt"/>
              </a:rPr>
              <a:t> to your variable, class, or function names, you can make your code much easier to understand.</a:t>
            </a:r>
            <a:endParaRPr lang="en-US" sz="1600">
              <a:latin typeface="Calibri"/>
              <a:cs typeface="Arial"/>
            </a:endParaRP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729C2FA-E38E-F3BD-257D-94D0280EC4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" t="20179" r="73437" b="-1339"/>
          <a:stretch/>
        </p:blipFill>
        <p:spPr>
          <a:xfrm>
            <a:off x="574327" y="2212840"/>
            <a:ext cx="1316972" cy="819424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BBB396B-8DB6-9C73-1F37-F49831C4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838" r="54948" b="575"/>
          <a:stretch/>
        </p:blipFill>
        <p:spPr>
          <a:xfrm>
            <a:off x="3204353" y="2213954"/>
            <a:ext cx="2227120" cy="1020903"/>
          </a:xfrm>
          <a:prstGeom prst="rect">
            <a:avLst/>
          </a:prstGeom>
        </p:spPr>
      </p:pic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DA59E4D-691A-F1DA-A226-171C94CFB1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3" t="419" r="45899" b="375"/>
          <a:stretch/>
        </p:blipFill>
        <p:spPr>
          <a:xfrm>
            <a:off x="3206175" y="3464263"/>
            <a:ext cx="3400145" cy="907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711152-C874-A653-7E84-51C8C41EE6C4}"/>
              </a:ext>
            </a:extLst>
          </p:cNvPr>
          <p:cNvSpPr txBox="1"/>
          <p:nvPr/>
        </p:nvSpPr>
        <p:spPr>
          <a:xfrm>
            <a:off x="498816" y="1811492"/>
            <a:ext cx="56904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/>
              </a:rPr>
              <a:t>Bad Code:         Good Code:</a:t>
            </a:r>
          </a:p>
        </p:txBody>
      </p:sp>
    </p:spTree>
    <p:extLst>
      <p:ext uri="{BB962C8B-B14F-4D97-AF65-F5344CB8AC3E}">
        <p14:creationId xmlns:p14="http://schemas.microsoft.com/office/powerpoint/2010/main" val="3824469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115420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Don’t Add Gratuitous Context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4D128-A253-C1FB-AED7-DDED95512DF4}"/>
              </a:ext>
            </a:extLst>
          </p:cNvPr>
          <p:cNvSpPr txBox="1"/>
          <p:nvPr/>
        </p:nvSpPr>
        <p:spPr>
          <a:xfrm>
            <a:off x="347858" y="1089520"/>
            <a:ext cx="61498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latin typeface="Calibri"/>
                <a:ea typeface="+mn-lt"/>
                <a:cs typeface="+mn-lt"/>
              </a:rPr>
              <a:t>In terms of adding context to variable and function names we should not overdo it by including redundant information that doesn’t add value.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E7BF8-C906-3A0F-7AA9-9B553BBF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59" y="2103809"/>
            <a:ext cx="2936538" cy="1971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FF1267-B9ED-148E-1B25-024896CF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44" y="2106038"/>
            <a:ext cx="2705303" cy="19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43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CE8995-B208-AB88-A162-A773CA76ADA3}"/>
              </a:ext>
            </a:extLst>
          </p:cNvPr>
          <p:cNvSpPr txBox="1">
            <a:spLocks/>
          </p:cNvSpPr>
          <p:nvPr/>
        </p:nvSpPr>
        <p:spPr>
          <a:xfrm>
            <a:off x="372068" y="115420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D316E-D99B-41C1-1AC3-14B27937EAF4}"/>
              </a:ext>
            </a:extLst>
          </p:cNvPr>
          <p:cNvSpPr txBox="1"/>
          <p:nvPr/>
        </p:nvSpPr>
        <p:spPr>
          <a:xfrm>
            <a:off x="356337" y="1101406"/>
            <a:ext cx="6068534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In conclusion, meaningful names are critical for writing clean, understandable code.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+mn-lt"/>
                <a:cs typeface="+mn-lt"/>
              </a:rPr>
              <a:t>They should clearly convey intent, avoid ambiguity, and maintain consistency throughout the codebase. </a:t>
            </a:r>
            <a:endParaRPr lang="en-US" sz="1600"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Calibri"/>
                <a:ea typeface="+mn-lt"/>
                <a:cs typeface="+mn-lt"/>
              </a:rPr>
              <a:t>Thoughtful naming reduces the </a:t>
            </a:r>
            <a:r>
              <a:rPr lang="en-US" sz="1600" dirty="0">
                <a:latin typeface="Calibri"/>
                <a:ea typeface="+mn-lt"/>
                <a:cs typeface="+mn-lt"/>
              </a:rPr>
              <a:t>need for comments, improves maintainability, and facilitates effective collaboration among developers.</a:t>
            </a:r>
            <a:endParaRPr lang="en-US" sz="1600">
              <a:latin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9729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0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62699" y="4394121"/>
            <a:ext cx="3502385" cy="92522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F83E7AB-B451-CD20-E02C-0AE636C0DBB3}"/>
              </a:ext>
            </a:extLst>
          </p:cNvPr>
          <p:cNvSpPr txBox="1"/>
          <p:nvPr/>
        </p:nvSpPr>
        <p:spPr>
          <a:xfrm>
            <a:off x="456262" y="646619"/>
            <a:ext cx="595298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/>
                <a:ea typeface="Calibri"/>
                <a:cs typeface="Calibri"/>
              </a:rPr>
              <a:t>Good names are crucial in coding because they help: </a:t>
            </a:r>
          </a:p>
          <a:p>
            <a:endParaRPr lang="en-US" sz="1600" b="1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Improve Code Readability.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Facilitate Easier Debugging.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Promote Consistency and Collaboration: In a team environment, consistent naming conventions ensure that everyone is on the same page.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Calibri"/>
                <a:ea typeface="Calibri"/>
                <a:cs typeface="Calibri"/>
              </a:rPr>
              <a:t>Support Code Reusability.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CCF91-A9AD-A9C2-6037-3BF0B08863F8}"/>
              </a:ext>
            </a:extLst>
          </p:cNvPr>
          <p:cNvSpPr txBox="1"/>
          <p:nvPr/>
        </p:nvSpPr>
        <p:spPr>
          <a:xfrm>
            <a:off x="457028" y="3418623"/>
            <a:ext cx="586765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i="1">
                <a:latin typeface="Calibri"/>
                <a:ea typeface="Calibri"/>
                <a:cs typeface="Calibri"/>
              </a:rPr>
              <a:t>"Think about a time when you misinterpreted a function's purpose because of a poorly named variable or function. How would you re-name it for better clarity?"</a:t>
            </a:r>
            <a:endParaRPr lang="en-US" i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43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C4AE7F1-4048-7EB2-948A-6C01AF3ACFB8}"/>
              </a:ext>
            </a:extLst>
          </p:cNvPr>
          <p:cNvSpPr txBox="1">
            <a:spLocks/>
          </p:cNvSpPr>
          <p:nvPr/>
        </p:nvSpPr>
        <p:spPr>
          <a:xfrm>
            <a:off x="372066" y="137308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 dirty="0">
                <a:latin typeface="Tahoma Bold"/>
                <a:cs typeface="Arial"/>
              </a:rPr>
              <a:t>Use Intention-Revealing Names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40B4D-F06F-60DE-0B86-3E007B6073CC}"/>
              </a:ext>
            </a:extLst>
          </p:cNvPr>
          <p:cNvSpPr txBox="1"/>
          <p:nvPr/>
        </p:nvSpPr>
        <p:spPr>
          <a:xfrm>
            <a:off x="380676" y="1086609"/>
            <a:ext cx="584140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"/>
                <a:ea typeface="+mn-lt"/>
                <a:cs typeface="+mn-lt"/>
              </a:rPr>
              <a:t>Using Intention-Revealing Names</a:t>
            </a:r>
            <a:r>
              <a:rPr lang="en-US" sz="1600" dirty="0">
                <a:latin typeface="Calibri"/>
                <a:ea typeface="+mn-lt"/>
                <a:cs typeface="+mn-lt"/>
              </a:rPr>
              <a:t> means choosing clear, descriptive names for variables, methods, and classes that convey their purpose without needing additional explanation.</a:t>
            </a:r>
            <a:endParaRPr lang="en-US" sz="1600" dirty="0"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BF2B8-B9DD-15C8-7C91-2426562C6ED1}"/>
              </a:ext>
            </a:extLst>
          </p:cNvPr>
          <p:cNvSpPr txBox="1"/>
          <p:nvPr/>
        </p:nvSpPr>
        <p:spPr>
          <a:xfrm>
            <a:off x="379597" y="2474285"/>
            <a:ext cx="364626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Symbo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Why does this element exist?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What does it do?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Symbo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How is it used?</a:t>
            </a:r>
            <a:r>
              <a:rPr lang="en-US" sz="1600">
                <a:latin typeface="Calibri"/>
                <a:ea typeface="Calibri"/>
                <a:cs typeface="Calibri"/>
              </a:rPr>
              <a:t> </a:t>
            </a:r>
          </a:p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0339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54174" y="688699"/>
            <a:ext cx="397197" cy="4397651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53806" y="482600"/>
            <a:ext cx="236423" cy="425168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9092" y="482600"/>
            <a:ext cx="6150096" cy="404395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DCF7630-91A8-FDB3-5FF4-183BB2D0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2" y="2804796"/>
            <a:ext cx="5656625" cy="1541728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F24E300-778C-F5B5-7D19-F3C81EBAA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7" y="855694"/>
            <a:ext cx="3115897" cy="1444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2758E2-0FEE-FEDB-D823-7A4BEB247AF4}"/>
              </a:ext>
            </a:extLst>
          </p:cNvPr>
          <p:cNvSpPr txBox="1"/>
          <p:nvPr/>
        </p:nvSpPr>
        <p:spPr>
          <a:xfrm>
            <a:off x="505164" y="505918"/>
            <a:ext cx="2067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Bad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6E8D0-19F0-CFA8-86EC-E4FB86114A55}"/>
              </a:ext>
            </a:extLst>
          </p:cNvPr>
          <p:cNvSpPr txBox="1"/>
          <p:nvPr/>
        </p:nvSpPr>
        <p:spPr>
          <a:xfrm>
            <a:off x="505164" y="2427225"/>
            <a:ext cx="2067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Good Code</a:t>
            </a:r>
          </a:p>
        </p:txBody>
      </p:sp>
    </p:spTree>
    <p:extLst>
      <p:ext uri="{BB962C8B-B14F-4D97-AF65-F5344CB8AC3E}">
        <p14:creationId xmlns:p14="http://schemas.microsoft.com/office/powerpoint/2010/main" val="393245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D9ED621-91F2-925F-A238-E168A4F42405}"/>
              </a:ext>
            </a:extLst>
          </p:cNvPr>
          <p:cNvSpPr txBox="1">
            <a:spLocks/>
          </p:cNvSpPr>
          <p:nvPr/>
        </p:nvSpPr>
        <p:spPr>
          <a:xfrm>
            <a:off x="379362" y="122716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>
                <a:latin typeface="Tahoma Bold"/>
                <a:cs typeface="Arial"/>
              </a:rPr>
              <a:t>Avoid Disinformation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C9050-A8E0-7710-694E-998FE4D9FA3E}"/>
              </a:ext>
            </a:extLst>
          </p:cNvPr>
          <p:cNvSpPr txBox="1"/>
          <p:nvPr/>
        </p:nvSpPr>
        <p:spPr>
          <a:xfrm>
            <a:off x="341295" y="1089520"/>
            <a:ext cx="59464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ea typeface="Calibri"/>
                <a:cs typeface="Calibri"/>
              </a:rPr>
              <a:t>Some words already have specific, well-known meanings in certain contexts. If we use these words as variable names in programming, it could confuse others.</a:t>
            </a:r>
            <a:endParaRPr lang="en-US" sz="1600" dirty="0"/>
          </a:p>
        </p:txBody>
      </p:sp>
      <p:pic>
        <p:nvPicPr>
          <p:cNvPr id="16" name="Picture 1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61CB0A-2C00-F47F-65F4-30464574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44" y="2570434"/>
            <a:ext cx="4306312" cy="12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2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B50B1BF-66EB-0E02-BE75-F3814D1A12CB}"/>
              </a:ext>
            </a:extLst>
          </p:cNvPr>
          <p:cNvSpPr txBox="1">
            <a:spLocks/>
          </p:cNvSpPr>
          <p:nvPr/>
        </p:nvSpPr>
        <p:spPr>
          <a:xfrm>
            <a:off x="379362" y="122716"/>
            <a:ext cx="6207169" cy="661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28803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3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7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10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0180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28216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6252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04288" algn="l" defTabSz="288036" rtl="0" eaLnBrk="1" latinLnBrk="0" hangingPunct="1">
              <a:defRPr sz="11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2300" b="1">
                <a:latin typeface="Tahoma Bold"/>
                <a:cs typeface="Arial"/>
              </a:rPr>
              <a:t>Make Meaningful Distinctions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7783A-C796-BF87-862F-0F941DE528C8}"/>
              </a:ext>
            </a:extLst>
          </p:cNvPr>
          <p:cNvSpPr txBox="1"/>
          <p:nvPr/>
        </p:nvSpPr>
        <p:spPr>
          <a:xfrm>
            <a:off x="387238" y="1043576"/>
            <a:ext cx="59136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latin typeface="Calibri"/>
                <a:ea typeface="Calibri"/>
                <a:cs typeface="Arial"/>
              </a:rPr>
              <a:t>Noise words</a:t>
            </a:r>
            <a:r>
              <a:rPr lang="en-US" sz="1600" dirty="0">
                <a:latin typeface="Calibri"/>
                <a:ea typeface="Calibri"/>
                <a:cs typeface="Arial"/>
              </a:rPr>
              <a:t> in programming are unnecessary or redundant words added to variable, method, or class names that do not contribute meaningful information and make the code harder to read.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1600" dirty="0">
              <a:latin typeface="Calibri"/>
              <a:ea typeface="Calibri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5D4D4A-DA26-9FD4-50E7-5868AA133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" r="-274" b="16284"/>
          <a:stretch/>
        </p:blipFill>
        <p:spPr>
          <a:xfrm>
            <a:off x="815062" y="2656562"/>
            <a:ext cx="3664701" cy="358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0BB3B3-3FBA-2178-5546-CC210BC5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92" y="2091650"/>
            <a:ext cx="3667125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242727-7254-58DF-C69B-A399E451FC1C}"/>
              </a:ext>
            </a:extLst>
          </p:cNvPr>
          <p:cNvSpPr txBox="1"/>
          <p:nvPr/>
        </p:nvSpPr>
        <p:spPr>
          <a:xfrm>
            <a:off x="389296" y="3465462"/>
            <a:ext cx="591103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en-US" sz="1600">
                <a:latin typeface="Calibri"/>
                <a:ea typeface="Calibri"/>
                <a:cs typeface="Calibri"/>
              </a:rPr>
              <a:t>Sometimes, programmers change names just to make the code pass a compiler, without thinking about what the names mean.</a:t>
            </a:r>
            <a:endParaRPr lang="en-US"/>
          </a:p>
          <a:p>
            <a:pPr algn="just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EC8BAF-A655-8B8D-F970-F13E01672F9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6B056ED-2FEF-84DE-B02A-4789FE1A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73" r="6307" b="158"/>
          <a:stretch/>
        </p:blipFill>
        <p:spPr>
          <a:xfrm>
            <a:off x="142572" y="204863"/>
            <a:ext cx="2778614" cy="4453170"/>
          </a:xfrm>
          <a:prstGeom prst="rect">
            <a:avLst/>
          </a:prstGeom>
        </p:spPr>
      </p:pic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ED4C65C-D2BB-7132-AB63-54880C2A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191" y="203774"/>
            <a:ext cx="3635916" cy="445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26323"/>
      </a:dk2>
      <a:lt2>
        <a:srgbClr val="FFA737"/>
      </a:lt2>
      <a:accent1>
        <a:srgbClr val="FFA737"/>
      </a:accent1>
      <a:accent2>
        <a:srgbClr val="F26323"/>
      </a:accent2>
      <a:accent3>
        <a:srgbClr val="474C53"/>
      </a:accent3>
      <a:accent4>
        <a:srgbClr val="FFA737"/>
      </a:accent4>
      <a:accent5>
        <a:srgbClr val="F26323"/>
      </a:accent5>
      <a:accent6>
        <a:srgbClr val="474C53"/>
      </a:accent6>
      <a:hlink>
        <a:srgbClr val="0000FF"/>
      </a:hlink>
      <a:folHlink>
        <a:srgbClr val="474C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26323"/>
      </a:dk2>
      <a:lt2>
        <a:srgbClr val="FFA737"/>
      </a:lt2>
      <a:accent1>
        <a:srgbClr val="FFA737"/>
      </a:accent1>
      <a:accent2>
        <a:srgbClr val="F26323"/>
      </a:accent2>
      <a:accent3>
        <a:srgbClr val="474C53"/>
      </a:accent3>
      <a:accent4>
        <a:srgbClr val="FFA737"/>
      </a:accent4>
      <a:accent5>
        <a:srgbClr val="F26323"/>
      </a:accent5>
      <a:accent6>
        <a:srgbClr val="474C53"/>
      </a:accent6>
      <a:hlink>
        <a:srgbClr val="0000FF"/>
      </a:hlink>
      <a:folHlink>
        <a:srgbClr val="474C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In Time Tec">
      <a:dk1>
        <a:srgbClr val="474C53"/>
      </a:dk1>
      <a:lt1>
        <a:srgbClr val="FFFFFF"/>
      </a:lt1>
      <a:dk2>
        <a:srgbClr val="F26323"/>
      </a:dk2>
      <a:lt2>
        <a:srgbClr val="FFA737"/>
      </a:lt2>
      <a:accent1>
        <a:srgbClr val="FFA737"/>
      </a:accent1>
      <a:accent2>
        <a:srgbClr val="F26323"/>
      </a:accent2>
      <a:accent3>
        <a:srgbClr val="474C53"/>
      </a:accent3>
      <a:accent4>
        <a:srgbClr val="FFA737"/>
      </a:accent4>
      <a:accent5>
        <a:srgbClr val="F26323"/>
      </a:accent5>
      <a:accent6>
        <a:srgbClr val="474C53"/>
      </a:accent6>
      <a:hlink>
        <a:srgbClr val="0000FF"/>
      </a:hlink>
      <a:folHlink>
        <a:srgbClr val="474C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TimeTec_2019" id="{2F3DBF34-EE82-1A40-B3AF-756F341A5BB1}" vid="{28641221-52DA-CA41-B52A-D69BFA82E85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26323"/>
      </a:dk2>
      <a:lt2>
        <a:srgbClr val="FFA737"/>
      </a:lt2>
      <a:accent1>
        <a:srgbClr val="FFA737"/>
      </a:accent1>
      <a:accent2>
        <a:srgbClr val="F26323"/>
      </a:accent2>
      <a:accent3>
        <a:srgbClr val="474C53"/>
      </a:accent3>
      <a:accent4>
        <a:srgbClr val="FFA737"/>
      </a:accent4>
      <a:accent5>
        <a:srgbClr val="F26323"/>
      </a:accent5>
      <a:accent6>
        <a:srgbClr val="474C53"/>
      </a:accent6>
      <a:hlink>
        <a:srgbClr val="0000FF"/>
      </a:hlink>
      <a:folHlink>
        <a:srgbClr val="474C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538BCA5C5A814FA63D734EEB3DE480" ma:contentTypeVersion="4" ma:contentTypeDescription="Create a new document." ma:contentTypeScope="" ma:versionID="ccd07361854ff644b869d0514065f2f0">
  <xsd:schema xmlns:xsd="http://www.w3.org/2001/XMLSchema" xmlns:xs="http://www.w3.org/2001/XMLSchema" xmlns:p="http://schemas.microsoft.com/office/2006/metadata/properties" xmlns:ns2="e3e19442-cd9a-4012-a512-725e234a458c" targetNamespace="http://schemas.microsoft.com/office/2006/metadata/properties" ma:root="true" ma:fieldsID="c87996c793d41ea36d9db320a56b4120" ns2:_="">
    <xsd:import namespace="e3e19442-cd9a-4012-a512-725e234a45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19442-cd9a-4012-a512-725e234a45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A46069-1E12-4C8B-8083-940D2D1DEBC5}">
  <ds:schemaRefs>
    <ds:schemaRef ds:uri="16ef04d0-97d6-413c-949d-d31c5314a7d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FD30EF-1E8E-461E-B76E-088C249E7594}">
  <ds:schemaRefs>
    <ds:schemaRef ds:uri="e3e19442-cd9a-4012-a512-725e234a45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42C2A18-6E0E-4C53-B9D9-95F814407E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InTimeTec_2019 (1)</Template>
  <Application>Microsoft Office PowerPoint</Application>
  <PresentationFormat>Custom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Office Theme</vt:lpstr>
      <vt:lpstr>Office Theme</vt:lpstr>
      <vt:lpstr>1_Office Theme</vt:lpstr>
      <vt:lpstr>Clean Code: Chapter 2  Meaningful Names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Ikpreet Kaur</dc:creator>
  <dc:description/>
  <cp:revision>721</cp:revision>
  <dcterms:created xsi:type="dcterms:W3CDTF">2019-04-29T05:06:25Z</dcterms:created>
  <dcterms:modified xsi:type="dcterms:W3CDTF">2024-12-19T04:19:35Z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ContentTypeId">
    <vt:lpwstr>0x0101006C538BCA5C5A814FA63D734EEB3DE480</vt:lpwstr>
  </property>
</Properties>
</file>