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8" r:id="rId6"/>
    <p:sldId id="270" r:id="rId7"/>
    <p:sldId id="257" r:id="rId8"/>
    <p:sldId id="258" r:id="rId9"/>
    <p:sldId id="259" r:id="rId10"/>
    <p:sldId id="260" r:id="rId11"/>
    <p:sldId id="269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E8C21F-FB57-47CD-B526-04518E016604}">
          <p14:sldIdLst>
            <p14:sldId id="264"/>
            <p14:sldId id="265"/>
            <p14:sldId id="266"/>
            <p14:sldId id="267"/>
            <p14:sldId id="268"/>
            <p14:sldId id="270"/>
            <p14:sldId id="257"/>
            <p14:sldId id="258"/>
            <p14:sldId id="259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95D07-CAA5-47BC-91D4-2C48CF76E8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66892A-4648-4CC9-A299-4E289AEB1AE5}">
      <dgm:prSet phldrT="[Text]"/>
      <dgm:spPr/>
      <dgm:t>
        <a:bodyPr/>
        <a:lstStyle/>
        <a:p>
          <a:r>
            <a:rPr lang="en-US" b="1" i="0" dirty="0"/>
            <a:t>Shortcomings</a:t>
          </a:r>
          <a:endParaRPr lang="en-US" dirty="0"/>
        </a:p>
      </dgm:t>
    </dgm:pt>
    <dgm:pt modelId="{50825DAD-E53F-4F3B-ABC2-EB3D7264FE1F}" type="parTrans" cxnId="{9F8189F4-69D4-4994-B9E6-7434DE38F4F5}">
      <dgm:prSet/>
      <dgm:spPr/>
      <dgm:t>
        <a:bodyPr/>
        <a:lstStyle/>
        <a:p>
          <a:endParaRPr lang="en-US"/>
        </a:p>
      </dgm:t>
    </dgm:pt>
    <dgm:pt modelId="{C6D83174-768C-4D20-83A6-BDE00BD84320}" type="sibTrans" cxnId="{9F8189F4-69D4-4994-B9E6-7434DE38F4F5}">
      <dgm:prSet/>
      <dgm:spPr/>
      <dgm:t>
        <a:bodyPr/>
        <a:lstStyle/>
        <a:p>
          <a:endParaRPr lang="en-US"/>
        </a:p>
      </dgm:t>
    </dgm:pt>
    <dgm:pt modelId="{1725D7E8-40C5-4C73-8DA5-B20D2414689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 privacy and security concerns,</a:t>
          </a:r>
          <a:endParaRPr lang="en-US" sz="1800" b="0" dirty="0">
            <a:latin typeface="+mn-lt"/>
          </a:endParaRPr>
        </a:p>
      </dgm:t>
    </dgm:pt>
    <dgm:pt modelId="{80646BA3-51D2-4B42-B5D5-4232FD8B4797}" type="parTrans" cxnId="{5ADFF37A-2D6D-43E9-ABDF-9411FC9F34A4}">
      <dgm:prSet/>
      <dgm:spPr/>
      <dgm:t>
        <a:bodyPr/>
        <a:lstStyle/>
        <a:p>
          <a:endParaRPr lang="en-US"/>
        </a:p>
      </dgm:t>
    </dgm:pt>
    <dgm:pt modelId="{EB083D40-895F-40F4-BAB1-1753A281BB6B}" type="sibTrans" cxnId="{5ADFF37A-2D6D-43E9-ABDF-9411FC9F34A4}">
      <dgm:prSet/>
      <dgm:spPr/>
      <dgm:t>
        <a:bodyPr/>
        <a:lstStyle/>
        <a:p>
          <a:endParaRPr lang="en-US"/>
        </a:p>
      </dgm:t>
    </dgm:pt>
    <dgm:pt modelId="{247BD840-9FC4-46D7-A9D7-5153F726AABD}">
      <dgm:prSet phldrT="[Text]"/>
      <dgm:spPr/>
      <dgm:t>
        <a:bodyPr/>
        <a:lstStyle/>
        <a:p>
          <a:r>
            <a:rPr lang="en-US" dirty="0"/>
            <a:t>Expansion</a:t>
          </a:r>
        </a:p>
      </dgm:t>
    </dgm:pt>
    <dgm:pt modelId="{6A46537D-F4DF-4587-9804-3A4543325A8B}" type="parTrans" cxnId="{F386BF68-EDC5-49B1-95C1-3E364A6A1395}">
      <dgm:prSet/>
      <dgm:spPr/>
      <dgm:t>
        <a:bodyPr/>
        <a:lstStyle/>
        <a:p>
          <a:endParaRPr lang="en-US"/>
        </a:p>
      </dgm:t>
    </dgm:pt>
    <dgm:pt modelId="{2FF9B206-DC0B-474C-BA52-DF48DF395F86}" type="sibTrans" cxnId="{F386BF68-EDC5-49B1-95C1-3E364A6A1395}">
      <dgm:prSet/>
      <dgm:spPr/>
      <dgm:t>
        <a:bodyPr/>
        <a:lstStyle/>
        <a:p>
          <a:endParaRPr lang="en-US"/>
        </a:p>
      </dgm:t>
    </dgm:pt>
    <dgm:pt modelId="{3E105FAB-1D2B-4012-9850-03062D506E3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Prompt engineering as a way to steer generation toward success.</a:t>
          </a:r>
        </a:p>
      </dgm:t>
    </dgm:pt>
    <dgm:pt modelId="{76EC395D-618E-480A-8C02-42C2C1CB16F3}" type="parTrans" cxnId="{D26869D7-BDBC-4B0A-BADE-9CAD83651204}">
      <dgm:prSet/>
      <dgm:spPr/>
      <dgm:t>
        <a:bodyPr/>
        <a:lstStyle/>
        <a:p>
          <a:endParaRPr lang="en-US"/>
        </a:p>
      </dgm:t>
    </dgm:pt>
    <dgm:pt modelId="{94789BD0-2D9C-42E9-8ED6-4CCD2050243D}" type="sibTrans" cxnId="{D26869D7-BDBC-4B0A-BADE-9CAD83651204}">
      <dgm:prSet/>
      <dgm:spPr/>
      <dgm:t>
        <a:bodyPr/>
        <a:lstStyle/>
        <a:p>
          <a:endParaRPr lang="en-US"/>
        </a:p>
      </dgm:t>
    </dgm:pt>
    <dgm:pt modelId="{D0812104-9E15-4B49-A176-BB91F453F0F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Plugin Integration (Grammarly, Other Data Sources)</a:t>
          </a:r>
        </a:p>
      </dgm:t>
    </dgm:pt>
    <dgm:pt modelId="{FF59A143-FFEC-4C78-B452-41380FDA78CA}" type="parTrans" cxnId="{5D299B9A-CC47-4336-A69B-0FB8849E98FF}">
      <dgm:prSet/>
      <dgm:spPr/>
      <dgm:t>
        <a:bodyPr/>
        <a:lstStyle/>
        <a:p>
          <a:endParaRPr lang="en-US"/>
        </a:p>
      </dgm:t>
    </dgm:pt>
    <dgm:pt modelId="{47941A9C-4AE2-4EA7-A6F4-37D7E6C15211}" type="sibTrans" cxnId="{5D299B9A-CC47-4336-A69B-0FB8849E98FF}">
      <dgm:prSet/>
      <dgm:spPr/>
      <dgm:t>
        <a:bodyPr/>
        <a:lstStyle/>
        <a:p>
          <a:endParaRPr lang="en-US"/>
        </a:p>
      </dgm:t>
    </dgm:pt>
    <dgm:pt modelId="{96950AC1-C515-4DDB-B081-29E20D207292}">
      <dgm:prSet phldrT="[Text]"/>
      <dgm:spPr/>
      <dgm:t>
        <a:bodyPr/>
        <a:lstStyle/>
        <a:p>
          <a:r>
            <a:rPr lang="en-US" dirty="0"/>
            <a:t>Growth Possibilities</a:t>
          </a:r>
        </a:p>
      </dgm:t>
    </dgm:pt>
    <dgm:pt modelId="{9517BE34-D4A6-458B-81C4-2DA012A69290}" type="parTrans" cxnId="{655AE4F0-380D-4C47-9B4A-292FC9E6941D}">
      <dgm:prSet/>
      <dgm:spPr/>
      <dgm:t>
        <a:bodyPr/>
        <a:lstStyle/>
        <a:p>
          <a:endParaRPr lang="en-US"/>
        </a:p>
      </dgm:t>
    </dgm:pt>
    <dgm:pt modelId="{FDDACAC5-B2DF-4787-9609-7997B8C8D8E4}" type="sibTrans" cxnId="{655AE4F0-380D-4C47-9B4A-292FC9E6941D}">
      <dgm:prSet/>
      <dgm:spPr/>
      <dgm:t>
        <a:bodyPr/>
        <a:lstStyle/>
        <a:p>
          <a:endParaRPr lang="en-US"/>
        </a:p>
      </dgm:t>
    </dgm:pt>
    <dgm:pt modelId="{FE8F494B-BD40-4B22-BD84-5B896C836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Integration with Different </a:t>
          </a:r>
          <a:r>
            <a:rPr lang="en-US" sz="1800" dirty="0" err="1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DataSources</a:t>
          </a:r>
          <a:r>
            <a:rPr lang="en-US" sz="18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 – (Data Sources of different Dept).</a:t>
          </a:r>
          <a:endParaRPr lang="en-US" sz="1800" dirty="0">
            <a:latin typeface="+mn-lt"/>
          </a:endParaRPr>
        </a:p>
      </dgm:t>
    </dgm:pt>
    <dgm:pt modelId="{38C3FFF3-648E-4140-B06B-B2D2B87DD338}" type="parTrans" cxnId="{AD376FBB-33F9-433A-B708-98A75087DF02}">
      <dgm:prSet/>
      <dgm:spPr/>
      <dgm:t>
        <a:bodyPr/>
        <a:lstStyle/>
        <a:p>
          <a:endParaRPr lang="en-US"/>
        </a:p>
      </dgm:t>
    </dgm:pt>
    <dgm:pt modelId="{BA934046-F479-49E4-9DAC-083BFED5C523}" type="sibTrans" cxnId="{AD376FBB-33F9-433A-B708-98A75087DF02}">
      <dgm:prSet/>
      <dgm:spPr/>
      <dgm:t>
        <a:bodyPr/>
        <a:lstStyle/>
        <a:p>
          <a:endParaRPr lang="en-US"/>
        </a:p>
      </dgm:t>
    </dgm:pt>
    <dgm:pt modelId="{7B0A4D59-3AD6-416F-8F3B-E477B0AAD12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For better performance use latest version of Generative AI models</a:t>
          </a:r>
        </a:p>
      </dgm:t>
    </dgm:pt>
    <dgm:pt modelId="{A6CD2B59-FA0C-4C57-B6B5-3B3E06228788}" type="parTrans" cxnId="{4B84D8D5-A058-4211-A2FF-D5EF6EA5A96E}">
      <dgm:prSet/>
      <dgm:spPr/>
      <dgm:t>
        <a:bodyPr/>
        <a:lstStyle/>
        <a:p>
          <a:endParaRPr lang="en-US"/>
        </a:p>
      </dgm:t>
    </dgm:pt>
    <dgm:pt modelId="{84F9EEE1-CA60-41F4-BF7E-BEC4E81017D6}" type="sibTrans" cxnId="{4B84D8D5-A058-4211-A2FF-D5EF6EA5A96E}">
      <dgm:prSet/>
      <dgm:spPr/>
      <dgm:t>
        <a:bodyPr/>
        <a:lstStyle/>
        <a:p>
          <a:endParaRPr lang="en-US"/>
        </a:p>
      </dgm:t>
    </dgm:pt>
    <dgm:pt modelId="{C1442FD8-D5AD-4E4F-A3AC-12886FC080E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T</a:t>
          </a:r>
          <a:r>
            <a:rPr lang="en-US" sz="1800" b="0" dirty="0">
              <a:latin typeface="+mn-lt"/>
            </a:rPr>
            <a:t>rade-off to be made in restriction to stick to info in knowledge base.</a:t>
          </a:r>
        </a:p>
      </dgm:t>
    </dgm:pt>
    <dgm:pt modelId="{98FA35E0-5F86-434B-81F2-CCDC5CB768FA}" type="parTrans" cxnId="{BC92E5F6-DE75-4FF3-A90F-498DC728BC6C}">
      <dgm:prSet/>
      <dgm:spPr/>
      <dgm:t>
        <a:bodyPr/>
        <a:lstStyle/>
        <a:p>
          <a:endParaRPr lang="en-US"/>
        </a:p>
      </dgm:t>
    </dgm:pt>
    <dgm:pt modelId="{67E0D784-1C19-44E3-8C50-739E431BBAE6}" type="sibTrans" cxnId="{BC92E5F6-DE75-4FF3-A90F-498DC728BC6C}">
      <dgm:prSet/>
      <dgm:spPr/>
      <dgm:t>
        <a:bodyPr/>
        <a:lstStyle/>
        <a:p>
          <a:endParaRPr lang="en-US"/>
        </a:p>
      </dgm:t>
    </dgm:pt>
    <dgm:pt modelId="{E82F34BA-2D44-4FC7-82EC-1AA05A7796D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dependency on the performance of the Smart Retriever.</a:t>
          </a:r>
          <a:endParaRPr lang="en-US" sz="1800" b="0" dirty="0">
            <a:latin typeface="+mn-lt"/>
          </a:endParaRPr>
        </a:p>
      </dgm:t>
    </dgm:pt>
    <dgm:pt modelId="{64592EEC-248D-4607-8C83-34B6E9ADF936}" type="parTrans" cxnId="{9FE43CCC-7CC5-4D22-828D-D668591D973D}">
      <dgm:prSet/>
      <dgm:spPr/>
      <dgm:t>
        <a:bodyPr/>
        <a:lstStyle/>
        <a:p>
          <a:endParaRPr lang="en-US"/>
        </a:p>
      </dgm:t>
    </dgm:pt>
    <dgm:pt modelId="{D0D3F1F7-D765-4328-94F0-50B9CCA865B0}" type="sibTrans" cxnId="{9FE43CCC-7CC5-4D22-828D-D668591D973D}">
      <dgm:prSet/>
      <dgm:spPr/>
      <dgm:t>
        <a:bodyPr/>
        <a:lstStyle/>
        <a:p>
          <a:endParaRPr lang="en-US"/>
        </a:p>
      </dgm:t>
    </dgm:pt>
    <dgm:pt modelId="{38AC3E22-2692-4625-94D9-211044A6DC0D}">
      <dgm:prSet phldrT="[Text]" custT="1"/>
      <dgm:spPr/>
      <dgm:t>
        <a:bodyPr/>
        <a:lstStyle/>
        <a:p>
          <a:r>
            <a:rPr lang="en-US" sz="1800" b="0" i="0" dirty="0">
              <a:latin typeface="+mn-lt"/>
            </a:rPr>
            <a:t>Difficulty in Assessment Challenges – to check the performance of RAG (Ongoing Research for automating assessment)</a:t>
          </a:r>
          <a:endParaRPr lang="en-US" sz="1800" b="0" dirty="0">
            <a:latin typeface="+mn-lt"/>
          </a:endParaRPr>
        </a:p>
      </dgm:t>
    </dgm:pt>
    <dgm:pt modelId="{6368C12E-3849-43FF-B8BC-8386DACC4DA7}" type="parTrans" cxnId="{090EEA17-98AB-4C50-95CF-E8AC3123F1AC}">
      <dgm:prSet/>
      <dgm:spPr/>
      <dgm:t>
        <a:bodyPr/>
        <a:lstStyle/>
        <a:p>
          <a:endParaRPr lang="en-US"/>
        </a:p>
      </dgm:t>
    </dgm:pt>
    <dgm:pt modelId="{FCDFAA15-2110-41A1-BACD-7D131CEC3175}" type="sibTrans" cxnId="{090EEA17-98AB-4C50-95CF-E8AC3123F1AC}">
      <dgm:prSet/>
      <dgm:spPr/>
      <dgm:t>
        <a:bodyPr/>
        <a:lstStyle/>
        <a:p>
          <a:endParaRPr lang="en-US"/>
        </a:p>
      </dgm:t>
    </dgm:pt>
    <dgm:pt modelId="{4F769496-89C3-44F7-898C-52BBEB83617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Categorial Conversational Open AI for different departmental integration.</a:t>
          </a:r>
        </a:p>
      </dgm:t>
    </dgm:pt>
    <dgm:pt modelId="{7DA93E43-F07D-40EB-B2E0-A37D68E4C4B4}" type="parTrans" cxnId="{84D4FAF0-C3D2-49AD-8DBF-E68A86DF6480}">
      <dgm:prSet/>
      <dgm:spPr/>
      <dgm:t>
        <a:bodyPr/>
        <a:lstStyle/>
        <a:p>
          <a:endParaRPr lang="en-US"/>
        </a:p>
      </dgm:t>
    </dgm:pt>
    <dgm:pt modelId="{D170B5F5-AB9A-4C64-9372-24DAA57E91E2}" type="sibTrans" cxnId="{84D4FAF0-C3D2-49AD-8DBF-E68A86DF6480}">
      <dgm:prSet/>
      <dgm:spPr/>
      <dgm:t>
        <a:bodyPr/>
        <a:lstStyle/>
        <a:p>
          <a:endParaRPr lang="en-US"/>
        </a:p>
      </dgm:t>
    </dgm:pt>
    <dgm:pt modelId="{23C1BDE9-FD0A-4282-84F9-3F117B0475A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latin typeface="+mn-lt"/>
            </a:rPr>
            <a:t>Improving Data Governance by </a:t>
          </a:r>
          <a:r>
            <a:rPr lang="en-US" sz="1800" dirty="0" err="1">
              <a:latin typeface="+mn-lt"/>
            </a:rPr>
            <a:t>ChatGpt</a:t>
          </a:r>
          <a:r>
            <a:rPr lang="en-US" sz="1800" dirty="0">
              <a:latin typeface="+mn-lt"/>
            </a:rPr>
            <a:t> 4.0 enterprise.</a:t>
          </a:r>
        </a:p>
      </dgm:t>
    </dgm:pt>
    <dgm:pt modelId="{C012B81F-2A65-4781-A4D4-F58AEFB3EF1D}" type="parTrans" cxnId="{C7FB4C14-B55E-44B9-98CC-CF40DD12058B}">
      <dgm:prSet/>
      <dgm:spPr/>
      <dgm:t>
        <a:bodyPr/>
        <a:lstStyle/>
        <a:p>
          <a:endParaRPr lang="en-US"/>
        </a:p>
      </dgm:t>
    </dgm:pt>
    <dgm:pt modelId="{CF30C9E7-9545-4239-9255-674CA51E2536}" type="sibTrans" cxnId="{C7FB4C14-B55E-44B9-98CC-CF40DD12058B}">
      <dgm:prSet/>
      <dgm:spPr/>
      <dgm:t>
        <a:bodyPr/>
        <a:lstStyle/>
        <a:p>
          <a:endParaRPr lang="en-US"/>
        </a:p>
      </dgm:t>
    </dgm:pt>
    <dgm:pt modelId="{1B74DFD7-58F2-4634-BEDC-2246F8FC964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1800" dirty="0">
            <a:latin typeface="+mn-lt"/>
          </a:endParaRPr>
        </a:p>
      </dgm:t>
    </dgm:pt>
    <dgm:pt modelId="{77E07E89-65E2-4F2C-86C2-230ACE9C2DD0}" type="parTrans" cxnId="{05AA472C-A55F-47D6-9A5C-BBC8BB69A1C2}">
      <dgm:prSet/>
      <dgm:spPr/>
      <dgm:t>
        <a:bodyPr/>
        <a:lstStyle/>
        <a:p>
          <a:endParaRPr lang="en-US"/>
        </a:p>
      </dgm:t>
    </dgm:pt>
    <dgm:pt modelId="{3B19B745-4A13-459C-9AF8-BEF87364C1A7}" type="sibTrans" cxnId="{05AA472C-A55F-47D6-9A5C-BBC8BB69A1C2}">
      <dgm:prSet/>
      <dgm:spPr/>
      <dgm:t>
        <a:bodyPr/>
        <a:lstStyle/>
        <a:p>
          <a:endParaRPr lang="en-US"/>
        </a:p>
      </dgm:t>
    </dgm:pt>
    <dgm:pt modelId="{5FE61025-98F0-428E-9038-0B32F03F248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latin typeface="+mn-lt"/>
            </a:rPr>
            <a:t>We can extend functionality for multiple projects.</a:t>
          </a:r>
        </a:p>
      </dgm:t>
    </dgm:pt>
    <dgm:pt modelId="{44B73915-A9A9-433F-9051-6C8B0DEAA579}" type="parTrans" cxnId="{0B8ACFBD-28F1-412E-8A3B-B23B3CD25098}">
      <dgm:prSet/>
      <dgm:spPr/>
      <dgm:t>
        <a:bodyPr/>
        <a:lstStyle/>
        <a:p>
          <a:endParaRPr lang="en-US"/>
        </a:p>
      </dgm:t>
    </dgm:pt>
    <dgm:pt modelId="{FF76CC03-6595-4A43-8A04-A41E220053B3}" type="sibTrans" cxnId="{0B8ACFBD-28F1-412E-8A3B-B23B3CD25098}">
      <dgm:prSet/>
      <dgm:spPr/>
      <dgm:t>
        <a:bodyPr/>
        <a:lstStyle/>
        <a:p>
          <a:endParaRPr lang="en-US"/>
        </a:p>
      </dgm:t>
    </dgm:pt>
    <dgm:pt modelId="{E7561F86-A0F9-441C-8772-5B36A0900CE7}" type="pres">
      <dgm:prSet presAssocID="{67495D07-CAA5-47BC-91D4-2C48CF76E8BC}" presName="Name0" presStyleCnt="0">
        <dgm:presLayoutVars>
          <dgm:dir/>
          <dgm:animLvl val="lvl"/>
          <dgm:resizeHandles val="exact"/>
        </dgm:presLayoutVars>
      </dgm:prSet>
      <dgm:spPr/>
    </dgm:pt>
    <dgm:pt modelId="{F5D18A93-6AD9-404C-9497-131D3471B1EF}" type="pres">
      <dgm:prSet presAssocID="{A266892A-4648-4CC9-A299-4E289AEB1AE5}" presName="composite" presStyleCnt="0"/>
      <dgm:spPr/>
    </dgm:pt>
    <dgm:pt modelId="{2DA658D7-CDB0-4037-BF85-9A2D7737B2B2}" type="pres">
      <dgm:prSet presAssocID="{A266892A-4648-4CC9-A299-4E289AEB1AE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01BB2B-02BF-474A-9A07-BE3EDEED2E9D}" type="pres">
      <dgm:prSet presAssocID="{A266892A-4648-4CC9-A299-4E289AEB1AE5}" presName="desTx" presStyleLbl="alignAccFollowNode1" presStyleIdx="0" presStyleCnt="3">
        <dgm:presLayoutVars>
          <dgm:bulletEnabled val="1"/>
        </dgm:presLayoutVars>
      </dgm:prSet>
      <dgm:spPr/>
    </dgm:pt>
    <dgm:pt modelId="{FD4DB2E3-B351-4F13-8D9F-67C71B9261B7}" type="pres">
      <dgm:prSet presAssocID="{C6D83174-768C-4D20-83A6-BDE00BD84320}" presName="space" presStyleCnt="0"/>
      <dgm:spPr/>
    </dgm:pt>
    <dgm:pt modelId="{B6F37463-720F-489E-83CA-89235A06F94F}" type="pres">
      <dgm:prSet presAssocID="{247BD840-9FC4-46D7-A9D7-5153F726AABD}" presName="composite" presStyleCnt="0"/>
      <dgm:spPr/>
    </dgm:pt>
    <dgm:pt modelId="{83784B8B-0D47-441C-BF0B-D8733E10CDAE}" type="pres">
      <dgm:prSet presAssocID="{247BD840-9FC4-46D7-A9D7-5153F726AA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EA1265-0117-44AA-A439-602C5FDE24B1}" type="pres">
      <dgm:prSet presAssocID="{247BD840-9FC4-46D7-A9D7-5153F726AABD}" presName="desTx" presStyleLbl="alignAccFollowNode1" presStyleIdx="1" presStyleCnt="3">
        <dgm:presLayoutVars>
          <dgm:bulletEnabled val="1"/>
        </dgm:presLayoutVars>
      </dgm:prSet>
      <dgm:spPr/>
    </dgm:pt>
    <dgm:pt modelId="{42B2F4C8-ACCD-487C-8460-FA0883F22F30}" type="pres">
      <dgm:prSet presAssocID="{2FF9B206-DC0B-474C-BA52-DF48DF395F86}" presName="space" presStyleCnt="0"/>
      <dgm:spPr/>
    </dgm:pt>
    <dgm:pt modelId="{522C86CD-DA6C-48D4-B065-08F86335D230}" type="pres">
      <dgm:prSet presAssocID="{96950AC1-C515-4DDB-B081-29E20D207292}" presName="composite" presStyleCnt="0"/>
      <dgm:spPr/>
    </dgm:pt>
    <dgm:pt modelId="{1666AE22-6421-4113-AF1D-DE4ADF189E98}" type="pres">
      <dgm:prSet presAssocID="{96950AC1-C515-4DDB-B081-29E20D2072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C5CD46-F256-481D-B1C2-4B365E30EFB6}" type="pres">
      <dgm:prSet presAssocID="{96950AC1-C515-4DDB-B081-29E20D20729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FB4C14-B55E-44B9-98CC-CF40DD12058B}" srcId="{96950AC1-C515-4DDB-B081-29E20D207292}" destId="{23C1BDE9-FD0A-4282-84F9-3F117B0475A4}" srcOrd="1" destOrd="0" parTransId="{C012B81F-2A65-4781-A4D4-F58AEFB3EF1D}" sibTransId="{CF30C9E7-9545-4239-9255-674CA51E2536}"/>
    <dgm:cxn modelId="{090EEA17-98AB-4C50-95CF-E8AC3123F1AC}" srcId="{A266892A-4648-4CC9-A299-4E289AEB1AE5}" destId="{38AC3E22-2692-4625-94D9-211044A6DC0D}" srcOrd="3" destOrd="0" parTransId="{6368C12E-3849-43FF-B8BC-8386DACC4DA7}" sibTransId="{FCDFAA15-2110-41A1-BACD-7D131CEC3175}"/>
    <dgm:cxn modelId="{05AA472C-A55F-47D6-9A5C-BBC8BB69A1C2}" srcId="{96950AC1-C515-4DDB-B081-29E20D207292}" destId="{1B74DFD7-58F2-4634-BEDC-2246F8FC9644}" srcOrd="3" destOrd="0" parTransId="{77E07E89-65E2-4F2C-86C2-230ACE9C2DD0}" sibTransId="{3B19B745-4A13-459C-9AF8-BEF87364C1A7}"/>
    <dgm:cxn modelId="{F5D6043D-C40E-49B7-9D51-7E7A50D80D42}" type="presOf" srcId="{D0812104-9E15-4B49-A176-BB91F453F0FB}" destId="{7CEA1265-0117-44AA-A439-602C5FDE24B1}" srcOrd="0" destOrd="1" presId="urn:microsoft.com/office/officeart/2005/8/layout/hList1"/>
    <dgm:cxn modelId="{C98FB85F-0383-4252-86B3-E9AE349DA08F}" type="presOf" srcId="{4F769496-89C3-44F7-898C-52BBEB836174}" destId="{7CEA1265-0117-44AA-A439-602C5FDE24B1}" srcOrd="0" destOrd="3" presId="urn:microsoft.com/office/officeart/2005/8/layout/hList1"/>
    <dgm:cxn modelId="{66D7C465-364D-4C9C-8600-715655973F67}" type="presOf" srcId="{7B0A4D59-3AD6-416F-8F3B-E477B0AAD12F}" destId="{7CEA1265-0117-44AA-A439-602C5FDE24B1}" srcOrd="0" destOrd="2" presId="urn:microsoft.com/office/officeart/2005/8/layout/hList1"/>
    <dgm:cxn modelId="{F386BF68-EDC5-49B1-95C1-3E364A6A1395}" srcId="{67495D07-CAA5-47BC-91D4-2C48CF76E8BC}" destId="{247BD840-9FC4-46D7-A9D7-5153F726AABD}" srcOrd="1" destOrd="0" parTransId="{6A46537D-F4DF-4587-9804-3A4543325A8B}" sibTransId="{2FF9B206-DC0B-474C-BA52-DF48DF395F86}"/>
    <dgm:cxn modelId="{02F6C568-9A35-4623-B209-4F3F79652D64}" type="presOf" srcId="{96950AC1-C515-4DDB-B081-29E20D207292}" destId="{1666AE22-6421-4113-AF1D-DE4ADF189E98}" srcOrd="0" destOrd="0" presId="urn:microsoft.com/office/officeart/2005/8/layout/hList1"/>
    <dgm:cxn modelId="{B3184449-D9C7-4A80-BF74-CEC86DA6E9F7}" type="presOf" srcId="{23C1BDE9-FD0A-4282-84F9-3F117B0475A4}" destId="{AEC5CD46-F256-481D-B1C2-4B365E30EFB6}" srcOrd="0" destOrd="1" presId="urn:microsoft.com/office/officeart/2005/8/layout/hList1"/>
    <dgm:cxn modelId="{C731654C-93A0-445C-9D9B-B6B76EBB2AE1}" type="presOf" srcId="{1725D7E8-40C5-4C73-8DA5-B20D24146898}" destId="{5801BB2B-02BF-474A-9A07-BE3EDEED2E9D}" srcOrd="0" destOrd="0" presId="urn:microsoft.com/office/officeart/2005/8/layout/hList1"/>
    <dgm:cxn modelId="{249A9556-B15D-4D38-A5FA-452EBBE71B63}" type="presOf" srcId="{67495D07-CAA5-47BC-91D4-2C48CF76E8BC}" destId="{E7561F86-A0F9-441C-8772-5B36A0900CE7}" srcOrd="0" destOrd="0" presId="urn:microsoft.com/office/officeart/2005/8/layout/hList1"/>
    <dgm:cxn modelId="{5ADFF37A-2D6D-43E9-ABDF-9411FC9F34A4}" srcId="{A266892A-4648-4CC9-A299-4E289AEB1AE5}" destId="{1725D7E8-40C5-4C73-8DA5-B20D24146898}" srcOrd="0" destOrd="0" parTransId="{80646BA3-51D2-4B42-B5D5-4232FD8B4797}" sibTransId="{EB083D40-895F-40F4-BAB1-1753A281BB6B}"/>
    <dgm:cxn modelId="{D8AC7A85-543C-4DB1-BA8B-D8534F593B87}" type="presOf" srcId="{5FE61025-98F0-428E-9038-0B32F03F2481}" destId="{AEC5CD46-F256-481D-B1C2-4B365E30EFB6}" srcOrd="0" destOrd="2" presId="urn:microsoft.com/office/officeart/2005/8/layout/hList1"/>
    <dgm:cxn modelId="{7599A08E-9168-4EDB-AE64-DFF19FE97A3C}" type="presOf" srcId="{247BD840-9FC4-46D7-A9D7-5153F726AABD}" destId="{83784B8B-0D47-441C-BF0B-D8733E10CDAE}" srcOrd="0" destOrd="0" presId="urn:microsoft.com/office/officeart/2005/8/layout/hList1"/>
    <dgm:cxn modelId="{5D299B9A-CC47-4336-A69B-0FB8849E98FF}" srcId="{247BD840-9FC4-46D7-A9D7-5153F726AABD}" destId="{D0812104-9E15-4B49-A176-BB91F453F0FB}" srcOrd="1" destOrd="0" parTransId="{FF59A143-FFEC-4C78-B452-41380FDA78CA}" sibTransId="{47941A9C-4AE2-4EA7-A6F4-37D7E6C15211}"/>
    <dgm:cxn modelId="{2CC7399D-2BE1-4F5F-9C3E-1F6DD9FD59E9}" type="presOf" srcId="{1B74DFD7-58F2-4634-BEDC-2246F8FC9644}" destId="{AEC5CD46-F256-481D-B1C2-4B365E30EFB6}" srcOrd="0" destOrd="3" presId="urn:microsoft.com/office/officeart/2005/8/layout/hList1"/>
    <dgm:cxn modelId="{B51B5BB4-00EA-4654-A69E-0CD5FA7F66C6}" type="presOf" srcId="{A266892A-4648-4CC9-A299-4E289AEB1AE5}" destId="{2DA658D7-CDB0-4037-BF85-9A2D7737B2B2}" srcOrd="0" destOrd="0" presId="urn:microsoft.com/office/officeart/2005/8/layout/hList1"/>
    <dgm:cxn modelId="{C3783ABB-60AB-4903-B931-400F9DF4CE5E}" type="presOf" srcId="{C1442FD8-D5AD-4E4F-A3AC-12886FC080E9}" destId="{5801BB2B-02BF-474A-9A07-BE3EDEED2E9D}" srcOrd="0" destOrd="2" presId="urn:microsoft.com/office/officeart/2005/8/layout/hList1"/>
    <dgm:cxn modelId="{AD376FBB-33F9-433A-B708-98A75087DF02}" srcId="{96950AC1-C515-4DDB-B081-29E20D207292}" destId="{FE8F494B-BD40-4B22-BD84-5B896C836A93}" srcOrd="0" destOrd="0" parTransId="{38C3FFF3-648E-4140-B06B-B2D2B87DD338}" sibTransId="{BA934046-F479-49E4-9DAC-083BFED5C523}"/>
    <dgm:cxn modelId="{0B8ACFBD-28F1-412E-8A3B-B23B3CD25098}" srcId="{96950AC1-C515-4DDB-B081-29E20D207292}" destId="{5FE61025-98F0-428E-9038-0B32F03F2481}" srcOrd="2" destOrd="0" parTransId="{44B73915-A9A9-433F-9051-6C8B0DEAA579}" sibTransId="{FF76CC03-6595-4A43-8A04-A41E220053B3}"/>
    <dgm:cxn modelId="{D264C5BE-04F7-4887-8B0E-5B002797DFDA}" type="presOf" srcId="{E82F34BA-2D44-4FC7-82EC-1AA05A7796D8}" destId="{5801BB2B-02BF-474A-9A07-BE3EDEED2E9D}" srcOrd="0" destOrd="1" presId="urn:microsoft.com/office/officeart/2005/8/layout/hList1"/>
    <dgm:cxn modelId="{9FE43CCC-7CC5-4D22-828D-D668591D973D}" srcId="{A266892A-4648-4CC9-A299-4E289AEB1AE5}" destId="{E82F34BA-2D44-4FC7-82EC-1AA05A7796D8}" srcOrd="1" destOrd="0" parTransId="{64592EEC-248D-4607-8C83-34B6E9ADF936}" sibTransId="{D0D3F1F7-D765-4328-94F0-50B9CCA865B0}"/>
    <dgm:cxn modelId="{090819D5-6C00-4957-B668-E566A433E588}" type="presOf" srcId="{3E105FAB-1D2B-4012-9850-03062D506E33}" destId="{7CEA1265-0117-44AA-A439-602C5FDE24B1}" srcOrd="0" destOrd="0" presId="urn:microsoft.com/office/officeart/2005/8/layout/hList1"/>
    <dgm:cxn modelId="{4B84D8D5-A058-4211-A2FF-D5EF6EA5A96E}" srcId="{247BD840-9FC4-46D7-A9D7-5153F726AABD}" destId="{7B0A4D59-3AD6-416F-8F3B-E477B0AAD12F}" srcOrd="2" destOrd="0" parTransId="{A6CD2B59-FA0C-4C57-B6B5-3B3E06228788}" sibTransId="{84F9EEE1-CA60-41F4-BF7E-BEC4E81017D6}"/>
    <dgm:cxn modelId="{D26869D7-BDBC-4B0A-BADE-9CAD83651204}" srcId="{247BD840-9FC4-46D7-A9D7-5153F726AABD}" destId="{3E105FAB-1D2B-4012-9850-03062D506E33}" srcOrd="0" destOrd="0" parTransId="{76EC395D-618E-480A-8C02-42C2C1CB16F3}" sibTransId="{94789BD0-2D9C-42E9-8ED6-4CCD2050243D}"/>
    <dgm:cxn modelId="{83FB00E8-13CF-4F7A-A31A-96D235544CD5}" type="presOf" srcId="{38AC3E22-2692-4625-94D9-211044A6DC0D}" destId="{5801BB2B-02BF-474A-9A07-BE3EDEED2E9D}" srcOrd="0" destOrd="3" presId="urn:microsoft.com/office/officeart/2005/8/layout/hList1"/>
    <dgm:cxn modelId="{655AE4F0-380D-4C47-9B4A-292FC9E6941D}" srcId="{67495D07-CAA5-47BC-91D4-2C48CF76E8BC}" destId="{96950AC1-C515-4DDB-B081-29E20D207292}" srcOrd="2" destOrd="0" parTransId="{9517BE34-D4A6-458B-81C4-2DA012A69290}" sibTransId="{FDDACAC5-B2DF-4787-9609-7997B8C8D8E4}"/>
    <dgm:cxn modelId="{84D4FAF0-C3D2-49AD-8DBF-E68A86DF6480}" srcId="{247BD840-9FC4-46D7-A9D7-5153F726AABD}" destId="{4F769496-89C3-44F7-898C-52BBEB836174}" srcOrd="3" destOrd="0" parTransId="{7DA93E43-F07D-40EB-B2E0-A37D68E4C4B4}" sibTransId="{D170B5F5-AB9A-4C64-9372-24DAA57E91E2}"/>
    <dgm:cxn modelId="{9F8189F4-69D4-4994-B9E6-7434DE38F4F5}" srcId="{67495D07-CAA5-47BC-91D4-2C48CF76E8BC}" destId="{A266892A-4648-4CC9-A299-4E289AEB1AE5}" srcOrd="0" destOrd="0" parTransId="{50825DAD-E53F-4F3B-ABC2-EB3D7264FE1F}" sibTransId="{C6D83174-768C-4D20-83A6-BDE00BD84320}"/>
    <dgm:cxn modelId="{BC92E5F6-DE75-4FF3-A90F-498DC728BC6C}" srcId="{A266892A-4648-4CC9-A299-4E289AEB1AE5}" destId="{C1442FD8-D5AD-4E4F-A3AC-12886FC080E9}" srcOrd="2" destOrd="0" parTransId="{98FA35E0-5F86-434B-81F2-CCDC5CB768FA}" sibTransId="{67E0D784-1C19-44E3-8C50-739E431BBAE6}"/>
    <dgm:cxn modelId="{EEB84BF7-CC85-46F2-A57A-8B10FEBFFB3C}" type="presOf" srcId="{FE8F494B-BD40-4B22-BD84-5B896C836A93}" destId="{AEC5CD46-F256-481D-B1C2-4B365E30EFB6}" srcOrd="0" destOrd="0" presId="urn:microsoft.com/office/officeart/2005/8/layout/hList1"/>
    <dgm:cxn modelId="{1D2028B3-9737-4E70-BE89-22CEC160BB98}" type="presParOf" srcId="{E7561F86-A0F9-441C-8772-5B36A0900CE7}" destId="{F5D18A93-6AD9-404C-9497-131D3471B1EF}" srcOrd="0" destOrd="0" presId="urn:microsoft.com/office/officeart/2005/8/layout/hList1"/>
    <dgm:cxn modelId="{C8E5F18C-42EE-49B9-8449-9E447A1FC065}" type="presParOf" srcId="{F5D18A93-6AD9-404C-9497-131D3471B1EF}" destId="{2DA658D7-CDB0-4037-BF85-9A2D7737B2B2}" srcOrd="0" destOrd="0" presId="urn:microsoft.com/office/officeart/2005/8/layout/hList1"/>
    <dgm:cxn modelId="{DEB60284-FFAA-49AC-84AF-18113CFAC6EA}" type="presParOf" srcId="{F5D18A93-6AD9-404C-9497-131D3471B1EF}" destId="{5801BB2B-02BF-474A-9A07-BE3EDEED2E9D}" srcOrd="1" destOrd="0" presId="urn:microsoft.com/office/officeart/2005/8/layout/hList1"/>
    <dgm:cxn modelId="{22054731-ECED-4328-9389-B6D413F72C93}" type="presParOf" srcId="{E7561F86-A0F9-441C-8772-5B36A0900CE7}" destId="{FD4DB2E3-B351-4F13-8D9F-67C71B9261B7}" srcOrd="1" destOrd="0" presId="urn:microsoft.com/office/officeart/2005/8/layout/hList1"/>
    <dgm:cxn modelId="{54DF9AC0-1667-44C2-9389-270862A9CC70}" type="presParOf" srcId="{E7561F86-A0F9-441C-8772-5B36A0900CE7}" destId="{B6F37463-720F-489E-83CA-89235A06F94F}" srcOrd="2" destOrd="0" presId="urn:microsoft.com/office/officeart/2005/8/layout/hList1"/>
    <dgm:cxn modelId="{EA32CB0F-13FB-44AA-BE38-FF2455B5560A}" type="presParOf" srcId="{B6F37463-720F-489E-83CA-89235A06F94F}" destId="{83784B8B-0D47-441C-BF0B-D8733E10CDAE}" srcOrd="0" destOrd="0" presId="urn:microsoft.com/office/officeart/2005/8/layout/hList1"/>
    <dgm:cxn modelId="{F8A90141-8E75-4C1D-9B1E-39428B39F698}" type="presParOf" srcId="{B6F37463-720F-489E-83CA-89235A06F94F}" destId="{7CEA1265-0117-44AA-A439-602C5FDE24B1}" srcOrd="1" destOrd="0" presId="urn:microsoft.com/office/officeart/2005/8/layout/hList1"/>
    <dgm:cxn modelId="{21E6CDBB-0DFA-4FD3-BC74-E3C762982077}" type="presParOf" srcId="{E7561F86-A0F9-441C-8772-5B36A0900CE7}" destId="{42B2F4C8-ACCD-487C-8460-FA0883F22F30}" srcOrd="3" destOrd="0" presId="urn:microsoft.com/office/officeart/2005/8/layout/hList1"/>
    <dgm:cxn modelId="{4047746D-3D47-4881-A74C-0F6DFDEA3834}" type="presParOf" srcId="{E7561F86-A0F9-441C-8772-5B36A0900CE7}" destId="{522C86CD-DA6C-48D4-B065-08F86335D230}" srcOrd="4" destOrd="0" presId="urn:microsoft.com/office/officeart/2005/8/layout/hList1"/>
    <dgm:cxn modelId="{C9013CF2-BFD6-4E27-A518-B07B254F28DD}" type="presParOf" srcId="{522C86CD-DA6C-48D4-B065-08F86335D230}" destId="{1666AE22-6421-4113-AF1D-DE4ADF189E98}" srcOrd="0" destOrd="0" presId="urn:microsoft.com/office/officeart/2005/8/layout/hList1"/>
    <dgm:cxn modelId="{3CD1486C-39A0-4E10-BA7F-3044F6CA8453}" type="presParOf" srcId="{522C86CD-DA6C-48D4-B065-08F86335D230}" destId="{AEC5CD46-F256-481D-B1C2-4B365E30E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58D7-CDB0-4037-BF85-9A2D7737B2B2}">
      <dsp:nvSpPr>
        <dsp:cNvPr id="0" name=""/>
        <dsp:cNvSpPr/>
      </dsp:nvSpPr>
      <dsp:spPr>
        <a:xfrm>
          <a:off x="3593" y="852738"/>
          <a:ext cx="3503393" cy="12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0" kern="1200" dirty="0"/>
            <a:t>Shortcomings</a:t>
          </a:r>
          <a:endParaRPr lang="en-US" sz="3700" kern="1200" dirty="0"/>
        </a:p>
      </dsp:txBody>
      <dsp:txXfrm>
        <a:off x="3593" y="852738"/>
        <a:ext cx="3503393" cy="1285940"/>
      </dsp:txXfrm>
    </dsp:sp>
    <dsp:sp modelId="{5801BB2B-02BF-474A-9A07-BE3EDEED2E9D}">
      <dsp:nvSpPr>
        <dsp:cNvPr id="0" name=""/>
        <dsp:cNvSpPr/>
      </dsp:nvSpPr>
      <dsp:spPr>
        <a:xfrm>
          <a:off x="3593" y="2138679"/>
          <a:ext cx="3503393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 privacy and security concerns,</a:t>
          </a:r>
          <a:endParaRPr lang="en-US" sz="18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dependency on the performance of the Smart Retriever.</a:t>
          </a:r>
          <a:endParaRPr lang="en-US" sz="18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T</a:t>
          </a:r>
          <a:r>
            <a:rPr lang="en-US" sz="1800" b="0" kern="1200" dirty="0">
              <a:latin typeface="+mn-lt"/>
            </a:rPr>
            <a:t>rade-off to be made in restriction to stick to info in knowledge base.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+mn-lt"/>
            </a:rPr>
            <a:t>Difficulty in Assessment Challenges – to check the performance of RAG (Ongoing Research for automating assessment)</a:t>
          </a:r>
          <a:endParaRPr lang="en-US" sz="1800" b="0" kern="1200" dirty="0">
            <a:latin typeface="+mn-lt"/>
          </a:endParaRPr>
        </a:p>
      </dsp:txBody>
      <dsp:txXfrm>
        <a:off x="3593" y="2138679"/>
        <a:ext cx="3503393" cy="3554775"/>
      </dsp:txXfrm>
    </dsp:sp>
    <dsp:sp modelId="{83784B8B-0D47-441C-BF0B-D8733E10CDAE}">
      <dsp:nvSpPr>
        <dsp:cNvPr id="0" name=""/>
        <dsp:cNvSpPr/>
      </dsp:nvSpPr>
      <dsp:spPr>
        <a:xfrm>
          <a:off x="3997461" y="852738"/>
          <a:ext cx="3503393" cy="12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Expansion</a:t>
          </a:r>
        </a:p>
      </dsp:txBody>
      <dsp:txXfrm>
        <a:off x="3997461" y="852738"/>
        <a:ext cx="3503393" cy="1285940"/>
      </dsp:txXfrm>
    </dsp:sp>
    <dsp:sp modelId="{7CEA1265-0117-44AA-A439-602C5FDE24B1}">
      <dsp:nvSpPr>
        <dsp:cNvPr id="0" name=""/>
        <dsp:cNvSpPr/>
      </dsp:nvSpPr>
      <dsp:spPr>
        <a:xfrm>
          <a:off x="3997461" y="2138679"/>
          <a:ext cx="3503393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Prompt engineering as a way to steer generation toward success.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Plugin Integration (Grammarly, Other Data Sources)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For better performance use latest version of Generative AI models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Categorial Conversational Open AI for different departmental integration.</a:t>
          </a:r>
        </a:p>
      </dsp:txBody>
      <dsp:txXfrm>
        <a:off x="3997461" y="2138679"/>
        <a:ext cx="3503393" cy="3554775"/>
      </dsp:txXfrm>
    </dsp:sp>
    <dsp:sp modelId="{1666AE22-6421-4113-AF1D-DE4ADF189E98}">
      <dsp:nvSpPr>
        <dsp:cNvPr id="0" name=""/>
        <dsp:cNvSpPr/>
      </dsp:nvSpPr>
      <dsp:spPr>
        <a:xfrm>
          <a:off x="7991330" y="852738"/>
          <a:ext cx="3503393" cy="12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Growth Possibilities</a:t>
          </a:r>
        </a:p>
      </dsp:txBody>
      <dsp:txXfrm>
        <a:off x="7991330" y="852738"/>
        <a:ext cx="3503393" cy="1285940"/>
      </dsp:txXfrm>
    </dsp:sp>
    <dsp:sp modelId="{AEC5CD46-F256-481D-B1C2-4B365E30EFB6}">
      <dsp:nvSpPr>
        <dsp:cNvPr id="0" name=""/>
        <dsp:cNvSpPr/>
      </dsp:nvSpPr>
      <dsp:spPr>
        <a:xfrm>
          <a:off x="7991330" y="2138679"/>
          <a:ext cx="3503393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Integration with Different </a:t>
          </a:r>
          <a:r>
            <a:rPr lang="en-US" sz="1800" kern="1200" dirty="0" err="1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DataSources</a:t>
          </a:r>
          <a:r>
            <a:rPr lang="en-US" sz="180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 – (Data Sources of different Dept).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+mn-lt"/>
            </a:rPr>
            <a:t>Improving Data Governance by </a:t>
          </a:r>
          <a:r>
            <a:rPr lang="en-US" sz="1800" kern="1200" dirty="0" err="1">
              <a:latin typeface="+mn-lt"/>
            </a:rPr>
            <a:t>ChatGpt</a:t>
          </a:r>
          <a:r>
            <a:rPr lang="en-US" sz="1800" kern="1200" dirty="0">
              <a:latin typeface="+mn-lt"/>
            </a:rPr>
            <a:t> 4.0 enterprise.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+mn-lt"/>
            </a:rPr>
            <a:t>We can extend functionality for multiple projects.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1800" kern="1200" dirty="0">
            <a:latin typeface="+mn-lt"/>
          </a:endParaRPr>
        </a:p>
      </dsp:txBody>
      <dsp:txXfrm>
        <a:off x="7991330" y="2138679"/>
        <a:ext cx="3503393" cy="3554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4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75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1143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3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49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46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464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550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3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322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5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0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8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58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3D3E-7C7B-4F3A-9F8D-C0EA0A759CA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2B7-4D0A-4A3B-9869-BD29F573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1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00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podcast/episodes/paul-christiano-ai-alignment-solution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F381-20A9-4E08-BBAD-9FCB823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4BE077-1719-486B-A4D8-731FE2E23B66}"/>
              </a:ext>
            </a:extLst>
          </p:cNvPr>
          <p:cNvSpPr/>
          <p:nvPr/>
        </p:nvSpPr>
        <p:spPr>
          <a:xfrm>
            <a:off x="3090041" y="315426"/>
            <a:ext cx="8765628" cy="80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561"/>
              </a:lnSpc>
            </a:pPr>
            <a:r>
              <a:rPr lang="en-US" sz="2400" b="1" dirty="0">
                <a:solidFill>
                  <a:schemeClr val="accent1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Functions &amp; LLM: Facilitate Employee Onboarding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AF169-4CB4-45C9-9224-D11ABD11FB6D}"/>
              </a:ext>
            </a:extLst>
          </p:cNvPr>
          <p:cNvSpPr txBox="1"/>
          <p:nvPr/>
        </p:nvSpPr>
        <p:spPr>
          <a:xfrm>
            <a:off x="0" y="6614864"/>
            <a:ext cx="6353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 to the world of OpenAI functions and how they can be leveraged for Employee Onboarding. Get ready to dive into the exciting possibilities.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28F8-2C90-4077-8C18-5500AC5CFABF}"/>
              </a:ext>
            </a:extLst>
          </p:cNvPr>
          <p:cNvSpPr txBox="1"/>
          <p:nvPr/>
        </p:nvSpPr>
        <p:spPr>
          <a:xfrm>
            <a:off x="31522" y="7630527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Amit Mishra, Amit Basnak, Himani Singh</a:t>
            </a:r>
          </a:p>
        </p:txBody>
      </p:sp>
    </p:spTree>
    <p:extLst>
      <p:ext uri="{BB962C8B-B14F-4D97-AF65-F5344CB8AC3E}">
        <p14:creationId xmlns:p14="http://schemas.microsoft.com/office/powerpoint/2010/main" val="274887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4">
            <a:extLst>
              <a:ext uri="{FF2B5EF4-FFF2-40B4-BE49-F238E27FC236}">
                <a16:creationId xmlns:a16="http://schemas.microsoft.com/office/drawing/2014/main" id="{7D02511A-A6A5-4E2F-A73F-7331A7F86C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780"/>
            <a:ext cx="14630400" cy="64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1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FFF8C-30CC-4627-BD79-F5BD97D4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62" y="-283779"/>
            <a:ext cx="14756524" cy="8513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DCA59-7D95-4F2F-AA17-3D1865672AD5}"/>
              </a:ext>
            </a:extLst>
          </p:cNvPr>
          <p:cNvSpPr txBox="1"/>
          <p:nvPr/>
        </p:nvSpPr>
        <p:spPr>
          <a:xfrm>
            <a:off x="3531476" y="1939159"/>
            <a:ext cx="821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		Thank you !</a:t>
            </a:r>
          </a:p>
        </p:txBody>
      </p:sp>
    </p:spTree>
    <p:extLst>
      <p:ext uri="{BB962C8B-B14F-4D97-AF65-F5344CB8AC3E}">
        <p14:creationId xmlns:p14="http://schemas.microsoft.com/office/powerpoint/2010/main" val="39732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B75C6F-1769-49C1-8AC7-84878A09B7AC}"/>
              </a:ext>
            </a:extLst>
          </p:cNvPr>
          <p:cNvSpPr/>
          <p:nvPr/>
        </p:nvSpPr>
        <p:spPr>
          <a:xfrm>
            <a:off x="277586" y="1347111"/>
            <a:ext cx="7037614" cy="3641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2C726-AA5E-4EEF-88C8-FA691A3E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2303044"/>
            <a:ext cx="5453743" cy="1916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4903C-2A78-4EF6-99D5-29737BFE16C1}"/>
              </a:ext>
            </a:extLst>
          </p:cNvPr>
          <p:cNvSpPr txBox="1"/>
          <p:nvPr/>
        </p:nvSpPr>
        <p:spPr>
          <a:xfrm>
            <a:off x="388620" y="5380283"/>
            <a:ext cx="11936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 Stack for Solution -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OpenAI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 Function Calling</a:t>
            </a:r>
            <a:r>
              <a:rPr lang="en-US" sz="2800" dirty="0"/>
              <a:t> (LLM)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GPT-3.5 turbo – (Base Model)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2C3249"/>
                </a:solidFill>
                <a:ea typeface="Kanit" pitchFamily="34" charset="-122"/>
              </a:rPr>
              <a:t>MySql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</a:rPr>
              <a:t> </a:t>
            </a:r>
            <a:r>
              <a:rPr lang="en-US" sz="2800">
                <a:solidFill>
                  <a:srgbClr val="2C3249"/>
                </a:solidFill>
                <a:ea typeface="Kanit" pitchFamily="34" charset="-122"/>
              </a:rPr>
              <a:t>– (Backend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2C3249"/>
                </a:solidFill>
                <a:ea typeface="Kanit" pitchFamily="34" charset="-122"/>
              </a:rPr>
              <a:t>Streamlit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</a:rPr>
              <a:t> – (user interface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C11D8-800F-4899-AB09-515F93F55079}"/>
              </a:ext>
            </a:extLst>
          </p:cNvPr>
          <p:cNvSpPr txBox="1"/>
          <p:nvPr/>
        </p:nvSpPr>
        <p:spPr>
          <a:xfrm>
            <a:off x="620473" y="1338945"/>
            <a:ext cx="223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What is the workflow Infinity Hacks Bot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3200E-5938-4321-A3EC-CAE4CE9144EA}"/>
              </a:ext>
            </a:extLst>
          </p:cNvPr>
          <p:cNvSpPr txBox="1"/>
          <p:nvPr/>
        </p:nvSpPr>
        <p:spPr>
          <a:xfrm>
            <a:off x="2824830" y="1632859"/>
            <a:ext cx="22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chemeClr val="accent1"/>
                </a:solidFill>
              </a:rPr>
              <a:t>LLM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2E7085-25C9-483F-A0D0-08140F07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42" y="1298132"/>
            <a:ext cx="7037614" cy="3641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565B24-16C3-4C03-9A7D-754254862C9C}"/>
              </a:ext>
            </a:extLst>
          </p:cNvPr>
          <p:cNvSpPr txBox="1"/>
          <p:nvPr/>
        </p:nvSpPr>
        <p:spPr>
          <a:xfrm>
            <a:off x="4735286" y="314344"/>
            <a:ext cx="421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23056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5064F-9EA3-43B6-B838-1AE274924B8D}"/>
              </a:ext>
            </a:extLst>
          </p:cNvPr>
          <p:cNvSpPr/>
          <p:nvPr/>
        </p:nvSpPr>
        <p:spPr>
          <a:xfrm>
            <a:off x="3020786" y="501128"/>
            <a:ext cx="7984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Why fine-tuning won’t always cut 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15CE-4E88-426A-B03A-42D7E9266202}"/>
              </a:ext>
            </a:extLst>
          </p:cNvPr>
          <p:cNvSpPr/>
          <p:nvPr/>
        </p:nvSpPr>
        <p:spPr>
          <a:xfrm>
            <a:off x="522515" y="1585508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Major challenges due to their pre-trained nature: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Struggle to provide coherent and accurate responses on topics they have not been trained on, especially content that is not publicly available.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Producing unreliable responses, often referred to as “hallucinations,” where they generate confidently incorrect information.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4CFB-AE23-49B5-9B5B-B6FB9819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08" y="1585508"/>
            <a:ext cx="5798777" cy="3570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EBAC12-61D7-4D7F-B8A9-886C67B3B878}"/>
              </a:ext>
            </a:extLst>
          </p:cNvPr>
          <p:cNvSpPr/>
          <p:nvPr/>
        </p:nvSpPr>
        <p:spPr>
          <a:xfrm>
            <a:off x="674307" y="3930134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Crucial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source clarity: </a:t>
            </a:r>
            <a:r>
              <a:rPr lang="en-US" dirty="0"/>
              <a:t>no clear distinction between “general” and “specific” knowledge.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access restriction : </a:t>
            </a:r>
            <a:r>
              <a:rPr lang="en-US" dirty="0"/>
              <a:t>can’t choose to leave out knowledge at inference time.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Hosting an LLM is costly : </a:t>
            </a:r>
            <a:r>
              <a:rPr lang="en-US" dirty="0"/>
              <a:t>Costs to keep it up and running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Fine-tuning repetitions : </a:t>
            </a:r>
            <a:r>
              <a:rPr lang="en-US" dirty="0"/>
              <a:t>retraining is required when you want the model to reflect changes to the knowledge 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78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877AD-3F52-4E49-8656-CEF5DD2193A7}"/>
              </a:ext>
            </a:extLst>
          </p:cNvPr>
          <p:cNvSpPr/>
          <p:nvPr/>
        </p:nvSpPr>
        <p:spPr>
          <a:xfrm>
            <a:off x="1734207" y="701589"/>
            <a:ext cx="92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400" b="1" dirty="0">
                <a:solidFill>
                  <a:schemeClr val="accent1"/>
                </a:solidFill>
              </a:rPr>
              <a:t>Future of MVP Developed Using LLM/RAG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88CB1-D0C5-4C70-9B85-1C78B899029C}"/>
              </a:ext>
            </a:extLst>
          </p:cNvPr>
          <p:cNvSpPr/>
          <p:nvPr/>
        </p:nvSpPr>
        <p:spPr>
          <a:xfrm>
            <a:off x="283770" y="1610388"/>
            <a:ext cx="14157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Retrieval-Augmented Generation (RAG)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Extract the information in our knowledge base.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comprehensively index the information of our knowledge 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Semantic Search (smart retrieval)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7C9D-21F7-48F1-B06E-5E505DABE2DD}"/>
              </a:ext>
            </a:extLst>
          </p:cNvPr>
          <p:cNvSpPr/>
          <p:nvPr/>
        </p:nvSpPr>
        <p:spPr>
          <a:xfrm>
            <a:off x="404989" y="3930134"/>
            <a:ext cx="265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Benefits RAG-based 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12FED-DB8B-4C0E-A3D7-562A570359BE}"/>
              </a:ext>
            </a:extLst>
          </p:cNvPr>
          <p:cNvSpPr/>
          <p:nvPr/>
        </p:nvSpPr>
        <p:spPr>
          <a:xfrm>
            <a:off x="313147" y="4576524"/>
            <a:ext cx="78218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Clear indication of the source : </a:t>
            </a:r>
            <a:r>
              <a:rPr lang="en-US" dirty="0"/>
              <a:t>Allowing to validate the source which the answer was based.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or Less hallucinate : </a:t>
            </a:r>
            <a:r>
              <a:rPr lang="en-US" dirty="0"/>
              <a:t>restricting generator component to our knowledge base, it will admit it can’t formulate a response when no relevant sources were found by the retriever.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Maintainable Search Index : </a:t>
            </a:r>
            <a:r>
              <a:rPr lang="en-US" dirty="0"/>
              <a:t>With Changes to KB, we can adapt our Search Index to reflect those changes.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0F5BB-CEE7-4E4D-A808-797CD34A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04" y="1956778"/>
            <a:ext cx="6306210" cy="51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8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A23CA2-3402-45B9-B999-97B58E00E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493261"/>
              </p:ext>
            </p:extLst>
          </p:nvPr>
        </p:nvGraphicFramePr>
        <p:xfrm>
          <a:off x="449579" y="841703"/>
          <a:ext cx="11498317" cy="654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2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7EE-67D3-4195-855A-BC02E644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1" y="2766060"/>
            <a:ext cx="10316002" cy="158496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72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1">
            <a:extLst>
              <a:ext uri="{FF2B5EF4-FFF2-40B4-BE49-F238E27FC236}">
                <a16:creationId xmlns:a16="http://schemas.microsoft.com/office/drawing/2014/main" id="{FE9964AC-8D95-4ABF-AD9D-2F15BB195C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40"/>
            <a:ext cx="1463040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2">
            <a:extLst>
              <a:ext uri="{FF2B5EF4-FFF2-40B4-BE49-F238E27FC236}">
                <a16:creationId xmlns:a16="http://schemas.microsoft.com/office/drawing/2014/main" id="{97310457-0DB1-4FC3-A629-C9FCC894D7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880"/>
            <a:ext cx="146304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3">
            <a:extLst>
              <a:ext uri="{FF2B5EF4-FFF2-40B4-BE49-F238E27FC236}">
                <a16:creationId xmlns:a16="http://schemas.microsoft.com/office/drawing/2014/main" id="{831227ED-D211-4F64-BD6A-22C29C4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6"/>
            <a:ext cx="14630400" cy="81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10419</TotalTime>
  <Words>435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Kanit</vt:lpstr>
      <vt:lpstr>Martel Sans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amitmishra2</cp:lastModifiedBy>
  <cp:revision>40</cp:revision>
  <dcterms:created xsi:type="dcterms:W3CDTF">2023-08-31T13:27:48Z</dcterms:created>
  <dcterms:modified xsi:type="dcterms:W3CDTF">2023-09-08T09:15:22Z</dcterms:modified>
</cp:coreProperties>
</file>