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3" r:id="rId5"/>
    <p:sldId id="261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18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40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0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OpenAI Functions &amp; LLM: Empowering HR Onboarding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Welcome to the world of OpenAI functions and how they can be leveraged for HR Onboarding. Get ready to dive into the exciting possibilities.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60114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6019086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994797"/>
            <a:ext cx="21031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Amit Mishra, Amit </a:t>
            </a:r>
            <a:r>
              <a:rPr lang="en-US" sz="2187" b="1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Basnak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-167426" y="-25997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893564"/>
            <a:ext cx="73914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Solution Overview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0947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36512" y="2093120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1711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LLM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472267" y="2481501"/>
            <a:ext cx="2905601" cy="28578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200" dirty="0"/>
              <a:t>Large Language Models (LLMs), such as OpenAI GPT-4, are state-of-the-art deep learning models based on transformer architecture. These models are pre-trained on vast amounts of internet-scale data to predict the next token in a sequence. LLMs are already revolutionizing various business solutions due to their ability to generate human-like text at scale.</a:t>
            </a:r>
          </a:p>
        </p:txBody>
      </p:sp>
      <p:sp>
        <p:nvSpPr>
          <p:cNvPr id="9" name="Shape 7"/>
          <p:cNvSpPr/>
          <p:nvPr/>
        </p:nvSpPr>
        <p:spPr>
          <a:xfrm>
            <a:off x="4473060" y="20949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4636532" y="2082903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4973003" y="2134315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OpenAI Function Calling</a:t>
            </a:r>
            <a:r>
              <a:rPr lang="en-US" sz="2187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🔬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4964417" y="2461285"/>
            <a:ext cx="2905601" cy="32610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050" dirty="0"/>
              <a:t> </a:t>
            </a:r>
            <a:r>
              <a:rPr lang="en-US" sz="1200" dirty="0"/>
              <a:t>Functions to gpt-3.5-turbo-0613, and have the model intelligently choose to output a JSON object containing arguments to call those functions. This is a new way to more reliably connect GPT's capabilities with external tools and APIs. These models have been fine-tuned to both detect when a function needs to be called (depending on the user’s input) and to respond with JSON that adheres to the function signature</a:t>
            </a:r>
          </a:p>
        </p:txBody>
      </p:sp>
      <p:sp>
        <p:nvSpPr>
          <p:cNvPr id="13" name="Shape 11"/>
          <p:cNvSpPr/>
          <p:nvPr/>
        </p:nvSpPr>
        <p:spPr>
          <a:xfrm>
            <a:off x="727196" y="63998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45952" y="6365184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368669" y="6399832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NLP and GPT-3 </a:t>
            </a:r>
            <a:r>
              <a:rPr lang="en-US" sz="2187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🗣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258788" y="6738503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050" dirty="0"/>
              <a:t>GPT-3 used to generate chatbot responses from open AI models</a:t>
            </a:r>
            <a:r>
              <a:rPr lang="en-US" sz="10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</a:rPr>
              <a:t>.</a:t>
            </a:r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BC145E-4E13-C76B-05D9-8D798CE61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893" y="0"/>
            <a:ext cx="615350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LLMs present two major </a:t>
            </a:r>
          </a:p>
          <a:p>
            <a:r>
              <a:rPr lang="en-US" dirty="0"/>
              <a:t>challenges due to their pre-trained nature. Firstly, they often struggle to </a:t>
            </a:r>
          </a:p>
          <a:p>
            <a:r>
              <a:rPr lang="en-US" dirty="0"/>
              <a:t>provide coherent and accurate responses on topics they have not been trained on,</a:t>
            </a:r>
          </a:p>
          <a:p>
            <a:r>
              <a:rPr lang="en-US" dirty="0"/>
              <a:t>especially content that is not publicly available. Secondly, LLMs are prone to producing unreliable responses, often referred to as “hallucinations,” where they generate confidently incorrect information.</a:t>
            </a:r>
          </a:p>
          <a:p>
            <a:r>
              <a:rPr lang="en-US" dirty="0"/>
              <a:t>presenting </a:t>
            </a:r>
            <a:r>
              <a:rPr lang="en-US" dirty="0" err="1"/>
              <a:t>Tenzie</a:t>
            </a:r>
            <a:r>
              <a:rPr lang="en-US" dirty="0"/>
              <a:t> the Bookworm with all the books in your very specific knowledge base </a:t>
            </a:r>
          </a:p>
          <a:p>
            <a:r>
              <a:rPr lang="en-US" dirty="0"/>
              <a:t>and letting him gobble up all that tasty extra information. </a:t>
            </a:r>
          </a:p>
          <a:p>
            <a:r>
              <a:rPr lang="en-US" dirty="0"/>
              <a:t>This way, the LLM bookworm Billy doesn’t just know all of that general information, </a:t>
            </a:r>
          </a:p>
          <a:p>
            <a:r>
              <a:rPr lang="en-US" dirty="0"/>
              <a:t>he also “knows” a lot about the contents of your specific knowledge base.</a:t>
            </a:r>
          </a:p>
        </p:txBody>
      </p:sp>
      <p:sp>
        <p:nvSpPr>
          <p:cNvPr id="4" name="Text 2"/>
          <p:cNvSpPr/>
          <p:nvPr/>
        </p:nvSpPr>
        <p:spPr>
          <a:xfrm>
            <a:off x="234951" y="187524"/>
            <a:ext cx="67589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4400" b="1" dirty="0"/>
              <a:t>Why fine-tuning won’t always cut it</a:t>
            </a:r>
          </a:p>
        </p:txBody>
      </p:sp>
      <p:sp>
        <p:nvSpPr>
          <p:cNvPr id="7" name="Text 4"/>
          <p:cNvSpPr/>
          <p:nvPr/>
        </p:nvSpPr>
        <p:spPr>
          <a:xfrm>
            <a:off x="125505" y="4051472"/>
            <a:ext cx="3295888" cy="1653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 b="1" dirty="0"/>
              <a:t>1. No source clarity</a:t>
            </a:r>
            <a:r>
              <a:rPr lang="en-US" sz="1600" dirty="0"/>
              <a:t>. It’s difficult to prevent hallucination and your LLM has no clear distinction between “general” and “specific” knowledge.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3462057" y="4279599"/>
            <a:ext cx="3296007" cy="28514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 b="1" dirty="0"/>
              <a:t>2. No access restriction. </a:t>
            </a:r>
            <a:r>
              <a:rPr lang="en-US" sz="1600" dirty="0"/>
              <a:t>Imagine a case where some users should be able to query the information of strategic documents while others shouldn’t. How would you tackle this? Your fine-tuned Billy just knows everything, he can’t choose to leave out knowledge at inference time.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7058114" y="4114800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 b="1" dirty="0"/>
              <a:t>3. Hosting an LLM is costly. </a:t>
            </a:r>
            <a:r>
              <a:rPr lang="en-US" sz="1600" dirty="0"/>
              <a:t>Once you have a fine-tuned LLM, you have to keep it spinning. A large language model is well… large. Costs to keep it up and running will rack up. Do the benefits outweigh those costs?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26D9F2-0CF2-BC44-AF01-0F6B1CF6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118" y="272205"/>
            <a:ext cx="5798777" cy="35703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789D5A-6811-D16C-65EF-76BE0DBAD6F3}"/>
              </a:ext>
            </a:extLst>
          </p:cNvPr>
          <p:cNvSpPr txBox="1"/>
          <p:nvPr/>
        </p:nvSpPr>
        <p:spPr>
          <a:xfrm>
            <a:off x="125505" y="3813029"/>
            <a:ext cx="178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Crucial Problems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CC9B1-7450-3B01-7F6B-FEDA01DE7D55}"/>
              </a:ext>
            </a:extLst>
          </p:cNvPr>
          <p:cNvSpPr txBox="1"/>
          <p:nvPr/>
        </p:nvSpPr>
        <p:spPr>
          <a:xfrm>
            <a:off x="11391363" y="4726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F804EC75-AC08-DF86-0996-FB5B84E00849}"/>
              </a:ext>
            </a:extLst>
          </p:cNvPr>
          <p:cNvSpPr/>
          <p:nvPr/>
        </p:nvSpPr>
        <p:spPr>
          <a:xfrm>
            <a:off x="10597658" y="509587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 b="1" dirty="0"/>
              <a:t>Fine-tuning repetitions. </a:t>
            </a:r>
            <a:r>
              <a:rPr lang="en-US" sz="1600" dirty="0"/>
              <a:t>Model retraining is required when you want the model to reflect changes to the knowledge base.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b="1" dirty="0"/>
          </a:p>
          <a:p>
            <a:r>
              <a:rPr lang="en-US" sz="200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     </a:t>
            </a:r>
            <a:r>
              <a:rPr lang="en-US" sz="4400" b="1" dirty="0"/>
              <a:t>Future of MVP Developed </a:t>
            </a:r>
          </a:p>
          <a:p>
            <a:r>
              <a:rPr lang="en-US" sz="4400" b="1" dirty="0"/>
              <a:t>Using LLM/RAG</a:t>
            </a:r>
          </a:p>
          <a:p>
            <a:endParaRPr lang="en-US" sz="4400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Benefits RAG-based setup</a:t>
            </a:r>
          </a:p>
        </p:txBody>
      </p:sp>
      <p:sp>
        <p:nvSpPr>
          <p:cNvPr id="4" name="Text 2"/>
          <p:cNvSpPr/>
          <p:nvPr/>
        </p:nvSpPr>
        <p:spPr>
          <a:xfrm>
            <a:off x="750106" y="930346"/>
            <a:ext cx="67589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1027002" y="4482369"/>
            <a:ext cx="32958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 b="1" dirty="0"/>
              <a:t>1. Clear indication of the source</a:t>
            </a:r>
            <a:r>
              <a:rPr lang="en-US" sz="1600" dirty="0"/>
              <a:t> Allowing to validate the source which the answer was based. 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4365312" y="5432242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 b="1" dirty="0"/>
              <a:t>2. No or Less hallucinate</a:t>
            </a:r>
            <a:r>
              <a:rPr lang="en-US" sz="1600" dirty="0"/>
              <a:t>, by restricting generator component to our knowledge base, it will admit it can’t formulate a response when no relevant sources were found by the retriever.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8097078" y="4776260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600" b="1" dirty="0"/>
              <a:t>3. Maintainable Search Index. </a:t>
            </a:r>
            <a:r>
              <a:rPr lang="en-US" sz="1600" dirty="0"/>
              <a:t>With Changes to KB, we can adapt our Search Index to reflect those changes.</a:t>
            </a: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6C3C3-06ED-BF73-1BEF-1C96A7F3FDDD}"/>
              </a:ext>
            </a:extLst>
          </p:cNvPr>
          <p:cNvSpPr txBox="1"/>
          <p:nvPr/>
        </p:nvSpPr>
        <p:spPr>
          <a:xfrm>
            <a:off x="239870" y="1816401"/>
            <a:ext cx="73441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Retrieval-Augmented Generation (RAG) is quite straight-forward. Extract the information in our knowledge base. Instead of scratching (i.e. fine-tuning) </a:t>
            </a:r>
            <a:r>
              <a:rPr lang="en-US" b="1" dirty="0"/>
              <a:t>comprehensively index the information of our knowledge base.</a:t>
            </a:r>
            <a:br>
              <a:rPr lang="en-US" b="1" dirty="0"/>
            </a:br>
            <a:r>
              <a:rPr lang="en-US" dirty="0"/>
              <a:t>Semantic Search (smart retrieval) has been around for quite some time and so has generative AI (some primitive forms have been around for decades).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1E45D6-E263-449D-92D3-E6AFD1B2E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79" y="4114787"/>
            <a:ext cx="41" cy="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3B2C7EE-CB68-6677-92E6-FCB859406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319" y="-51516"/>
            <a:ext cx="6648812" cy="46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1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473631" y="36946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4400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Challenges </a:t>
            </a:r>
            <a:r>
              <a:rPr lang="en-US" sz="4400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🤔</a:t>
            </a:r>
            <a:endParaRPr lang="en-US" sz="4400" dirty="0"/>
          </a:p>
        </p:txBody>
      </p:sp>
      <p:sp>
        <p:nvSpPr>
          <p:cNvPr id="8" name="Text 6"/>
          <p:cNvSpPr/>
          <p:nvPr/>
        </p:nvSpPr>
        <p:spPr>
          <a:xfrm>
            <a:off x="473631" y="1326801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1. Overcome data privacy and security concerns, manage AI bias and ethical issues, and align AI strategies with HR and business goals.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4600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Opportunities </a:t>
            </a:r>
            <a:r>
              <a:rPr lang="en-US" sz="2624" dirty="0">
                <a:solidFill>
                  <a:srgbClr val="000000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🚀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3884652"/>
            <a:ext cx="315634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Seize new opportunities for innovation, differentiation, and competitive advantage through AI-powered HR Onboarding that delivers superior employee experiences and business outcomes.</a:t>
            </a:r>
            <a:endParaRPr lang="en-US" sz="175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62B4C28D-E6AF-8DDD-9EAB-DFD13AB1A98F}"/>
              </a:ext>
            </a:extLst>
          </p:cNvPr>
          <p:cNvSpPr/>
          <p:nvPr/>
        </p:nvSpPr>
        <p:spPr>
          <a:xfrm>
            <a:off x="4427278" y="3889883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1. Getting and keeping your LLM solution in production (</a:t>
            </a:r>
            <a:r>
              <a:rPr lang="en-US" sz="17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LLMOps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).</a:t>
            </a:r>
            <a:endParaRPr lang="en-US" sz="175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C1EFAF4D-82A2-8D4D-83CB-996AC9DC35BC}"/>
              </a:ext>
            </a:extLst>
          </p:cNvPr>
          <p:cNvSpPr/>
          <p:nvPr/>
        </p:nvSpPr>
        <p:spPr>
          <a:xfrm>
            <a:off x="7795499" y="123916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1. T</a:t>
            </a:r>
            <a:r>
              <a:rPr lang="en-US" sz="1600" dirty="0"/>
              <a:t>rade-off to be made in restriction to stick to info in knowledge base.</a:t>
            </a:r>
            <a:endParaRPr lang="en-US" sz="175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97C3453C-8446-6E0F-0AB3-FDD33AEAF879}"/>
              </a:ext>
            </a:extLst>
          </p:cNvPr>
          <p:cNvSpPr/>
          <p:nvPr/>
        </p:nvSpPr>
        <p:spPr>
          <a:xfrm>
            <a:off x="518707" y="4005329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1. </a:t>
            </a:r>
            <a:r>
              <a:rPr lang="en-US" sz="1600" dirty="0"/>
              <a:t>Prompt engineering as a way to steer generation toward success.</a:t>
            </a:r>
            <a:endParaRPr lang="en-US" sz="1750" dirty="0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6E6DC124-875F-7040-F01C-597773ACEAC2}"/>
              </a:ext>
            </a:extLst>
          </p:cNvPr>
          <p:cNvSpPr/>
          <p:nvPr/>
        </p:nvSpPr>
        <p:spPr>
          <a:xfrm>
            <a:off x="4028989" y="1487536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1. Strong dependency on the performance of the Smart Retriever.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736</Words>
  <Application>Microsoft Office PowerPoint</Application>
  <PresentationFormat>Custom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Kanit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amit mishra</cp:lastModifiedBy>
  <cp:revision>6</cp:revision>
  <dcterms:created xsi:type="dcterms:W3CDTF">2023-08-31T13:27:48Z</dcterms:created>
  <dcterms:modified xsi:type="dcterms:W3CDTF">2023-08-31T21:51:00Z</dcterms:modified>
</cp:coreProperties>
</file>