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90" r:id="rId2"/>
    <p:sldId id="294" r:id="rId3"/>
    <p:sldId id="274" r:id="rId4"/>
    <p:sldId id="271" r:id="rId5"/>
    <p:sldId id="273" r:id="rId6"/>
    <p:sldId id="297" r:id="rId7"/>
    <p:sldId id="298" r:id="rId8"/>
    <p:sldId id="299" r:id="rId9"/>
    <p:sldId id="300" r:id="rId10"/>
    <p:sldId id="301" r:id="rId11"/>
    <p:sldId id="304"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it Kumar" initials="A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55" autoAdjust="0"/>
    <p:restoredTop sz="88710" autoAdjust="0"/>
  </p:normalViewPr>
  <p:slideViewPr>
    <p:cSldViewPr>
      <p:cViewPr varScale="1">
        <p:scale>
          <a:sx n="107" d="100"/>
          <a:sy n="107" d="100"/>
        </p:scale>
        <p:origin x="-195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EEA09C-3F41-4BA5-9C47-FE4D73B22EEB}" type="datetimeFigureOut">
              <a:rPr lang="en-US" smtClean="0"/>
              <a:pPr/>
              <a:t>11/21/2016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CAE70-65D1-464E-8A6B-3A21B27F89F9}" type="slidenum">
              <a:rPr lang="en-US" smtClean="0"/>
              <a:pPr/>
              <a:t>‹#›</a:t>
            </a:fld>
            <a:endParaRPr lang="en-US"/>
          </a:p>
        </p:txBody>
      </p:sp>
    </p:spTree>
    <p:extLst>
      <p:ext uri="{BB962C8B-B14F-4D97-AF65-F5344CB8AC3E}">
        <p14:creationId xmlns:p14="http://schemas.microsoft.com/office/powerpoint/2010/main" val="1615566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64CAE70-65D1-464E-8A6B-3A21B27F89F9}"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CC802584-59E1-4DBE-82D1-60EA93EB7C3F}" type="datetime1">
              <a:rPr lang="en-US" smtClean="0"/>
              <a:pPr/>
              <a:t>11/21/2016</a:t>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smtClean="0"/>
              <a:t>http://ashrafsau.blogspot.in/</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BF8F2B78-59AD-4865-BB9A-A97D5C0E8FB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C4243C7-5A0D-4BD1-B046-B347E8D1061E}" type="datetime1">
              <a:rPr lang="en-US" smtClean="0"/>
              <a:pPr/>
              <a:t>11/21/2016</a:t>
            </a:fld>
            <a:endParaRPr lang="en-US"/>
          </a:p>
        </p:txBody>
      </p:sp>
      <p:sp>
        <p:nvSpPr>
          <p:cNvPr id="5" name="Footer Placeholder 4"/>
          <p:cNvSpPr>
            <a:spLocks noGrp="1"/>
          </p:cNvSpPr>
          <p:nvPr>
            <p:ph type="ftr" sz="quarter" idx="11"/>
          </p:nvPr>
        </p:nvSpPr>
        <p:spPr/>
        <p:txBody>
          <a:bodyPr/>
          <a:lstStyle/>
          <a:p>
            <a:r>
              <a:rPr lang="en-US" smtClean="0"/>
              <a:t>http://ashrafsau.blogspot.in/</a:t>
            </a:r>
            <a:endParaRPr lang="en-US"/>
          </a:p>
        </p:txBody>
      </p:sp>
      <p:sp>
        <p:nvSpPr>
          <p:cNvPr id="6" name="Slide Number Placeholder 5"/>
          <p:cNvSpPr>
            <a:spLocks noGrp="1"/>
          </p:cNvSpPr>
          <p:nvPr>
            <p:ph type="sldNum" sz="quarter" idx="12"/>
          </p:nvPr>
        </p:nvSpPr>
        <p:spPr/>
        <p:txBody>
          <a:bodyPr/>
          <a:lstStyle/>
          <a:p>
            <a:fld id="{BF8F2B78-59AD-4865-BB9A-A97D5C0E8FB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4053B8-4B6C-404A-B4B2-D6C778096AFE}" type="datetime1">
              <a:rPr lang="en-US" smtClean="0"/>
              <a:pPr/>
              <a:t>11/21/2016</a:t>
            </a:fld>
            <a:endParaRPr lang="en-US"/>
          </a:p>
        </p:txBody>
      </p:sp>
      <p:sp>
        <p:nvSpPr>
          <p:cNvPr id="5" name="Footer Placeholder 4"/>
          <p:cNvSpPr>
            <a:spLocks noGrp="1"/>
          </p:cNvSpPr>
          <p:nvPr>
            <p:ph type="ftr" sz="quarter" idx="11"/>
          </p:nvPr>
        </p:nvSpPr>
        <p:spPr/>
        <p:txBody>
          <a:bodyPr/>
          <a:lstStyle/>
          <a:p>
            <a:r>
              <a:rPr lang="en-US" smtClean="0"/>
              <a:t>http://ashrafsau.blogspot.in/</a:t>
            </a:r>
            <a:endParaRPr lang="en-US"/>
          </a:p>
        </p:txBody>
      </p:sp>
      <p:sp>
        <p:nvSpPr>
          <p:cNvPr id="6" name="Slide Number Placeholder 5"/>
          <p:cNvSpPr>
            <a:spLocks noGrp="1"/>
          </p:cNvSpPr>
          <p:nvPr>
            <p:ph type="sldNum" sz="quarter" idx="12"/>
          </p:nvPr>
        </p:nvSpPr>
        <p:spPr/>
        <p:txBody>
          <a:bodyPr/>
          <a:lstStyle/>
          <a:p>
            <a:fld id="{BF8F2B78-59AD-4865-BB9A-A97D5C0E8FB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722D4A59-923D-4807-B05F-7241083A5514}" type="datetime1">
              <a:rPr lang="en-US" smtClean="0"/>
              <a:pPr/>
              <a:t>11/21/2016</a:t>
            </a:fld>
            <a:endParaRPr lang="en-US"/>
          </a:p>
        </p:txBody>
      </p:sp>
      <p:sp>
        <p:nvSpPr>
          <p:cNvPr id="9" name="Slide Number Placeholder 8"/>
          <p:cNvSpPr>
            <a:spLocks noGrp="1"/>
          </p:cNvSpPr>
          <p:nvPr>
            <p:ph type="sldNum" sz="quarter" idx="15"/>
          </p:nvPr>
        </p:nvSpPr>
        <p:spPr/>
        <p:txBody>
          <a:bodyPr rtlCol="0"/>
          <a:lstStyle/>
          <a:p>
            <a:fld id="{BF8F2B78-59AD-4865-BB9A-A97D5C0E8FB4}"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smtClean="0"/>
              <a:t>http://ashrafsau.blogspot.in/</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5B0DB41-E89C-4A50-87E9-C17D12DC5E65}" type="datetime1">
              <a:rPr lang="en-US" smtClean="0"/>
              <a:pPr/>
              <a:t>11/21/2016</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t>http://ashrafsau.blogspot.in/</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BF8F2B78-59AD-4865-BB9A-A97D5C0E8FB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CE087DF9-01A2-4014-9B71-415B2566F92F}" type="datetime1">
              <a:rPr lang="en-US" smtClean="0"/>
              <a:pPr/>
              <a:t>11/21/2016</a:t>
            </a:fld>
            <a:endParaRPr lang="en-US"/>
          </a:p>
        </p:txBody>
      </p:sp>
      <p:sp>
        <p:nvSpPr>
          <p:cNvPr id="6" name="Footer Placeholder 5"/>
          <p:cNvSpPr>
            <a:spLocks noGrp="1"/>
          </p:cNvSpPr>
          <p:nvPr>
            <p:ph type="ftr" sz="quarter" idx="11"/>
          </p:nvPr>
        </p:nvSpPr>
        <p:spPr/>
        <p:txBody>
          <a:bodyPr/>
          <a:lstStyle/>
          <a:p>
            <a:r>
              <a:rPr lang="en-US" smtClean="0"/>
              <a:t>http://ashrafsau.blogspot.in/</a:t>
            </a:r>
            <a:endParaRPr lang="en-US"/>
          </a:p>
        </p:txBody>
      </p:sp>
      <p:sp>
        <p:nvSpPr>
          <p:cNvPr id="7" name="Slide Number Placeholder 6"/>
          <p:cNvSpPr>
            <a:spLocks noGrp="1"/>
          </p:cNvSpPr>
          <p:nvPr>
            <p:ph type="sldNum" sz="quarter" idx="12"/>
          </p:nvPr>
        </p:nvSpPr>
        <p:spPr/>
        <p:txBody>
          <a:bodyPr/>
          <a:lstStyle/>
          <a:p>
            <a:fld id="{BF8F2B78-59AD-4865-BB9A-A97D5C0E8FB4}"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4E3D72E-2C48-4CE2-ABE4-ADD404128FDF}" type="datetime1">
              <a:rPr lang="en-US" smtClean="0"/>
              <a:pPr/>
              <a:t>11/21/2016</a:t>
            </a:fld>
            <a:endParaRPr lang="en-US"/>
          </a:p>
        </p:txBody>
      </p:sp>
      <p:sp>
        <p:nvSpPr>
          <p:cNvPr id="8" name="Footer Placeholder 7"/>
          <p:cNvSpPr>
            <a:spLocks noGrp="1"/>
          </p:cNvSpPr>
          <p:nvPr>
            <p:ph type="ftr" sz="quarter" idx="11"/>
          </p:nvPr>
        </p:nvSpPr>
        <p:spPr/>
        <p:txBody>
          <a:bodyPr/>
          <a:lstStyle/>
          <a:p>
            <a:r>
              <a:rPr lang="en-US" smtClean="0"/>
              <a:t>http://ashrafsau.blogspot.in/</a:t>
            </a:r>
            <a:endParaRPr lang="en-US"/>
          </a:p>
        </p:txBody>
      </p:sp>
      <p:sp>
        <p:nvSpPr>
          <p:cNvPr id="9" name="Slide Number Placeholder 8"/>
          <p:cNvSpPr>
            <a:spLocks noGrp="1"/>
          </p:cNvSpPr>
          <p:nvPr>
            <p:ph type="sldNum" sz="quarter" idx="12"/>
          </p:nvPr>
        </p:nvSpPr>
        <p:spPr/>
        <p:txBody>
          <a:bodyPr/>
          <a:lstStyle/>
          <a:p>
            <a:fld id="{BF8F2B78-59AD-4865-BB9A-A97D5C0E8FB4}"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05C0FFF7-CFE5-4DBC-8441-42B938561447}" type="datetime1">
              <a:rPr lang="en-US" smtClean="0"/>
              <a:pPr/>
              <a:t>11/21/2016</a:t>
            </a:fld>
            <a:endParaRPr lang="en-US"/>
          </a:p>
        </p:txBody>
      </p:sp>
      <p:sp>
        <p:nvSpPr>
          <p:cNvPr id="7" name="Slide Number Placeholder 6"/>
          <p:cNvSpPr>
            <a:spLocks noGrp="1"/>
          </p:cNvSpPr>
          <p:nvPr>
            <p:ph type="sldNum" sz="quarter" idx="11"/>
          </p:nvPr>
        </p:nvSpPr>
        <p:spPr/>
        <p:txBody>
          <a:bodyPr rtlCol="0"/>
          <a:lstStyle/>
          <a:p>
            <a:fld id="{BF8F2B78-59AD-4865-BB9A-A97D5C0E8FB4}"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t>http://ashrafsau.blogspot.in/</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2E948D-02A3-43B6-8A32-BC24023CAA10}" type="datetime1">
              <a:rPr lang="en-US" smtClean="0"/>
              <a:pPr/>
              <a:t>11/21/2016</a:t>
            </a:fld>
            <a:endParaRPr lang="en-US"/>
          </a:p>
        </p:txBody>
      </p:sp>
      <p:sp>
        <p:nvSpPr>
          <p:cNvPr id="3" name="Footer Placeholder 2"/>
          <p:cNvSpPr>
            <a:spLocks noGrp="1"/>
          </p:cNvSpPr>
          <p:nvPr>
            <p:ph type="ftr" sz="quarter" idx="11"/>
          </p:nvPr>
        </p:nvSpPr>
        <p:spPr/>
        <p:txBody>
          <a:bodyPr/>
          <a:lstStyle/>
          <a:p>
            <a:r>
              <a:rPr lang="en-US" smtClean="0"/>
              <a:t>http://ashrafsau.blogspot.in/</a:t>
            </a:r>
            <a:endParaRPr lang="en-US"/>
          </a:p>
        </p:txBody>
      </p:sp>
      <p:sp>
        <p:nvSpPr>
          <p:cNvPr id="4" name="Slide Number Placeholder 3"/>
          <p:cNvSpPr>
            <a:spLocks noGrp="1"/>
          </p:cNvSpPr>
          <p:nvPr>
            <p:ph type="sldNum" sz="quarter" idx="12"/>
          </p:nvPr>
        </p:nvSpPr>
        <p:spPr/>
        <p:txBody>
          <a:bodyPr/>
          <a:lstStyle/>
          <a:p>
            <a:fld id="{BF8F2B78-59AD-4865-BB9A-A97D5C0E8FB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B01F454C-8AAD-49B3-8D68-821D08A3E6E4}" type="datetime1">
              <a:rPr lang="en-US" smtClean="0"/>
              <a:pPr/>
              <a:t>11/21/2016</a:t>
            </a:fld>
            <a:endParaRPr lang="en-US"/>
          </a:p>
        </p:txBody>
      </p:sp>
      <p:sp>
        <p:nvSpPr>
          <p:cNvPr id="22" name="Slide Number Placeholder 21"/>
          <p:cNvSpPr>
            <a:spLocks noGrp="1"/>
          </p:cNvSpPr>
          <p:nvPr>
            <p:ph type="sldNum" sz="quarter" idx="15"/>
          </p:nvPr>
        </p:nvSpPr>
        <p:spPr/>
        <p:txBody>
          <a:bodyPr rtlCol="0"/>
          <a:lstStyle/>
          <a:p>
            <a:fld id="{BF8F2B78-59AD-4865-BB9A-A97D5C0E8FB4}"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t>http://ashrafsau.blogspot.in/</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EF3989ED-B82C-4A4D-B05E-FFC46904DD32}" type="datetime1">
              <a:rPr lang="en-US" smtClean="0"/>
              <a:pPr/>
              <a:t>11/21/2016</a:t>
            </a:fld>
            <a:endParaRPr lang="en-US"/>
          </a:p>
        </p:txBody>
      </p:sp>
      <p:sp>
        <p:nvSpPr>
          <p:cNvPr id="18" name="Slide Number Placeholder 17"/>
          <p:cNvSpPr>
            <a:spLocks noGrp="1"/>
          </p:cNvSpPr>
          <p:nvPr>
            <p:ph type="sldNum" sz="quarter" idx="11"/>
          </p:nvPr>
        </p:nvSpPr>
        <p:spPr/>
        <p:txBody>
          <a:bodyPr rtlCol="0"/>
          <a:lstStyle/>
          <a:p>
            <a:fld id="{BF8F2B78-59AD-4865-BB9A-A97D5C0E8FB4}"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t>http://ashrafsau.blogspot.in/</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DAE306FE-9D5E-4DC5-9A43-CD6389201ADE}" type="datetime1">
              <a:rPr lang="en-US" smtClean="0"/>
              <a:pPr/>
              <a:t>11/21/2016</a:t>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t>http://ashrafsau.blogspot.in/</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F8F2B78-59AD-4865-BB9A-A97D5C0E8FB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ashrafsau.blogspot.i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slideshare.net/ashrafmath/naive-bayes-15644818"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2600" y="914400"/>
            <a:ext cx="6705600" cy="1066800"/>
          </a:xfrm>
        </p:spPr>
        <p:txBody>
          <a:bodyPr>
            <a:normAutofit/>
          </a:bodyPr>
          <a:lstStyle/>
          <a:p>
            <a:pPr algn="ctr"/>
            <a:r>
              <a:rPr lang="en-US" sz="3200" dirty="0" smtClean="0">
                <a:latin typeface="+mn-lt"/>
                <a:ea typeface="+mn-ea"/>
                <a:cs typeface="+mn-cs"/>
              </a:rPr>
              <a:t>Presentation on </a:t>
            </a:r>
            <a:br>
              <a:rPr lang="en-US" sz="3200" dirty="0" smtClean="0">
                <a:latin typeface="+mn-lt"/>
                <a:ea typeface="+mn-ea"/>
                <a:cs typeface="+mn-cs"/>
              </a:rPr>
            </a:br>
            <a:r>
              <a:rPr lang="en-US" sz="3200" dirty="0" smtClean="0">
                <a:latin typeface="+mn-lt"/>
                <a:ea typeface="+mn-ea"/>
                <a:cs typeface="+mn-cs"/>
              </a:rPr>
              <a:t>Naïve bayesian Classification</a:t>
            </a:r>
          </a:p>
        </p:txBody>
      </p:sp>
      <p:sp>
        <p:nvSpPr>
          <p:cNvPr id="3" name="Subtitle 2"/>
          <p:cNvSpPr>
            <a:spLocks noGrp="1"/>
          </p:cNvSpPr>
          <p:nvPr>
            <p:ph type="subTitle" idx="1"/>
          </p:nvPr>
        </p:nvSpPr>
        <p:spPr>
          <a:xfrm>
            <a:off x="2362200" y="2362200"/>
            <a:ext cx="5867400" cy="3200400"/>
          </a:xfrm>
        </p:spPr>
        <p:txBody>
          <a:bodyPr>
            <a:noAutofit/>
          </a:bodyPr>
          <a:lstStyle/>
          <a:p>
            <a:r>
              <a:rPr lang="en-US" sz="2000" u="sng" dirty="0" smtClean="0"/>
              <a:t>Presented By:</a:t>
            </a:r>
            <a:endParaRPr lang="en-US" sz="2400" dirty="0" smtClean="0"/>
          </a:p>
          <a:p>
            <a:r>
              <a:rPr lang="en-US" sz="2400" dirty="0" err="1" smtClean="0"/>
              <a:t>Ashraf</a:t>
            </a:r>
            <a:r>
              <a:rPr lang="en-US" sz="2400" dirty="0" smtClean="0"/>
              <a:t> </a:t>
            </a:r>
            <a:r>
              <a:rPr lang="en-US" sz="2400" dirty="0" err="1" smtClean="0"/>
              <a:t>Uddin</a:t>
            </a:r>
            <a:endParaRPr lang="en-US" sz="2400" dirty="0" smtClean="0"/>
          </a:p>
          <a:p>
            <a:r>
              <a:rPr lang="en-US" sz="2400" dirty="0" err="1" smtClean="0"/>
              <a:t>Sujit</a:t>
            </a:r>
            <a:r>
              <a:rPr lang="en-US" sz="2400" dirty="0" smtClean="0"/>
              <a:t> Singh</a:t>
            </a:r>
          </a:p>
          <a:p>
            <a:r>
              <a:rPr lang="en-US" sz="2400" dirty="0" err="1" smtClean="0"/>
              <a:t>Chetanya</a:t>
            </a:r>
            <a:r>
              <a:rPr lang="en-US" sz="2400" dirty="0" smtClean="0"/>
              <a:t> </a:t>
            </a:r>
            <a:r>
              <a:rPr lang="en-US" sz="2400" dirty="0" err="1" smtClean="0"/>
              <a:t>Pratap</a:t>
            </a:r>
            <a:r>
              <a:rPr lang="en-US" sz="2400" dirty="0" smtClean="0"/>
              <a:t> Singh</a:t>
            </a:r>
          </a:p>
          <a:p>
            <a:r>
              <a:rPr lang="en-US" sz="2400" dirty="0" smtClean="0"/>
              <a:t>South Asian University</a:t>
            </a:r>
          </a:p>
          <a:p>
            <a:r>
              <a:rPr lang="en-US" sz="2400" dirty="0" smtClean="0"/>
              <a:t>(Master of Computer Application)</a:t>
            </a:r>
          </a:p>
          <a:p>
            <a:r>
              <a:rPr lang="en-US" sz="2400" dirty="0" smtClean="0">
                <a:solidFill>
                  <a:srgbClr val="0070C0"/>
                </a:solidFill>
                <a:hlinkClick r:id="rId3"/>
              </a:rPr>
              <a:t>http://ashrafsau.blogspot.in</a:t>
            </a:r>
            <a:r>
              <a:rPr lang="en-US" sz="2400" dirty="0" smtClean="0">
                <a:solidFill>
                  <a:srgbClr val="0070C0"/>
                </a:solidFill>
                <a:hlinkClick r:id="rId3"/>
              </a:rPr>
              <a:t>/</a:t>
            </a:r>
            <a:endParaRPr lang="en-US" sz="2400" dirty="0" smtClean="0">
              <a:solidFill>
                <a:srgbClr val="0070C0"/>
              </a:solidFill>
            </a:endParaRPr>
          </a:p>
          <a:p>
            <a:r>
              <a:rPr lang="en-US" sz="2400" dirty="0">
                <a:solidFill>
                  <a:srgbClr val="0070C0"/>
                </a:solidFill>
                <a:hlinkClick r:id="rId4"/>
              </a:rPr>
              <a:t>http://</a:t>
            </a:r>
            <a:r>
              <a:rPr lang="en-US" sz="2400" dirty="0" smtClean="0">
                <a:solidFill>
                  <a:srgbClr val="0070C0"/>
                </a:solidFill>
                <a:hlinkClick r:id="rId4"/>
              </a:rPr>
              <a:t>www.slideshare.net/ashrafmath/naive-bayes-15644818</a:t>
            </a:r>
            <a:endParaRPr lang="en-US" sz="2400" dirty="0" smtClean="0">
              <a:solidFill>
                <a:srgbClr val="0070C0"/>
              </a:solidFill>
            </a:endParaRPr>
          </a:p>
          <a:p>
            <a:endParaRPr lang="en-US" sz="2400" dirty="0" smtClean="0">
              <a:solidFill>
                <a:srgbClr val="0070C0"/>
              </a:solidFill>
            </a:endParaRPr>
          </a:p>
        </p:txBody>
      </p:sp>
      <p:sp>
        <p:nvSpPr>
          <p:cNvPr id="4" name="Footer Placeholder 3"/>
          <p:cNvSpPr>
            <a:spLocks noGrp="1"/>
          </p:cNvSpPr>
          <p:nvPr>
            <p:ph type="ftr" sz="quarter" idx="11"/>
          </p:nvPr>
        </p:nvSpPr>
        <p:spPr/>
        <p:txBody>
          <a:bodyPr/>
          <a:lstStyle/>
          <a:p>
            <a:r>
              <a:rPr lang="en-US" smtClean="0"/>
              <a:t>http://ashrafsau.blogspot.in/</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944562"/>
          </a:xfrm>
        </p:spPr>
        <p:txBody>
          <a:bodyPr/>
          <a:lstStyle/>
          <a:p>
            <a:pPr algn="ctr"/>
            <a:r>
              <a:rPr lang="en-US" dirty="0" smtClean="0">
                <a:solidFill>
                  <a:srgbClr val="00B050"/>
                </a:solidFill>
              </a:rPr>
              <a:t>Correction</a:t>
            </a:r>
            <a:endParaRPr lang="en-US" dirty="0">
              <a:solidFill>
                <a:srgbClr val="00B050"/>
              </a:solidFill>
            </a:endParaRPr>
          </a:p>
        </p:txBody>
      </p:sp>
      <p:sp>
        <p:nvSpPr>
          <p:cNvPr id="3" name="Content Placeholder 2"/>
          <p:cNvSpPr>
            <a:spLocks noGrp="1"/>
          </p:cNvSpPr>
          <p:nvPr>
            <p:ph idx="1"/>
          </p:nvPr>
        </p:nvSpPr>
        <p:spPr/>
        <p:txBody>
          <a:bodyPr/>
          <a:lstStyle/>
          <a:p>
            <a:r>
              <a:rPr lang="en-US" dirty="0" smtClean="0"/>
              <a:t>To eliminate zeros, we use add-one or Laplace smoothing, which simply adds</a:t>
            </a:r>
          </a:p>
          <a:p>
            <a:pPr>
              <a:buNone/>
            </a:pPr>
            <a:r>
              <a:rPr lang="en-US" dirty="0" smtClean="0"/>
              <a:t>   one to each count</a:t>
            </a:r>
          </a:p>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1295400" y="4800600"/>
            <a:ext cx="6143625" cy="13049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1524000" y="3352800"/>
            <a:ext cx="3228975" cy="1000125"/>
          </a:xfrm>
          <a:prstGeom prst="rect">
            <a:avLst/>
          </a:prstGeom>
          <a:noFill/>
          <a:ln w="9525">
            <a:noFill/>
            <a:miter lim="800000"/>
            <a:headEnd/>
            <a:tailEnd/>
          </a:ln>
          <a:effectLst/>
        </p:spPr>
      </p:pic>
      <p:sp>
        <p:nvSpPr>
          <p:cNvPr id="6" name="Footer Placeholder 5"/>
          <p:cNvSpPr>
            <a:spLocks noGrp="1"/>
          </p:cNvSpPr>
          <p:nvPr>
            <p:ph type="ftr" sz="quarter" idx="16"/>
          </p:nvPr>
        </p:nvSpPr>
        <p:spPr/>
        <p:txBody>
          <a:bodyPr/>
          <a:lstStyle/>
          <a:p>
            <a:r>
              <a:rPr lang="en-US" smtClean="0"/>
              <a:t>http://ashrafsau.blogspot.in/</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90600"/>
            <a:ext cx="8229600" cy="5323046"/>
          </a:xfrm>
          <a:prstGeom prst="rect">
            <a:avLst/>
          </a:prstGeom>
        </p:spPr>
        <p:txBody>
          <a:bodyPr wrap="square">
            <a:spAutoFit/>
          </a:bodyPr>
          <a:lstStyle/>
          <a:p>
            <a:pPr>
              <a:lnSpc>
                <a:spcPct val="150000"/>
              </a:lnSpc>
              <a:buFont typeface="Wingdings" pitchFamily="2" charset="2"/>
              <a:buChar char="ü"/>
            </a:pPr>
            <a:r>
              <a:rPr lang="en-US" sz="2000" dirty="0" smtClean="0"/>
              <a:t>The naive </a:t>
            </a:r>
            <a:r>
              <a:rPr lang="en-US" sz="2000" dirty="0" err="1" smtClean="0"/>
              <a:t>Bayes</a:t>
            </a:r>
            <a:r>
              <a:rPr lang="en-US" sz="2000" dirty="0" smtClean="0"/>
              <a:t> model is tremendously appealing because of its simplicity, elegance, and robustness.</a:t>
            </a:r>
          </a:p>
          <a:p>
            <a:pPr>
              <a:lnSpc>
                <a:spcPct val="150000"/>
              </a:lnSpc>
              <a:buFont typeface="Wingdings" pitchFamily="2" charset="2"/>
              <a:buChar char="ü"/>
            </a:pPr>
            <a:r>
              <a:rPr lang="en-US" sz="2000" dirty="0" smtClean="0"/>
              <a:t> It is one of the oldest formal classification algorithms, and yet even in its simplest form it is often surprisingly effective. </a:t>
            </a:r>
          </a:p>
          <a:p>
            <a:pPr>
              <a:lnSpc>
                <a:spcPct val="150000"/>
              </a:lnSpc>
              <a:buFont typeface="Wingdings" pitchFamily="2" charset="2"/>
              <a:buChar char="ü"/>
            </a:pPr>
            <a:r>
              <a:rPr lang="en-US" sz="2000" dirty="0" smtClean="0"/>
              <a:t>It is widely used in areas such as text classification and spam filtering. </a:t>
            </a:r>
          </a:p>
          <a:p>
            <a:pPr>
              <a:lnSpc>
                <a:spcPct val="150000"/>
              </a:lnSpc>
              <a:buFont typeface="Wingdings" pitchFamily="2" charset="2"/>
              <a:buChar char="ü"/>
            </a:pPr>
            <a:r>
              <a:rPr lang="en-US" sz="2000" dirty="0" smtClean="0"/>
              <a:t>A large number of modifications have been introduced, by the statistical, data mining, machine learning, and pattern recognition communities, in an attempt to make it more flexible.</a:t>
            </a:r>
          </a:p>
          <a:p>
            <a:pPr>
              <a:lnSpc>
                <a:spcPct val="150000"/>
              </a:lnSpc>
              <a:buFont typeface="Wingdings" pitchFamily="2" charset="2"/>
              <a:buChar char="ü"/>
            </a:pPr>
            <a:r>
              <a:rPr lang="en-US" sz="2000" dirty="0" smtClean="0"/>
              <a:t> but some one  has to recognize that such modifications are necessarily complications, which detract from its basic simplicity.</a:t>
            </a:r>
            <a:endParaRPr lang="en-US" sz="2000" dirty="0"/>
          </a:p>
        </p:txBody>
      </p:sp>
      <p:sp>
        <p:nvSpPr>
          <p:cNvPr id="3" name="Rectangle 2"/>
          <p:cNvSpPr/>
          <p:nvPr/>
        </p:nvSpPr>
        <p:spPr>
          <a:xfrm>
            <a:off x="1143000" y="381000"/>
            <a:ext cx="6172200" cy="584775"/>
          </a:xfrm>
          <a:prstGeom prst="rect">
            <a:avLst/>
          </a:prstGeom>
        </p:spPr>
        <p:txBody>
          <a:bodyPr wrap="square">
            <a:spAutoFit/>
          </a:bodyPr>
          <a:lstStyle/>
          <a:p>
            <a:pPr algn="ctr"/>
            <a:r>
              <a:rPr lang="en-US" sz="3200" dirty="0" smtClean="0">
                <a:solidFill>
                  <a:srgbClr val="00B050"/>
                </a:solidFill>
              </a:rPr>
              <a:t>Conclusions</a:t>
            </a:r>
            <a:endParaRPr lang="en-US" sz="3200" dirty="0">
              <a:solidFill>
                <a:srgbClr val="00B050"/>
              </a:solidFill>
            </a:endParaRPr>
          </a:p>
        </p:txBody>
      </p:sp>
      <p:sp>
        <p:nvSpPr>
          <p:cNvPr id="4" name="Footer Placeholder 3"/>
          <p:cNvSpPr>
            <a:spLocks noGrp="1"/>
          </p:cNvSpPr>
          <p:nvPr>
            <p:ph type="ftr" sz="quarter" idx="11"/>
          </p:nvPr>
        </p:nvSpPr>
        <p:spPr/>
        <p:txBody>
          <a:bodyPr/>
          <a:lstStyle/>
          <a:p>
            <a:r>
              <a:rPr lang="en-US" smtClean="0"/>
              <a:t>http://ashrafsau.blogspot.in/</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92D050"/>
                </a:solidFill>
              </a:rPr>
              <a:t>Naïve Bayesian Classifier...</a:t>
            </a:r>
            <a:endParaRPr lang="en-US" dirty="0"/>
          </a:p>
        </p:txBody>
      </p:sp>
      <p:pic>
        <p:nvPicPr>
          <p:cNvPr id="3074" name="Picture 2"/>
          <p:cNvPicPr>
            <a:picLocks noGrp="1" noChangeAspect="1" noChangeArrowheads="1"/>
          </p:cNvPicPr>
          <p:nvPr>
            <p:ph sz="quarter" idx="1"/>
          </p:nvPr>
        </p:nvPicPr>
        <p:blipFill>
          <a:blip r:embed="rId2"/>
          <a:srcRect/>
          <a:stretch>
            <a:fillRect/>
          </a:stretch>
        </p:blipFill>
        <p:spPr bwMode="auto">
          <a:xfrm>
            <a:off x="457200" y="1649063"/>
            <a:ext cx="7467600" cy="4775899"/>
          </a:xfrm>
          <a:prstGeom prst="rect">
            <a:avLst/>
          </a:prstGeom>
          <a:noFill/>
          <a:ln w="9525">
            <a:noFill/>
            <a:miter lim="800000"/>
            <a:headEnd/>
            <a:tailEnd/>
          </a:ln>
          <a:effectLst/>
        </p:spPr>
      </p:pic>
      <p:sp>
        <p:nvSpPr>
          <p:cNvPr id="4" name="Footer Placeholder 3"/>
          <p:cNvSpPr>
            <a:spLocks noGrp="1"/>
          </p:cNvSpPr>
          <p:nvPr>
            <p:ph type="ftr" sz="quarter" idx="16"/>
          </p:nvPr>
        </p:nvSpPr>
        <p:spPr/>
        <p:txBody>
          <a:bodyPr/>
          <a:lstStyle/>
          <a:p>
            <a:r>
              <a:rPr lang="en-US" smtClean="0"/>
              <a:t>http://ashrafsau.blogspot.in/</a:t>
            </a: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92D050"/>
                </a:solidFill>
              </a:rPr>
              <a:t>“Zero” problem</a:t>
            </a:r>
            <a:endParaRPr lang="en-US" dirty="0">
              <a:solidFill>
                <a:srgbClr val="92D050"/>
              </a:solidFill>
            </a:endParaRPr>
          </a:p>
        </p:txBody>
      </p:sp>
      <p:sp>
        <p:nvSpPr>
          <p:cNvPr id="3" name="Content Placeholder 2"/>
          <p:cNvSpPr>
            <a:spLocks noGrp="1"/>
          </p:cNvSpPr>
          <p:nvPr>
            <p:ph sz="quarter" idx="1"/>
          </p:nvPr>
        </p:nvSpPr>
        <p:spPr/>
        <p:txBody>
          <a:bodyPr/>
          <a:lstStyle/>
          <a:p>
            <a:r>
              <a:rPr lang="en-US" dirty="0" smtClean="0"/>
              <a:t>What if there is a class, </a:t>
            </a:r>
            <a:r>
              <a:rPr lang="en-US" dirty="0" err="1" smtClean="0"/>
              <a:t>Ci</a:t>
            </a:r>
            <a:r>
              <a:rPr lang="en-US" dirty="0" smtClean="0"/>
              <a:t>, and X has an attribute value, </a:t>
            </a:r>
            <a:r>
              <a:rPr lang="en-US" dirty="0" err="1" smtClean="0"/>
              <a:t>xk</a:t>
            </a:r>
            <a:r>
              <a:rPr lang="en-US" dirty="0" smtClean="0"/>
              <a:t>, such that none of the samples in </a:t>
            </a:r>
            <a:r>
              <a:rPr lang="en-US" dirty="0" err="1" smtClean="0"/>
              <a:t>Ci</a:t>
            </a:r>
            <a:r>
              <a:rPr lang="en-US" dirty="0" smtClean="0"/>
              <a:t> has that attribute value? </a:t>
            </a:r>
          </a:p>
          <a:p>
            <a:endParaRPr lang="en-US" dirty="0" smtClean="0"/>
          </a:p>
          <a:p>
            <a:r>
              <a:rPr lang="en-US" dirty="0" smtClean="0"/>
              <a:t>In that case P(</a:t>
            </a:r>
            <a:r>
              <a:rPr lang="en-US" dirty="0" err="1" smtClean="0"/>
              <a:t>xk|Ci</a:t>
            </a:r>
            <a:r>
              <a:rPr lang="en-US" dirty="0" smtClean="0"/>
              <a:t>) = 0, which results in P(</a:t>
            </a:r>
            <a:r>
              <a:rPr lang="en-US" dirty="0" err="1" smtClean="0"/>
              <a:t>X|Ci</a:t>
            </a:r>
            <a:r>
              <a:rPr lang="en-US" dirty="0" smtClean="0"/>
              <a:t>) = 0 even though P(</a:t>
            </a:r>
            <a:r>
              <a:rPr lang="en-US" dirty="0" err="1" smtClean="0"/>
              <a:t>xk|Ci</a:t>
            </a:r>
            <a:r>
              <a:rPr lang="en-US" dirty="0" smtClean="0"/>
              <a:t>) for all the other attributes in X may be large.</a:t>
            </a:r>
          </a:p>
        </p:txBody>
      </p:sp>
      <p:sp>
        <p:nvSpPr>
          <p:cNvPr id="4" name="Footer Placeholder 3"/>
          <p:cNvSpPr>
            <a:spLocks noGrp="1"/>
          </p:cNvSpPr>
          <p:nvPr>
            <p:ph type="ftr" sz="quarter" idx="16"/>
          </p:nvPr>
        </p:nvSpPr>
        <p:spPr/>
        <p:txBody>
          <a:bodyPr/>
          <a:lstStyle/>
          <a:p>
            <a:r>
              <a:rPr lang="en-US" smtClean="0"/>
              <a:t>http://ashrafsau.blogspot.in/</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92D050"/>
                </a:solidFill>
              </a:rPr>
              <a:t>Numerical underflow</a:t>
            </a:r>
            <a:endParaRPr lang="en-US" dirty="0">
              <a:solidFill>
                <a:srgbClr val="92D050"/>
              </a:solidFill>
            </a:endParaRPr>
          </a:p>
        </p:txBody>
      </p:sp>
      <p:sp>
        <p:nvSpPr>
          <p:cNvPr id="3" name="Content Placeholder 2"/>
          <p:cNvSpPr>
            <a:spLocks noGrp="1"/>
          </p:cNvSpPr>
          <p:nvPr>
            <p:ph sz="quarter" idx="1"/>
          </p:nvPr>
        </p:nvSpPr>
        <p:spPr/>
        <p:txBody>
          <a:bodyPr/>
          <a:lstStyle/>
          <a:p>
            <a:r>
              <a:rPr lang="en-US" dirty="0" smtClean="0"/>
              <a:t>When p(</a:t>
            </a:r>
            <a:r>
              <a:rPr lang="en-US" dirty="0" err="1" smtClean="0"/>
              <a:t>x|Y</a:t>
            </a:r>
            <a:r>
              <a:rPr lang="en-US" dirty="0" smtClean="0"/>
              <a:t> ) is often a very small number: the probability of observing any particular high-dimensional vector is small.</a:t>
            </a:r>
          </a:p>
          <a:p>
            <a:r>
              <a:rPr lang="en-US" dirty="0" smtClean="0"/>
              <a:t>This can lead to numerical under </a:t>
            </a:r>
            <a:r>
              <a:rPr lang="en-US" dirty="0" err="1" smtClean="0"/>
              <a:t>ﬂow</a:t>
            </a:r>
            <a:r>
              <a:rPr lang="en-US" dirty="0" smtClean="0"/>
              <a:t>.</a:t>
            </a:r>
            <a:endParaRPr lang="en-US" dirty="0"/>
          </a:p>
        </p:txBody>
      </p:sp>
      <p:pic>
        <p:nvPicPr>
          <p:cNvPr id="1026" name="Picture 2"/>
          <p:cNvPicPr>
            <a:picLocks noChangeAspect="1" noChangeArrowheads="1"/>
          </p:cNvPicPr>
          <p:nvPr/>
        </p:nvPicPr>
        <p:blipFill>
          <a:blip r:embed="rId2"/>
          <a:srcRect/>
          <a:stretch>
            <a:fillRect/>
          </a:stretch>
        </p:blipFill>
        <p:spPr bwMode="auto">
          <a:xfrm>
            <a:off x="990600" y="3657600"/>
            <a:ext cx="6194714" cy="1600200"/>
          </a:xfrm>
          <a:prstGeom prst="rect">
            <a:avLst/>
          </a:prstGeom>
          <a:noFill/>
          <a:ln w="9525">
            <a:noFill/>
            <a:miter lim="800000"/>
            <a:headEnd/>
            <a:tailEnd/>
          </a:ln>
          <a:effectLst/>
        </p:spPr>
      </p:pic>
      <p:sp>
        <p:nvSpPr>
          <p:cNvPr id="5" name="Footer Placeholder 4"/>
          <p:cNvSpPr>
            <a:spLocks noGrp="1"/>
          </p:cNvSpPr>
          <p:nvPr>
            <p:ph type="ftr" sz="quarter" idx="16"/>
          </p:nvPr>
        </p:nvSpPr>
        <p:spPr/>
        <p:txBody>
          <a:bodyPr/>
          <a:lstStyle/>
          <a:p>
            <a:r>
              <a:rPr lang="en-US" smtClean="0"/>
              <a:t>http://ashrafsau.blogspot.in/</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92D050"/>
                </a:solidFill>
              </a:rPr>
              <a:t>Basic assumption</a:t>
            </a:r>
            <a:endParaRPr lang="en-US" dirty="0">
              <a:solidFill>
                <a:srgbClr val="92D050"/>
              </a:solidFill>
            </a:endParaRPr>
          </a:p>
        </p:txBody>
      </p:sp>
      <p:sp>
        <p:nvSpPr>
          <p:cNvPr id="3" name="Content Placeholder 2"/>
          <p:cNvSpPr>
            <a:spLocks noGrp="1"/>
          </p:cNvSpPr>
          <p:nvPr>
            <p:ph sz="quarter" idx="1"/>
          </p:nvPr>
        </p:nvSpPr>
        <p:spPr/>
        <p:txBody>
          <a:bodyPr/>
          <a:lstStyle/>
          <a:p>
            <a:r>
              <a:rPr lang="en-US" dirty="0" smtClean="0"/>
              <a:t>The Naïve </a:t>
            </a:r>
            <a:r>
              <a:rPr lang="en-US" dirty="0" err="1" smtClean="0"/>
              <a:t>Bayes</a:t>
            </a:r>
            <a:r>
              <a:rPr lang="en-US" dirty="0" smtClean="0"/>
              <a:t> assumption is that all the features are conditionally independent given the class label.</a:t>
            </a:r>
          </a:p>
          <a:p>
            <a:endParaRPr lang="en-US" dirty="0" smtClean="0"/>
          </a:p>
          <a:p>
            <a:endParaRPr lang="en-US" dirty="0" smtClean="0"/>
          </a:p>
          <a:p>
            <a:endParaRPr lang="en-US" dirty="0" smtClean="0"/>
          </a:p>
          <a:p>
            <a:endParaRPr lang="en-US" dirty="0" smtClean="0"/>
          </a:p>
          <a:p>
            <a:r>
              <a:rPr lang="en-US" dirty="0" smtClean="0"/>
              <a:t>Even though this is usually false (since features are usually dependent)</a:t>
            </a:r>
            <a:endParaRPr lang="en-US" dirty="0"/>
          </a:p>
        </p:txBody>
      </p:sp>
      <p:pic>
        <p:nvPicPr>
          <p:cNvPr id="4" name="Picture 2"/>
          <p:cNvPicPr>
            <a:picLocks noChangeAspect="1" noChangeArrowheads="1"/>
          </p:cNvPicPr>
          <p:nvPr/>
        </p:nvPicPr>
        <p:blipFill>
          <a:blip r:embed="rId2"/>
          <a:srcRect/>
          <a:stretch>
            <a:fillRect/>
          </a:stretch>
        </p:blipFill>
        <p:spPr bwMode="auto">
          <a:xfrm>
            <a:off x="1371600" y="2819400"/>
            <a:ext cx="6194714" cy="1600200"/>
          </a:xfrm>
          <a:prstGeom prst="rect">
            <a:avLst/>
          </a:prstGeom>
          <a:noFill/>
          <a:ln w="9525">
            <a:noFill/>
            <a:miter lim="800000"/>
            <a:headEnd/>
            <a:tailEnd/>
          </a:ln>
          <a:effectLst/>
        </p:spPr>
      </p:pic>
      <p:sp>
        <p:nvSpPr>
          <p:cNvPr id="5" name="Footer Placeholder 4"/>
          <p:cNvSpPr>
            <a:spLocks noGrp="1"/>
          </p:cNvSpPr>
          <p:nvPr>
            <p:ph type="ftr" sz="quarter" idx="16"/>
          </p:nvPr>
        </p:nvSpPr>
        <p:spPr/>
        <p:txBody>
          <a:bodyPr/>
          <a:lstStyle/>
          <a:p>
            <a:r>
              <a:rPr lang="en-US" smtClean="0"/>
              <a:t>http://ashrafsau.blogspot.in/</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469900" y="47625"/>
            <a:ext cx="8369300" cy="866775"/>
          </a:xfrm>
          <a:prstGeom prst="rect">
            <a:avLst/>
          </a:prstGeom>
        </p:spPr>
        <p:txBody>
          <a:bodyPr rIns="91440" anchor="b">
            <a:normAutofit/>
            <a:scene3d>
              <a:camera prst="orthographicFront"/>
              <a:lightRig rig="soft" dir="t">
                <a:rot lat="0" lon="0" rev="2400000"/>
              </a:lightRig>
            </a:scene3d>
            <a:sp3d>
              <a:bevelT w="19050" h="12700"/>
            </a:sp3d>
          </a:bodyPr>
          <a:lstStyle/>
          <a:p>
            <a:pPr marL="54864" lvl="0" algn="ctr">
              <a:spcBef>
                <a:spcPct val="0"/>
              </a:spcBef>
              <a:defRPr/>
            </a:pPr>
            <a:r>
              <a:rPr kumimoji="0" lang="en-US" sz="3200" b="0" i="0" u="none" strike="noStrike" kern="1200" cap="none" spc="0" normalizeH="0" baseline="0" noProof="0" dirty="0" smtClean="0">
                <a:ln>
                  <a:noFill/>
                </a:ln>
                <a:solidFill>
                  <a:srgbClr val="00B050"/>
                </a:solidFill>
                <a:effectLst>
                  <a:outerShdw blurRad="38100" dist="25500" dir="5400000" algn="tl" rotWithShape="0">
                    <a:srgbClr val="000000">
                      <a:satMod val="180000"/>
                      <a:alpha val="75000"/>
                    </a:srgbClr>
                  </a:outerShdw>
                </a:effectLst>
                <a:uLnTx/>
                <a:uFillTx/>
                <a:latin typeface="Tahoma" pitchFamily="34" charset="0"/>
                <a:ea typeface="+mj-ea"/>
                <a:cs typeface="+mj-cs"/>
              </a:rPr>
              <a:t>Relevant</a:t>
            </a:r>
            <a:r>
              <a:rPr kumimoji="0" lang="en-US" sz="3200" b="0" i="0" u="none" strike="noStrike" kern="1200" cap="none" spc="0" normalizeH="0" noProof="0" dirty="0" smtClean="0">
                <a:ln>
                  <a:noFill/>
                </a:ln>
                <a:solidFill>
                  <a:srgbClr val="00B050"/>
                </a:solidFill>
                <a:effectLst>
                  <a:outerShdw blurRad="38100" dist="25500" dir="5400000" algn="tl" rotWithShape="0">
                    <a:srgbClr val="000000">
                      <a:satMod val="180000"/>
                      <a:alpha val="75000"/>
                    </a:srgbClr>
                  </a:outerShdw>
                </a:effectLst>
                <a:uLnTx/>
                <a:uFillTx/>
                <a:latin typeface="Tahoma" pitchFamily="34" charset="0"/>
                <a:ea typeface="+mj-ea"/>
                <a:cs typeface="+mj-cs"/>
              </a:rPr>
              <a:t> Issues</a:t>
            </a:r>
            <a:endParaRPr kumimoji="0" lang="en-US" sz="2800" b="0" i="0" u="none" strike="noStrike" kern="1200" cap="none" spc="0" normalizeH="0" baseline="0" noProof="0" dirty="0" smtClean="0">
              <a:ln>
                <a:noFill/>
              </a:ln>
              <a:solidFill>
                <a:srgbClr val="00B050"/>
              </a:solidFill>
              <a:effectLst>
                <a:outerShdw blurRad="38100" dist="25500" dir="5400000" algn="tl" rotWithShape="0">
                  <a:srgbClr val="000000">
                    <a:satMod val="180000"/>
                    <a:alpha val="75000"/>
                  </a:srgbClr>
                </a:outerShdw>
              </a:effectLst>
              <a:uLnTx/>
              <a:uFillTx/>
              <a:latin typeface="+mj-lt"/>
              <a:ea typeface="+mj-ea"/>
              <a:cs typeface="+mj-cs"/>
            </a:endParaRPr>
          </a:p>
        </p:txBody>
      </p:sp>
      <p:sp>
        <p:nvSpPr>
          <p:cNvPr id="7" name="Rectangle 4"/>
          <p:cNvSpPr>
            <a:spLocks noChangeArrowheads="1"/>
          </p:cNvSpPr>
          <p:nvPr/>
        </p:nvSpPr>
        <p:spPr bwMode="auto">
          <a:xfrm>
            <a:off x="393700" y="1190625"/>
            <a:ext cx="8521700" cy="5362575"/>
          </a:xfrm>
          <a:prstGeom prst="rect">
            <a:avLst/>
          </a:prstGeom>
          <a:noFill/>
          <a:ln w="9525">
            <a:noFill/>
            <a:miter lim="800000"/>
            <a:headEnd/>
            <a:tailEnd/>
          </a:ln>
        </p:spPr>
        <p:txBody>
          <a:bodyPr lIns="104306" tIns="52153" rIns="104306" bIns="52153"/>
          <a:lstStyle/>
          <a:p>
            <a:pPr marL="533400" indent="-533400" defTabSz="1042988">
              <a:lnSpc>
                <a:spcPct val="120000"/>
              </a:lnSpc>
              <a:spcBef>
                <a:spcPct val="20000"/>
              </a:spcBef>
            </a:pPr>
            <a:endParaRPr lang="en-US" sz="2000" dirty="0">
              <a:latin typeface="Tahoma" pitchFamily="34" charset="0"/>
            </a:endParaRPr>
          </a:p>
          <a:p>
            <a:pPr marL="979488" lvl="1" indent="-457200" defTabSz="1042988">
              <a:lnSpc>
                <a:spcPct val="120000"/>
              </a:lnSpc>
              <a:spcBef>
                <a:spcPct val="20000"/>
              </a:spcBef>
              <a:buFontTx/>
              <a:buChar char="–"/>
            </a:pPr>
            <a:endParaRPr lang="en-US" sz="2000" dirty="0">
              <a:latin typeface="Tahoma" pitchFamily="34" charset="0"/>
            </a:endParaRPr>
          </a:p>
        </p:txBody>
      </p:sp>
      <p:sp>
        <p:nvSpPr>
          <p:cNvPr id="9" name="Rectangle 8"/>
          <p:cNvSpPr/>
          <p:nvPr/>
        </p:nvSpPr>
        <p:spPr>
          <a:xfrm>
            <a:off x="1447800" y="1676400"/>
            <a:ext cx="6402587" cy="1677190"/>
          </a:xfrm>
          <a:prstGeom prst="rect">
            <a:avLst/>
          </a:prstGeom>
        </p:spPr>
        <p:txBody>
          <a:bodyPr wrap="none">
            <a:spAutoFit/>
          </a:bodyPr>
          <a:lstStyle/>
          <a:p>
            <a:pPr>
              <a:lnSpc>
                <a:spcPct val="200000"/>
              </a:lnSpc>
              <a:buFont typeface="Arial" pitchFamily="34" charset="0"/>
              <a:buChar char="•"/>
            </a:pPr>
            <a:r>
              <a:rPr lang="en-US" sz="2800" dirty="0" smtClean="0">
                <a:latin typeface="Tahoma" pitchFamily="34" charset="0"/>
              </a:rPr>
              <a:t>Violation of Independence Assumption</a:t>
            </a:r>
          </a:p>
          <a:p>
            <a:pPr>
              <a:lnSpc>
                <a:spcPct val="200000"/>
              </a:lnSpc>
              <a:buFont typeface="Arial" pitchFamily="34" charset="0"/>
              <a:buChar char="•"/>
            </a:pPr>
            <a:r>
              <a:rPr lang="en-US" sz="2800" dirty="0" smtClean="0">
                <a:latin typeface="Tahoma" pitchFamily="34" charset="0"/>
              </a:rPr>
              <a:t>Zero conditional probability Problem</a:t>
            </a:r>
            <a:endParaRPr lang="en-US" sz="2800" dirty="0"/>
          </a:p>
        </p:txBody>
      </p:sp>
      <p:sp>
        <p:nvSpPr>
          <p:cNvPr id="6" name="Footer Placeholder 5"/>
          <p:cNvSpPr>
            <a:spLocks noGrp="1"/>
          </p:cNvSpPr>
          <p:nvPr>
            <p:ph type="ftr" sz="quarter" idx="16"/>
          </p:nvPr>
        </p:nvSpPr>
        <p:spPr/>
        <p:txBody>
          <a:bodyPr/>
          <a:lstStyle/>
          <a:p>
            <a:r>
              <a:rPr lang="en-US" smtClean="0"/>
              <a:t>http://ashrafsau.blogspot.in/</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3200" dirty="0" smtClean="0">
                <a:solidFill>
                  <a:srgbClr val="00B050"/>
                </a:solidFill>
                <a:latin typeface="Tahoma" pitchFamily="34" charset="0"/>
              </a:rPr>
              <a:t>Violation of Independence Assumption</a:t>
            </a:r>
            <a:r>
              <a:rPr lang="en-US" sz="2800" dirty="0" smtClean="0">
                <a:solidFill>
                  <a:srgbClr val="00B050"/>
                </a:solidFill>
              </a:rPr>
              <a:t/>
            </a:r>
            <a:br>
              <a:rPr lang="en-US" sz="2800" dirty="0" smtClean="0">
                <a:solidFill>
                  <a:srgbClr val="00B050"/>
                </a:solidFill>
              </a:rPr>
            </a:br>
            <a:endParaRPr lang="en-US" sz="3200" dirty="0">
              <a:solidFill>
                <a:srgbClr val="00B050"/>
              </a:solidFill>
            </a:endParaRPr>
          </a:p>
        </p:txBody>
      </p:sp>
      <p:sp>
        <p:nvSpPr>
          <p:cNvPr id="3" name="Content Placeholder 2"/>
          <p:cNvSpPr>
            <a:spLocks noGrp="1"/>
          </p:cNvSpPr>
          <p:nvPr>
            <p:ph idx="1"/>
          </p:nvPr>
        </p:nvSpPr>
        <p:spPr/>
        <p:txBody>
          <a:bodyPr/>
          <a:lstStyle/>
          <a:p>
            <a:pPr algn="just">
              <a:lnSpc>
                <a:spcPct val="150000"/>
              </a:lnSpc>
            </a:pPr>
            <a:r>
              <a:rPr lang="en-US" dirty="0" smtClean="0"/>
              <a:t>Naive Bayesian classifiers assume that the effect of an attribute value on a given class is independent of the values of the other attributes. This assumption is called class conditional independence. It is made to simplify the computations involved and, in this sense, is considered “naive.”</a:t>
            </a:r>
            <a:endParaRPr lang="en-US" dirty="0"/>
          </a:p>
        </p:txBody>
      </p:sp>
      <p:sp>
        <p:nvSpPr>
          <p:cNvPr id="4" name="Footer Placeholder 3"/>
          <p:cNvSpPr>
            <a:spLocks noGrp="1"/>
          </p:cNvSpPr>
          <p:nvPr>
            <p:ph type="ftr" sz="quarter" idx="16"/>
          </p:nvPr>
        </p:nvSpPr>
        <p:spPr/>
        <p:txBody>
          <a:bodyPr/>
          <a:lstStyle/>
          <a:p>
            <a:r>
              <a:rPr lang="en-US" smtClean="0"/>
              <a:t>http://ashrafsau.blogspot.in/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15962"/>
          </a:xfrm>
        </p:spPr>
        <p:txBody>
          <a:bodyPr/>
          <a:lstStyle/>
          <a:p>
            <a:pPr algn="ctr"/>
            <a:r>
              <a:rPr lang="en-US" dirty="0" smtClean="0">
                <a:solidFill>
                  <a:srgbClr val="00B050"/>
                </a:solidFill>
              </a:rPr>
              <a:t>Improvement</a:t>
            </a:r>
            <a:endParaRPr lang="en-US" dirty="0">
              <a:solidFill>
                <a:srgbClr val="00B050"/>
              </a:solidFill>
            </a:endParaRPr>
          </a:p>
        </p:txBody>
      </p:sp>
      <p:sp>
        <p:nvSpPr>
          <p:cNvPr id="3" name="Content Placeholder 2"/>
          <p:cNvSpPr>
            <a:spLocks noGrp="1"/>
          </p:cNvSpPr>
          <p:nvPr>
            <p:ph idx="1"/>
          </p:nvPr>
        </p:nvSpPr>
        <p:spPr>
          <a:xfrm>
            <a:off x="457200" y="1371600"/>
            <a:ext cx="7467600" cy="5102352"/>
          </a:xfrm>
        </p:spPr>
        <p:txBody>
          <a:bodyPr/>
          <a:lstStyle/>
          <a:p>
            <a:pPr>
              <a:lnSpc>
                <a:spcPct val="150000"/>
              </a:lnSpc>
            </a:pPr>
            <a:r>
              <a:rPr lang="en-US" dirty="0" smtClean="0"/>
              <a:t>Bayesian belief network are graphical models, which unlike naïve Bayesian classifiers, allow the representation of dependencies among subsets of attributes.</a:t>
            </a:r>
          </a:p>
          <a:p>
            <a:pPr>
              <a:lnSpc>
                <a:spcPct val="150000"/>
              </a:lnSpc>
            </a:pPr>
            <a:endParaRPr lang="en-US" dirty="0" smtClean="0"/>
          </a:p>
          <a:p>
            <a:pPr>
              <a:lnSpc>
                <a:spcPct val="150000"/>
              </a:lnSpc>
            </a:pPr>
            <a:r>
              <a:rPr lang="en-US" dirty="0" smtClean="0"/>
              <a:t>Bayesian belief networks can also be used for classification.</a:t>
            </a:r>
            <a:endParaRPr lang="en-US" dirty="0"/>
          </a:p>
        </p:txBody>
      </p:sp>
      <p:sp>
        <p:nvSpPr>
          <p:cNvPr id="4" name="Footer Placeholder 3"/>
          <p:cNvSpPr>
            <a:spLocks noGrp="1"/>
          </p:cNvSpPr>
          <p:nvPr>
            <p:ph type="ftr" sz="quarter" idx="16"/>
          </p:nvPr>
        </p:nvSpPr>
        <p:spPr/>
        <p:txBody>
          <a:bodyPr/>
          <a:lstStyle/>
          <a:p>
            <a:r>
              <a:rPr lang="en-US" smtClean="0"/>
              <a:t>http://ashrafsau.blogspot.in/</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200" dirty="0" smtClean="0">
                <a:solidFill>
                  <a:srgbClr val="00B050"/>
                </a:solidFill>
                <a:latin typeface="Tahoma" pitchFamily="34" charset="0"/>
              </a:rPr>
              <a:t>Zero conditional probability Problem</a:t>
            </a:r>
            <a:endParaRPr lang="en-US" sz="3200" dirty="0">
              <a:solidFill>
                <a:srgbClr val="00B050"/>
              </a:solidFill>
            </a:endParaRPr>
          </a:p>
        </p:txBody>
      </p:sp>
      <p:sp>
        <p:nvSpPr>
          <p:cNvPr id="3" name="Content Placeholder 2"/>
          <p:cNvSpPr>
            <a:spLocks noGrp="1"/>
          </p:cNvSpPr>
          <p:nvPr>
            <p:ph idx="1"/>
          </p:nvPr>
        </p:nvSpPr>
        <p:spPr/>
        <p:txBody>
          <a:bodyPr>
            <a:normAutofit/>
          </a:bodyPr>
          <a:lstStyle/>
          <a:p>
            <a:pPr algn="just">
              <a:buFont typeface="Wingdings" pitchFamily="2" charset="2"/>
              <a:buChar char="ü"/>
            </a:pPr>
            <a:r>
              <a:rPr lang="en-US" sz="2400" dirty="0" smtClean="0"/>
              <a:t>	If a given class and feature value never occur together in the training set then the frequency-based probability	estimate will be zero.</a:t>
            </a:r>
          </a:p>
          <a:p>
            <a:pPr algn="just">
              <a:buFont typeface="Wingdings" pitchFamily="2" charset="2"/>
              <a:buChar char="ü"/>
            </a:pPr>
            <a:endParaRPr lang="en-US" sz="2400" dirty="0" smtClean="0"/>
          </a:p>
          <a:p>
            <a:pPr algn="just">
              <a:buFont typeface="Wingdings" pitchFamily="2" charset="2"/>
              <a:buChar char="ü"/>
            </a:pPr>
            <a:r>
              <a:rPr lang="en-US" sz="2400" dirty="0" smtClean="0"/>
              <a:t> This is problematic since it will wipe out all information in the other probabilities when they are multiplied. </a:t>
            </a:r>
          </a:p>
          <a:p>
            <a:pPr algn="just">
              <a:buFont typeface="Wingdings" pitchFamily="2" charset="2"/>
              <a:buChar char="ü"/>
            </a:pPr>
            <a:endParaRPr lang="en-US" sz="2400" dirty="0" smtClean="0"/>
          </a:p>
          <a:p>
            <a:pPr algn="just">
              <a:buFont typeface="Wingdings" pitchFamily="2" charset="2"/>
              <a:buChar char="ü"/>
            </a:pPr>
            <a:r>
              <a:rPr lang="en-US" sz="2400" dirty="0" smtClean="0"/>
              <a:t>It is therefore often desirable to incorporate a small-sample correction in all probability estimates such that no probability is ever set to be exactly zero.</a:t>
            </a:r>
            <a:endParaRPr lang="en-US" sz="2400" dirty="0"/>
          </a:p>
        </p:txBody>
      </p:sp>
      <p:sp>
        <p:nvSpPr>
          <p:cNvPr id="4" name="Footer Placeholder 3"/>
          <p:cNvSpPr>
            <a:spLocks noGrp="1"/>
          </p:cNvSpPr>
          <p:nvPr>
            <p:ph type="ftr" sz="quarter" idx="16"/>
          </p:nvPr>
        </p:nvSpPr>
        <p:spPr/>
        <p:txBody>
          <a:bodyPr/>
          <a:lstStyle/>
          <a:p>
            <a:r>
              <a:rPr lang="en-US" smtClean="0"/>
              <a:t>http://ashrafsau.blogspot.in/</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419</TotalTime>
  <Words>439</Words>
  <Application>Microsoft Office PowerPoint</Application>
  <PresentationFormat>On-screen Show (4:3)</PresentationFormat>
  <Paragraphs>60</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Oriel</vt:lpstr>
      <vt:lpstr>Presentation on  Naïve bayesian Classification</vt:lpstr>
      <vt:lpstr>Naïve Bayesian Classifier...</vt:lpstr>
      <vt:lpstr>“Zero” problem</vt:lpstr>
      <vt:lpstr>Numerical underflow</vt:lpstr>
      <vt:lpstr>Basic assumption</vt:lpstr>
      <vt:lpstr>PowerPoint Presentation</vt:lpstr>
      <vt:lpstr>Violation of Independence Assumption </vt:lpstr>
      <vt:lpstr>Improvement</vt:lpstr>
      <vt:lpstr>Zero conditional probability Problem</vt:lpstr>
      <vt:lpstr>Correction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ashraf</dc:creator>
  <cp:lastModifiedBy>Amit Kumar</cp:lastModifiedBy>
  <cp:revision>52</cp:revision>
  <dcterms:created xsi:type="dcterms:W3CDTF">2012-04-22T02:27:59Z</dcterms:created>
  <dcterms:modified xsi:type="dcterms:W3CDTF">2016-11-21T05:39:17Z</dcterms:modified>
</cp:coreProperties>
</file>