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3" r:id="rId2"/>
    <p:sldId id="266" r:id="rId3"/>
    <p:sldId id="268" r:id="rId4"/>
    <p:sldId id="258" r:id="rId5"/>
    <p:sldId id="259" r:id="rId6"/>
    <p:sldId id="260" r:id="rId7"/>
    <p:sldId id="262" r:id="rId8"/>
    <p:sldId id="263" r:id="rId9"/>
    <p:sldId id="264" r:id="rId10"/>
    <p:sldId id="267" r:id="rId11"/>
    <p:sldId id="269" r:id="rId12"/>
    <p:sldId id="270" r:id="rId13"/>
    <p:sldId id="271"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94630" autoAdjust="0"/>
  </p:normalViewPr>
  <p:slideViewPr>
    <p:cSldViewPr>
      <p:cViewPr varScale="1">
        <p:scale>
          <a:sx n="66" d="100"/>
          <a:sy n="66" d="100"/>
        </p:scale>
        <p:origin x="142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51" d="100"/>
          <a:sy n="51" d="100"/>
        </p:scale>
        <p:origin x="-285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a:noFill/>
            </a:ln>
          </c:spPr>
          <c:marker>
            <c:symbol val="triangle"/>
            <c:size val="25"/>
            <c:spPr>
              <a:solidFill>
                <a:schemeClr val="tx1"/>
              </a:solidFill>
              <a:ln>
                <a:noFill/>
              </a:ln>
            </c:spPr>
          </c:marker>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5598-4952-9DCD-58DE5E900870}"/>
            </c:ext>
          </c:extLst>
        </c:ser>
        <c:dLbls>
          <c:showLegendKey val="0"/>
          <c:showVal val="0"/>
          <c:showCatName val="0"/>
          <c:showSerName val="0"/>
          <c:showPercent val="0"/>
          <c:showBubbleSize val="0"/>
        </c:dLbls>
        <c:dropLines>
          <c:spPr>
            <a:ln w="127000"/>
          </c:spPr>
        </c:dropLines>
        <c:marker val="1"/>
        <c:smooth val="0"/>
        <c:axId val="42744832"/>
        <c:axId val="560078144"/>
      </c:lineChart>
      <c:catAx>
        <c:axId val="42744832"/>
        <c:scaling>
          <c:orientation val="minMax"/>
        </c:scaling>
        <c:delete val="0"/>
        <c:axPos val="b"/>
        <c:numFmt formatCode="General" sourceLinked="0"/>
        <c:majorTickMark val="out"/>
        <c:minorTickMark val="none"/>
        <c:tickLblPos val="nextTo"/>
        <c:crossAx val="560078144"/>
        <c:crosses val="autoZero"/>
        <c:auto val="1"/>
        <c:lblAlgn val="ctr"/>
        <c:lblOffset val="100"/>
        <c:noMultiLvlLbl val="0"/>
      </c:catAx>
      <c:valAx>
        <c:axId val="560078144"/>
        <c:scaling>
          <c:orientation val="minMax"/>
        </c:scaling>
        <c:delete val="1"/>
        <c:axPos val="l"/>
        <c:numFmt formatCode="#,##0.0" sourceLinked="0"/>
        <c:majorTickMark val="out"/>
        <c:minorTickMark val="none"/>
        <c:tickLblPos val="nextTo"/>
        <c:crossAx val="42744832"/>
        <c:crosses val="autoZero"/>
        <c:crossBetween val="between"/>
        <c:majorUnit val="1"/>
      </c:valAx>
    </c:plotArea>
    <c:plotVisOnly val="1"/>
    <c:dispBlanksAs val="gap"/>
    <c:showDLblsOverMax val="0"/>
  </c:chart>
  <c:txPr>
    <a:bodyPr/>
    <a:lstStyle/>
    <a:p>
      <a:pPr>
        <a:defRPr sz="20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doughnutChart>
        <c:varyColors val="1"/>
        <c:ser>
          <c:idx val="0"/>
          <c:order val="0"/>
          <c:tx>
            <c:strRef>
              <c:f>Sheet1!$B$1</c:f>
              <c:strCache>
                <c:ptCount val="1"/>
                <c:pt idx="0">
                  <c:v>Sales</c:v>
                </c:pt>
              </c:strCache>
            </c:strRef>
          </c:tx>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0-8D28-4A42-B0A8-CC65089ED3AE}"/>
            </c:ext>
          </c:extLst>
        </c:ser>
        <c:dLbls>
          <c:showLegendKey val="0"/>
          <c:showVal val="0"/>
          <c:showCatName val="0"/>
          <c:showSerName val="0"/>
          <c:showPercent val="0"/>
          <c:showBubbleSize val="0"/>
          <c:showLeaderLines val="1"/>
        </c:dLbls>
        <c:firstSliceAng val="0"/>
        <c:holeSize val="50"/>
      </c:doughnut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ln w="38100">
              <a:solidFill>
                <a:schemeClr val="bg1"/>
              </a:solidFill>
            </a:ln>
          </c:spPr>
          <c:cat>
            <c:strRef>
              <c:f>Sheet1!$A$2:$A$21</c:f>
              <c:strCache>
                <c:ptCount val="2"/>
                <c:pt idx="0">
                  <c:v>1st Qtr</c:v>
                </c:pt>
                <c:pt idx="1">
                  <c:v>2nd Qtr</c:v>
                </c:pt>
              </c:strCache>
            </c:strRef>
          </c:cat>
          <c:val>
            <c:numRef>
              <c:f>Sheet1!$B$2:$B$21</c:f>
              <c:numCache>
                <c:formatCode>General</c:formatCode>
                <c:ptCount val="2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numCache>
            </c:numRef>
          </c:val>
          <c:extLst>
            <c:ext xmlns:c16="http://schemas.microsoft.com/office/drawing/2014/chart" uri="{C3380CC4-5D6E-409C-BE32-E72D297353CC}">
              <c16:uniqueId val="{00000000-C3DF-42CD-90E6-4821082F7F15}"/>
            </c:ext>
          </c:extLst>
        </c:ser>
        <c:ser>
          <c:idx val="1"/>
          <c:order val="1"/>
          <c:tx>
            <c:strRef>
              <c:f>Sheet1!$C$1</c:f>
              <c:strCache>
                <c:ptCount val="1"/>
                <c:pt idx="0">
                  <c:v>Value</c:v>
                </c:pt>
              </c:strCache>
            </c:strRef>
          </c:tx>
          <c:cat>
            <c:strRef>
              <c:f>Sheet1!$A$2:$A$21</c:f>
              <c:strCache>
                <c:ptCount val="2"/>
                <c:pt idx="0">
                  <c:v>1st Qtr</c:v>
                </c:pt>
                <c:pt idx="1">
                  <c:v>2nd Qtr</c:v>
                </c:pt>
              </c:strCache>
            </c:strRef>
          </c:cat>
          <c:val>
            <c:numRef>
              <c:f>Sheet1!$C$2:$C$21</c:f>
              <c:numCache>
                <c:formatCode>0%</c:formatCode>
                <c:ptCount val="20"/>
                <c:pt idx="0">
                  <c:v>0.4</c:v>
                </c:pt>
                <c:pt idx="1">
                  <c:v>0.6</c:v>
                </c:pt>
              </c:numCache>
            </c:numRef>
          </c:val>
          <c:extLst>
            <c:ext xmlns:c16="http://schemas.microsoft.com/office/drawing/2014/chart" uri="{C3380CC4-5D6E-409C-BE32-E72D297353CC}">
              <c16:uniqueId val="{00000001-C3DF-42CD-90E6-4821082F7F15}"/>
            </c:ext>
          </c:extLst>
        </c:ser>
        <c:dLbls>
          <c:showLegendKey val="0"/>
          <c:showVal val="0"/>
          <c:showCatName val="0"/>
          <c:showSerName val="0"/>
          <c:showPercent val="0"/>
          <c:showBubbleSize val="0"/>
          <c:showLeaderLines val="1"/>
        </c:dLbls>
        <c:firstSliceAng val="334"/>
        <c:holeSize val="50"/>
      </c:doughnutChart>
    </c:plotArea>
    <c:plotVisOnly val="1"/>
    <c:dispBlanksAs val="gap"/>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tx2"/>
            </a:solidFill>
            <a:ln w="38100">
              <a:solidFill>
                <a:schemeClr val="bg1"/>
              </a:solidFill>
            </a:ln>
          </c:spPr>
          <c:cat>
            <c:strRef>
              <c:f>Sheet1!$A$2:$A$21</c:f>
              <c:strCache>
                <c:ptCount val="2"/>
                <c:pt idx="0">
                  <c:v>1st Qtr</c:v>
                </c:pt>
                <c:pt idx="1">
                  <c:v>2nd Qtr</c:v>
                </c:pt>
              </c:strCache>
            </c:strRef>
          </c:cat>
          <c:val>
            <c:numRef>
              <c:f>Sheet1!$B$2:$B$21</c:f>
              <c:numCache>
                <c:formatCode>General</c:formatCode>
                <c:ptCount val="20"/>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numCache>
            </c:numRef>
          </c:val>
          <c:extLst>
            <c:ext xmlns:c16="http://schemas.microsoft.com/office/drawing/2014/chart" uri="{C3380CC4-5D6E-409C-BE32-E72D297353CC}">
              <c16:uniqueId val="{00000000-C3DF-42CD-90E6-4821082F7F15}"/>
            </c:ext>
          </c:extLst>
        </c:ser>
        <c:dLbls>
          <c:showLegendKey val="0"/>
          <c:showVal val="0"/>
          <c:showCatName val="0"/>
          <c:showSerName val="0"/>
          <c:showPercent val="0"/>
          <c:showBubbleSize val="0"/>
          <c:showLeaderLines val="1"/>
        </c:dLbls>
        <c:firstSliceAng val="334"/>
        <c:holeSize val="50"/>
      </c:doughnutChart>
      <c:doughnutChart>
        <c:varyColors val="1"/>
        <c:ser>
          <c:idx val="1"/>
          <c:order val="1"/>
          <c:tx>
            <c:strRef>
              <c:f>Sheet1!$C$1</c:f>
              <c:strCache>
                <c:ptCount val="1"/>
                <c:pt idx="0">
                  <c:v>Value</c:v>
                </c:pt>
              </c:strCache>
            </c:strRef>
          </c:tx>
          <c:cat>
            <c:strRef>
              <c:f>Sheet1!$A$2:$A$21</c:f>
              <c:strCache>
                <c:ptCount val="2"/>
                <c:pt idx="0">
                  <c:v>1st Qtr</c:v>
                </c:pt>
                <c:pt idx="1">
                  <c:v>2nd Qtr</c:v>
                </c:pt>
              </c:strCache>
            </c:strRef>
          </c:cat>
          <c:val>
            <c:numRef>
              <c:f>Sheet1!$C$2:$C$21</c:f>
              <c:numCache>
                <c:formatCode>0%</c:formatCode>
                <c:ptCount val="20"/>
                <c:pt idx="0">
                  <c:v>0.4</c:v>
                </c:pt>
                <c:pt idx="1">
                  <c:v>0.6</c:v>
                </c:pt>
              </c:numCache>
            </c:numRef>
          </c:val>
          <c:extLst>
            <c:ext xmlns:c16="http://schemas.microsoft.com/office/drawing/2014/chart" uri="{C3380CC4-5D6E-409C-BE32-E72D297353CC}">
              <c16:uniqueId val="{00000001-C3DF-42CD-90E6-4821082F7F15}"/>
            </c:ext>
          </c:extLst>
        </c:ser>
        <c:dLbls>
          <c:showLegendKey val="0"/>
          <c:showVal val="0"/>
          <c:showCatName val="0"/>
          <c:showSerName val="0"/>
          <c:showPercent val="0"/>
          <c:showBubbleSize val="0"/>
          <c:showLeaderLines val="1"/>
        </c:dLbls>
        <c:firstSliceAng val="0"/>
        <c:holeSize val="50"/>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E295ED-3E05-4738-8283-F76E85E33215}" type="datetimeFigureOut">
              <a:rPr lang="en-IN" smtClean="0"/>
              <a:t>18-11-2019</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C08066-E631-4DE7-A712-14C0EFDBA29C}" type="slidenum">
              <a:rPr lang="en-IN" smtClean="0"/>
              <a:t>‹#›</a:t>
            </a:fld>
            <a:endParaRPr lang="en-IN"/>
          </a:p>
        </p:txBody>
      </p:sp>
    </p:spTree>
    <p:extLst>
      <p:ext uri="{BB962C8B-B14F-4D97-AF65-F5344CB8AC3E}">
        <p14:creationId xmlns:p14="http://schemas.microsoft.com/office/powerpoint/2010/main" val="978104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BFC08066-E631-4DE7-A712-14C0EFDBA29C}" type="slidenum">
              <a:rPr lang="en-IN" smtClean="0"/>
              <a:t>6</a:t>
            </a:fld>
            <a:endParaRPr lang="en-IN"/>
          </a:p>
        </p:txBody>
      </p:sp>
    </p:spTree>
    <p:extLst>
      <p:ext uri="{BB962C8B-B14F-4D97-AF65-F5344CB8AC3E}">
        <p14:creationId xmlns:p14="http://schemas.microsoft.com/office/powerpoint/2010/main" val="122681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3877059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76691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214519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383831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97461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263608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2664815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1466839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93582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131529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DF8E1-9939-46B0-8573-DD30FDEB6DDB}" type="datetimeFigureOut">
              <a:rPr lang="en-IN" smtClean="0"/>
              <a:t>18-11-2019</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91E1F8A-1D94-4153-9075-E8697283CDCE}" type="slidenum">
              <a:rPr lang="en-IN" smtClean="0"/>
              <a:t>‹#›</a:t>
            </a:fld>
            <a:endParaRPr lang="en-IN" dirty="0"/>
          </a:p>
        </p:txBody>
      </p:sp>
    </p:spTree>
    <p:extLst>
      <p:ext uri="{BB962C8B-B14F-4D97-AF65-F5344CB8AC3E}">
        <p14:creationId xmlns:p14="http://schemas.microsoft.com/office/powerpoint/2010/main" val="427458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DF8E1-9939-46B0-8573-DD30FDEB6DDB}" type="datetimeFigureOut">
              <a:rPr lang="en-IN" smtClean="0"/>
              <a:t>18-11-2019</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E1F8A-1D94-4153-9075-E8697283CDCE}" type="slidenum">
              <a:rPr lang="en-IN" smtClean="0"/>
              <a:t>‹#›</a:t>
            </a:fld>
            <a:endParaRPr lang="en-IN" dirty="0"/>
          </a:p>
        </p:txBody>
      </p:sp>
    </p:spTree>
    <p:extLst>
      <p:ext uri="{BB962C8B-B14F-4D97-AF65-F5344CB8AC3E}">
        <p14:creationId xmlns:p14="http://schemas.microsoft.com/office/powerpoint/2010/main" val="3279051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70979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3221164" y="1844824"/>
            <a:ext cx="2808312" cy="2808312"/>
          </a:xfrm>
          <a:prstGeom prst="ellipse">
            <a:avLst/>
          </a:prstGeom>
          <a:solidFill>
            <a:srgbClr val="4F81BD">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hord 11"/>
          <p:cNvSpPr/>
          <p:nvPr/>
        </p:nvSpPr>
        <p:spPr>
          <a:xfrm>
            <a:off x="3221164" y="1844824"/>
            <a:ext cx="2808312" cy="2808312"/>
          </a:xfrm>
          <a:prstGeom prst="chord">
            <a:avLst>
              <a:gd name="adj1" fmla="val 423046"/>
              <a:gd name="adj2" fmla="val 10434261"/>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p:cNvSpPr/>
          <p:nvPr/>
        </p:nvSpPr>
        <p:spPr>
          <a:xfrm>
            <a:off x="3221164" y="3219832"/>
            <a:ext cx="2808312" cy="288032"/>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p:cNvSpPr/>
          <p:nvPr/>
        </p:nvSpPr>
        <p:spPr>
          <a:xfrm>
            <a:off x="3692644" y="1844824"/>
            <a:ext cx="1865352" cy="1865352"/>
          </a:xfrm>
          <a:prstGeom prst="ellipse">
            <a:avLst/>
          </a:prstGeom>
          <a:gradFill flip="none" rotWithShape="1">
            <a:gsLst>
              <a:gs pos="0">
                <a:schemeClr val="accent1">
                  <a:alpha val="0"/>
                </a:schemeClr>
              </a:gs>
              <a:gs pos="100000">
                <a:schemeClr val="bg1">
                  <a:alpha val="7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06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61291245"/>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747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98860653"/>
              </p:ext>
            </p:extLst>
          </p:nvPr>
        </p:nvGraphicFramePr>
        <p:xfrm>
          <a:off x="457200" y="1600200"/>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8482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948376" y="1413790"/>
            <a:ext cx="5184576" cy="2702102"/>
            <a:chOff x="1865183" y="339341"/>
            <a:chExt cx="5184576" cy="2702102"/>
          </a:xfrm>
        </p:grpSpPr>
        <p:sp>
          <p:nvSpPr>
            <p:cNvPr id="8" name="Freeform 8"/>
            <p:cNvSpPr>
              <a:spLocks/>
            </p:cNvSpPr>
            <p:nvPr/>
          </p:nvSpPr>
          <p:spPr bwMode="auto">
            <a:xfrm>
              <a:off x="4540664" y="339341"/>
              <a:ext cx="672198" cy="1088161"/>
            </a:xfrm>
            <a:custGeom>
              <a:avLst/>
              <a:gdLst>
                <a:gd name="T0" fmla="*/ 3360 w 3360"/>
                <a:gd name="T1" fmla="*/ 561 h 5454"/>
                <a:gd name="T2" fmla="*/ 0 w 3360"/>
                <a:gd name="T3" fmla="*/ 0 h 5454"/>
                <a:gd name="T4" fmla="*/ 0 w 3360"/>
                <a:gd name="T5" fmla="*/ 5174 h 5454"/>
                <a:gd name="T6" fmla="*/ 1680 w 3360"/>
                <a:gd name="T7" fmla="*/ 5454 h 5454"/>
                <a:gd name="T8" fmla="*/ 3360 w 3360"/>
                <a:gd name="T9" fmla="*/ 561 h 5454"/>
              </a:gdLst>
              <a:ahLst/>
              <a:cxnLst>
                <a:cxn ang="0">
                  <a:pos x="T0" y="T1"/>
                </a:cxn>
                <a:cxn ang="0">
                  <a:pos x="T2" y="T3"/>
                </a:cxn>
                <a:cxn ang="0">
                  <a:pos x="T4" y="T5"/>
                </a:cxn>
                <a:cxn ang="0">
                  <a:pos x="T6" y="T7"/>
                </a:cxn>
                <a:cxn ang="0">
                  <a:pos x="T8" y="T9"/>
                </a:cxn>
              </a:cxnLst>
              <a:rect l="0" t="0" r="r" b="b"/>
              <a:pathLst>
                <a:path w="3360" h="5454">
                  <a:moveTo>
                    <a:pt x="3360" y="561"/>
                  </a:moveTo>
                  <a:cubicBezTo>
                    <a:pt x="2279" y="190"/>
                    <a:pt x="1143" y="0"/>
                    <a:pt x="0" y="0"/>
                  </a:cubicBezTo>
                  <a:lnTo>
                    <a:pt x="0" y="5174"/>
                  </a:lnTo>
                  <a:cubicBezTo>
                    <a:pt x="572" y="5174"/>
                    <a:pt x="1139" y="5268"/>
                    <a:pt x="1680" y="5454"/>
                  </a:cubicBezTo>
                  <a:lnTo>
                    <a:pt x="3360" y="561"/>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9" name="Freeform 9"/>
            <p:cNvSpPr>
              <a:spLocks/>
            </p:cNvSpPr>
            <p:nvPr/>
          </p:nvSpPr>
          <p:spPr bwMode="auto">
            <a:xfrm>
              <a:off x="5036492" y="505727"/>
              <a:ext cx="935088" cy="1138078"/>
            </a:xfrm>
            <a:custGeom>
              <a:avLst/>
              <a:gdLst>
                <a:gd name="T0" fmla="*/ 4676 w 4676"/>
                <a:gd name="T1" fmla="*/ 1621 h 5703"/>
                <a:gd name="T2" fmla="*/ 1680 w 4676"/>
                <a:gd name="T3" fmla="*/ 0 h 5703"/>
                <a:gd name="T4" fmla="*/ 0 w 4676"/>
                <a:gd name="T5" fmla="*/ 4893 h 5703"/>
                <a:gd name="T6" fmla="*/ 1498 w 4676"/>
                <a:gd name="T7" fmla="*/ 5703 h 5703"/>
                <a:gd name="T8" fmla="*/ 4676 w 4676"/>
                <a:gd name="T9" fmla="*/ 1621 h 5703"/>
              </a:gdLst>
              <a:ahLst/>
              <a:cxnLst>
                <a:cxn ang="0">
                  <a:pos x="T0" y="T1"/>
                </a:cxn>
                <a:cxn ang="0">
                  <a:pos x="T2" y="T3"/>
                </a:cxn>
                <a:cxn ang="0">
                  <a:pos x="T4" y="T5"/>
                </a:cxn>
                <a:cxn ang="0">
                  <a:pos x="T6" y="T7"/>
                </a:cxn>
                <a:cxn ang="0">
                  <a:pos x="T8" y="T9"/>
                </a:cxn>
              </a:cxnLst>
              <a:rect l="0" t="0" r="r" b="b"/>
              <a:pathLst>
                <a:path w="4676" h="5703">
                  <a:moveTo>
                    <a:pt x="4676" y="1621"/>
                  </a:moveTo>
                  <a:cubicBezTo>
                    <a:pt x="3774" y="918"/>
                    <a:pt x="2761" y="371"/>
                    <a:pt x="1680" y="0"/>
                  </a:cubicBezTo>
                  <a:lnTo>
                    <a:pt x="0" y="4893"/>
                  </a:lnTo>
                  <a:cubicBezTo>
                    <a:pt x="541" y="5078"/>
                    <a:pt x="1047" y="5352"/>
                    <a:pt x="1498" y="5703"/>
                  </a:cubicBezTo>
                  <a:lnTo>
                    <a:pt x="4676" y="1621"/>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0" name="Freeform 10"/>
            <p:cNvSpPr>
              <a:spLocks/>
            </p:cNvSpPr>
            <p:nvPr/>
          </p:nvSpPr>
          <p:spPr bwMode="auto">
            <a:xfrm>
              <a:off x="5469095" y="935001"/>
              <a:ext cx="1094818" cy="1064868"/>
            </a:xfrm>
            <a:custGeom>
              <a:avLst/>
              <a:gdLst>
                <a:gd name="T0" fmla="*/ 2742 w 2742"/>
                <a:gd name="T1" fmla="*/ 1253 h 2668"/>
                <a:gd name="T2" fmla="*/ 1589 w 2742"/>
                <a:gd name="T3" fmla="*/ 0 h 2668"/>
                <a:gd name="T4" fmla="*/ 0 w 2742"/>
                <a:gd name="T5" fmla="*/ 2041 h 2668"/>
                <a:gd name="T6" fmla="*/ 576 w 2742"/>
                <a:gd name="T7" fmla="*/ 2668 h 2668"/>
                <a:gd name="T8" fmla="*/ 2742 w 2742"/>
                <a:gd name="T9" fmla="*/ 1253 h 2668"/>
              </a:gdLst>
              <a:ahLst/>
              <a:cxnLst>
                <a:cxn ang="0">
                  <a:pos x="T0" y="T1"/>
                </a:cxn>
                <a:cxn ang="0">
                  <a:pos x="T2" y="T3"/>
                </a:cxn>
                <a:cxn ang="0">
                  <a:pos x="T4" y="T5"/>
                </a:cxn>
                <a:cxn ang="0">
                  <a:pos x="T6" y="T7"/>
                </a:cxn>
                <a:cxn ang="0">
                  <a:pos x="T8" y="T9"/>
                </a:cxn>
              </a:cxnLst>
              <a:rect l="0" t="0" r="r" b="b"/>
              <a:pathLst>
                <a:path w="2742" h="2668">
                  <a:moveTo>
                    <a:pt x="2742" y="1253"/>
                  </a:moveTo>
                  <a:cubicBezTo>
                    <a:pt x="2429" y="774"/>
                    <a:pt x="2040" y="351"/>
                    <a:pt x="1589" y="0"/>
                  </a:cubicBezTo>
                  <a:lnTo>
                    <a:pt x="0" y="2041"/>
                  </a:lnTo>
                  <a:cubicBezTo>
                    <a:pt x="225" y="2217"/>
                    <a:pt x="420" y="2428"/>
                    <a:pt x="576" y="2668"/>
                  </a:cubicBezTo>
                  <a:lnTo>
                    <a:pt x="2742" y="1253"/>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1" name="Freeform 11"/>
            <p:cNvSpPr>
              <a:spLocks/>
            </p:cNvSpPr>
            <p:nvPr/>
          </p:nvSpPr>
          <p:spPr bwMode="auto">
            <a:xfrm>
              <a:off x="5795210" y="1577250"/>
              <a:ext cx="1138078" cy="875187"/>
            </a:xfrm>
            <a:custGeom>
              <a:avLst/>
              <a:gdLst>
                <a:gd name="T0" fmla="*/ 2850 w 2850"/>
                <a:gd name="T1" fmla="*/ 1560 h 2195"/>
                <a:gd name="T2" fmla="*/ 2166 w 2850"/>
                <a:gd name="T3" fmla="*/ 0 h 2195"/>
                <a:gd name="T4" fmla="*/ 0 w 2850"/>
                <a:gd name="T5" fmla="*/ 1415 h 2195"/>
                <a:gd name="T6" fmla="*/ 342 w 2850"/>
                <a:gd name="T7" fmla="*/ 2195 h 2195"/>
                <a:gd name="T8" fmla="*/ 2850 w 2850"/>
                <a:gd name="T9" fmla="*/ 1560 h 2195"/>
              </a:gdLst>
              <a:ahLst/>
              <a:cxnLst>
                <a:cxn ang="0">
                  <a:pos x="T0" y="T1"/>
                </a:cxn>
                <a:cxn ang="0">
                  <a:pos x="T2" y="T3"/>
                </a:cxn>
                <a:cxn ang="0">
                  <a:pos x="T4" y="T5"/>
                </a:cxn>
                <a:cxn ang="0">
                  <a:pos x="T6" y="T7"/>
                </a:cxn>
                <a:cxn ang="0">
                  <a:pos x="T8" y="T9"/>
                </a:cxn>
              </a:cxnLst>
              <a:rect l="0" t="0" r="r" b="b"/>
              <a:pathLst>
                <a:path w="2850" h="2195">
                  <a:moveTo>
                    <a:pt x="2850" y="1560"/>
                  </a:moveTo>
                  <a:cubicBezTo>
                    <a:pt x="2710" y="1006"/>
                    <a:pt x="2478" y="479"/>
                    <a:pt x="2166" y="0"/>
                  </a:cubicBezTo>
                  <a:lnTo>
                    <a:pt x="0" y="1415"/>
                  </a:lnTo>
                  <a:cubicBezTo>
                    <a:pt x="157" y="1654"/>
                    <a:pt x="272" y="1918"/>
                    <a:pt x="342" y="2195"/>
                  </a:cubicBezTo>
                  <a:lnTo>
                    <a:pt x="2850" y="1560"/>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12" name="Freeform 12"/>
            <p:cNvSpPr>
              <a:spLocks/>
            </p:cNvSpPr>
            <p:nvPr/>
          </p:nvSpPr>
          <p:spPr bwMode="auto">
            <a:xfrm>
              <a:off x="5971580" y="2362590"/>
              <a:ext cx="1078179" cy="678853"/>
            </a:xfrm>
            <a:custGeom>
              <a:avLst/>
              <a:gdLst>
                <a:gd name="T0" fmla="*/ 2648 w 2695"/>
                <a:gd name="T1" fmla="*/ 1697 h 1697"/>
                <a:gd name="T2" fmla="*/ 2507 w 2695"/>
                <a:gd name="T3" fmla="*/ 0 h 1697"/>
                <a:gd name="T4" fmla="*/ 0 w 2695"/>
                <a:gd name="T5" fmla="*/ 635 h 1697"/>
                <a:gd name="T6" fmla="*/ 70 w 2695"/>
                <a:gd name="T7" fmla="*/ 1483 h 1697"/>
                <a:gd name="T8" fmla="*/ 2648 w 2695"/>
                <a:gd name="T9" fmla="*/ 1697 h 1697"/>
              </a:gdLst>
              <a:ahLst/>
              <a:cxnLst>
                <a:cxn ang="0">
                  <a:pos x="T0" y="T1"/>
                </a:cxn>
                <a:cxn ang="0">
                  <a:pos x="T2" y="T3"/>
                </a:cxn>
                <a:cxn ang="0">
                  <a:pos x="T4" y="T5"/>
                </a:cxn>
                <a:cxn ang="0">
                  <a:pos x="T6" y="T7"/>
                </a:cxn>
                <a:cxn ang="0">
                  <a:pos x="T8" y="T9"/>
                </a:cxn>
              </a:cxnLst>
              <a:rect l="0" t="0" r="r" b="b"/>
              <a:pathLst>
                <a:path w="2695" h="1697">
                  <a:moveTo>
                    <a:pt x="2648" y="1697"/>
                  </a:moveTo>
                  <a:cubicBezTo>
                    <a:pt x="2695" y="1127"/>
                    <a:pt x="2648" y="554"/>
                    <a:pt x="2507" y="0"/>
                  </a:cubicBezTo>
                  <a:lnTo>
                    <a:pt x="0" y="635"/>
                  </a:lnTo>
                  <a:cubicBezTo>
                    <a:pt x="70" y="912"/>
                    <a:pt x="94" y="1198"/>
                    <a:pt x="70" y="1483"/>
                  </a:cubicBezTo>
                  <a:lnTo>
                    <a:pt x="2648" y="1697"/>
                  </a:lnTo>
                  <a:close/>
                </a:path>
              </a:pathLst>
            </a:custGeom>
            <a:solidFill>
              <a:srgbClr val="00B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2" name="Freeform 22"/>
            <p:cNvSpPr>
              <a:spLocks/>
            </p:cNvSpPr>
            <p:nvPr/>
          </p:nvSpPr>
          <p:spPr bwMode="auto">
            <a:xfrm>
              <a:off x="1865183" y="2362590"/>
              <a:ext cx="1074852" cy="678853"/>
            </a:xfrm>
            <a:custGeom>
              <a:avLst/>
              <a:gdLst>
                <a:gd name="T0" fmla="*/ 376 w 5391"/>
                <a:gd name="T1" fmla="*/ 0 h 3394"/>
                <a:gd name="T2" fmla="*/ 94 w 5391"/>
                <a:gd name="T3" fmla="*/ 3394 h 3394"/>
                <a:gd name="T4" fmla="*/ 5250 w 5391"/>
                <a:gd name="T5" fmla="*/ 2967 h 3394"/>
                <a:gd name="T6" fmla="*/ 5391 w 5391"/>
                <a:gd name="T7" fmla="*/ 1270 h 3394"/>
                <a:gd name="T8" fmla="*/ 376 w 5391"/>
                <a:gd name="T9" fmla="*/ 0 h 3394"/>
              </a:gdLst>
              <a:ahLst/>
              <a:cxnLst>
                <a:cxn ang="0">
                  <a:pos x="T0" y="T1"/>
                </a:cxn>
                <a:cxn ang="0">
                  <a:pos x="T2" y="T3"/>
                </a:cxn>
                <a:cxn ang="0">
                  <a:pos x="T4" y="T5"/>
                </a:cxn>
                <a:cxn ang="0">
                  <a:pos x="T6" y="T7"/>
                </a:cxn>
                <a:cxn ang="0">
                  <a:pos x="T8" y="T9"/>
                </a:cxn>
              </a:cxnLst>
              <a:rect l="0" t="0" r="r" b="b"/>
              <a:pathLst>
                <a:path w="5391" h="3394">
                  <a:moveTo>
                    <a:pt x="376" y="0"/>
                  </a:moveTo>
                  <a:cubicBezTo>
                    <a:pt x="95" y="1108"/>
                    <a:pt x="0" y="2255"/>
                    <a:pt x="94" y="3394"/>
                  </a:cubicBezTo>
                  <a:lnTo>
                    <a:pt x="5250" y="2967"/>
                  </a:lnTo>
                  <a:cubicBezTo>
                    <a:pt x="5203" y="2397"/>
                    <a:pt x="5250" y="1824"/>
                    <a:pt x="5391" y="1270"/>
                  </a:cubicBezTo>
                  <a:lnTo>
                    <a:pt x="376"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3" name="Freeform 23"/>
            <p:cNvSpPr>
              <a:spLocks/>
            </p:cNvSpPr>
            <p:nvPr/>
          </p:nvSpPr>
          <p:spPr bwMode="auto">
            <a:xfrm>
              <a:off x="1981652" y="1577250"/>
              <a:ext cx="1138078" cy="875187"/>
            </a:xfrm>
            <a:custGeom>
              <a:avLst/>
              <a:gdLst>
                <a:gd name="T0" fmla="*/ 1368 w 5699"/>
                <a:gd name="T1" fmla="*/ 0 h 4389"/>
                <a:gd name="T2" fmla="*/ 0 w 5699"/>
                <a:gd name="T3" fmla="*/ 3119 h 4389"/>
                <a:gd name="T4" fmla="*/ 5015 w 5699"/>
                <a:gd name="T5" fmla="*/ 4389 h 4389"/>
                <a:gd name="T6" fmla="*/ 5699 w 5699"/>
                <a:gd name="T7" fmla="*/ 2830 h 4389"/>
                <a:gd name="T8" fmla="*/ 1368 w 5699"/>
                <a:gd name="T9" fmla="*/ 0 h 4389"/>
              </a:gdLst>
              <a:ahLst/>
              <a:cxnLst>
                <a:cxn ang="0">
                  <a:pos x="T0" y="T1"/>
                </a:cxn>
                <a:cxn ang="0">
                  <a:pos x="T2" y="T3"/>
                </a:cxn>
                <a:cxn ang="0">
                  <a:pos x="T4" y="T5"/>
                </a:cxn>
                <a:cxn ang="0">
                  <a:pos x="T6" y="T7"/>
                </a:cxn>
                <a:cxn ang="0">
                  <a:pos x="T8" y="T9"/>
                </a:cxn>
              </a:cxnLst>
              <a:rect l="0" t="0" r="r" b="b"/>
              <a:pathLst>
                <a:path w="5699" h="4389">
                  <a:moveTo>
                    <a:pt x="1368" y="0"/>
                  </a:moveTo>
                  <a:cubicBezTo>
                    <a:pt x="743" y="957"/>
                    <a:pt x="280" y="2011"/>
                    <a:pt x="0" y="3119"/>
                  </a:cubicBezTo>
                  <a:lnTo>
                    <a:pt x="5015" y="4389"/>
                  </a:lnTo>
                  <a:cubicBezTo>
                    <a:pt x="5155" y="3835"/>
                    <a:pt x="5386" y="3308"/>
                    <a:pt x="5699" y="2830"/>
                  </a:cubicBezTo>
                  <a:lnTo>
                    <a:pt x="1368"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4" name="Freeform 24"/>
            <p:cNvSpPr>
              <a:spLocks/>
            </p:cNvSpPr>
            <p:nvPr/>
          </p:nvSpPr>
          <p:spPr bwMode="auto">
            <a:xfrm>
              <a:off x="2347700" y="935001"/>
              <a:ext cx="1094818" cy="1064868"/>
            </a:xfrm>
            <a:custGeom>
              <a:avLst/>
              <a:gdLst>
                <a:gd name="T0" fmla="*/ 2306 w 5484"/>
                <a:gd name="T1" fmla="*/ 0 h 5335"/>
                <a:gd name="T2" fmla="*/ 0 w 5484"/>
                <a:gd name="T3" fmla="*/ 2505 h 5335"/>
                <a:gd name="T4" fmla="*/ 4330 w 5484"/>
                <a:gd name="T5" fmla="*/ 5335 h 5335"/>
                <a:gd name="T6" fmla="*/ 5484 w 5484"/>
                <a:gd name="T7" fmla="*/ 4082 h 5335"/>
                <a:gd name="T8" fmla="*/ 2306 w 5484"/>
                <a:gd name="T9" fmla="*/ 0 h 5335"/>
              </a:gdLst>
              <a:ahLst/>
              <a:cxnLst>
                <a:cxn ang="0">
                  <a:pos x="T0" y="T1"/>
                </a:cxn>
                <a:cxn ang="0">
                  <a:pos x="T2" y="T3"/>
                </a:cxn>
                <a:cxn ang="0">
                  <a:pos x="T4" y="T5"/>
                </a:cxn>
                <a:cxn ang="0">
                  <a:pos x="T6" y="T7"/>
                </a:cxn>
                <a:cxn ang="0">
                  <a:pos x="T8" y="T9"/>
                </a:cxn>
              </a:cxnLst>
              <a:rect l="0" t="0" r="r" b="b"/>
              <a:pathLst>
                <a:path w="5484" h="5335">
                  <a:moveTo>
                    <a:pt x="2306" y="0"/>
                  </a:moveTo>
                  <a:cubicBezTo>
                    <a:pt x="1404" y="702"/>
                    <a:pt x="625" y="1548"/>
                    <a:pt x="0" y="2505"/>
                  </a:cubicBezTo>
                  <a:lnTo>
                    <a:pt x="4330" y="5335"/>
                  </a:lnTo>
                  <a:cubicBezTo>
                    <a:pt x="4643" y="4857"/>
                    <a:pt x="5033" y="4433"/>
                    <a:pt x="5484" y="4082"/>
                  </a:cubicBezTo>
                  <a:lnTo>
                    <a:pt x="2306" y="0"/>
                  </a:lnTo>
                  <a:close/>
                </a:path>
              </a:pathLst>
            </a:custGeom>
            <a:solidFill>
              <a:srgbClr val="C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5" name="Freeform 25"/>
            <p:cNvSpPr>
              <a:spLocks/>
            </p:cNvSpPr>
            <p:nvPr/>
          </p:nvSpPr>
          <p:spPr bwMode="auto">
            <a:xfrm>
              <a:off x="2940033" y="505727"/>
              <a:ext cx="935088" cy="1138078"/>
            </a:xfrm>
            <a:custGeom>
              <a:avLst/>
              <a:gdLst>
                <a:gd name="T0" fmla="*/ 2996 w 4676"/>
                <a:gd name="T1" fmla="*/ 0 h 5703"/>
                <a:gd name="T2" fmla="*/ 0 w 4676"/>
                <a:gd name="T3" fmla="*/ 1621 h 5703"/>
                <a:gd name="T4" fmla="*/ 3178 w 4676"/>
                <a:gd name="T5" fmla="*/ 5703 h 5703"/>
                <a:gd name="T6" fmla="*/ 4676 w 4676"/>
                <a:gd name="T7" fmla="*/ 4893 h 5703"/>
                <a:gd name="T8" fmla="*/ 2996 w 4676"/>
                <a:gd name="T9" fmla="*/ 0 h 5703"/>
              </a:gdLst>
              <a:ahLst/>
              <a:cxnLst>
                <a:cxn ang="0">
                  <a:pos x="T0" y="T1"/>
                </a:cxn>
                <a:cxn ang="0">
                  <a:pos x="T2" y="T3"/>
                </a:cxn>
                <a:cxn ang="0">
                  <a:pos x="T4" y="T5"/>
                </a:cxn>
                <a:cxn ang="0">
                  <a:pos x="T6" y="T7"/>
                </a:cxn>
                <a:cxn ang="0">
                  <a:pos x="T8" y="T9"/>
                </a:cxn>
              </a:cxnLst>
              <a:rect l="0" t="0" r="r" b="b"/>
              <a:pathLst>
                <a:path w="4676" h="5703">
                  <a:moveTo>
                    <a:pt x="2996" y="0"/>
                  </a:moveTo>
                  <a:cubicBezTo>
                    <a:pt x="1915" y="371"/>
                    <a:pt x="902" y="918"/>
                    <a:pt x="0" y="1621"/>
                  </a:cubicBezTo>
                  <a:lnTo>
                    <a:pt x="3178" y="5703"/>
                  </a:lnTo>
                  <a:cubicBezTo>
                    <a:pt x="3629" y="5352"/>
                    <a:pt x="4135" y="5078"/>
                    <a:pt x="4676" y="4893"/>
                  </a:cubicBezTo>
                  <a:lnTo>
                    <a:pt x="2996"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sp>
          <p:nvSpPr>
            <p:cNvPr id="26" name="Freeform 26"/>
            <p:cNvSpPr>
              <a:spLocks/>
            </p:cNvSpPr>
            <p:nvPr/>
          </p:nvSpPr>
          <p:spPr bwMode="auto">
            <a:xfrm>
              <a:off x="3698752" y="339341"/>
              <a:ext cx="672198" cy="1088161"/>
            </a:xfrm>
            <a:custGeom>
              <a:avLst/>
              <a:gdLst>
                <a:gd name="T0" fmla="*/ 3360 w 3360"/>
                <a:gd name="T1" fmla="*/ 0 h 5454"/>
                <a:gd name="T2" fmla="*/ 0 w 3360"/>
                <a:gd name="T3" fmla="*/ 561 h 5454"/>
                <a:gd name="T4" fmla="*/ 1680 w 3360"/>
                <a:gd name="T5" fmla="*/ 5454 h 5454"/>
                <a:gd name="T6" fmla="*/ 3360 w 3360"/>
                <a:gd name="T7" fmla="*/ 5174 h 5454"/>
                <a:gd name="T8" fmla="*/ 3360 w 3360"/>
                <a:gd name="T9" fmla="*/ 0 h 5454"/>
              </a:gdLst>
              <a:ahLst/>
              <a:cxnLst>
                <a:cxn ang="0">
                  <a:pos x="T0" y="T1"/>
                </a:cxn>
                <a:cxn ang="0">
                  <a:pos x="T2" y="T3"/>
                </a:cxn>
                <a:cxn ang="0">
                  <a:pos x="T4" y="T5"/>
                </a:cxn>
                <a:cxn ang="0">
                  <a:pos x="T6" y="T7"/>
                </a:cxn>
                <a:cxn ang="0">
                  <a:pos x="T8" y="T9"/>
                </a:cxn>
              </a:cxnLst>
              <a:rect l="0" t="0" r="r" b="b"/>
              <a:pathLst>
                <a:path w="3360" h="5454">
                  <a:moveTo>
                    <a:pt x="3360" y="0"/>
                  </a:moveTo>
                  <a:cubicBezTo>
                    <a:pt x="2217" y="0"/>
                    <a:pt x="1081" y="190"/>
                    <a:pt x="0" y="561"/>
                  </a:cubicBezTo>
                  <a:lnTo>
                    <a:pt x="1680" y="5454"/>
                  </a:lnTo>
                  <a:cubicBezTo>
                    <a:pt x="2221" y="5268"/>
                    <a:pt x="2788" y="5174"/>
                    <a:pt x="3360" y="5174"/>
                  </a:cubicBezTo>
                  <a:lnTo>
                    <a:pt x="3360" y="0"/>
                  </a:lnTo>
                  <a:close/>
                </a:path>
              </a:pathLst>
            </a:custGeom>
            <a:solidFill>
              <a:srgbClr val="FFC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30" name="Group 29"/>
          <p:cNvGrpSpPr/>
          <p:nvPr/>
        </p:nvGrpSpPr>
        <p:grpSpPr>
          <a:xfrm rot="10800000">
            <a:off x="2826827" y="3619780"/>
            <a:ext cx="3427674" cy="115505"/>
            <a:chOff x="2055912" y="3914683"/>
            <a:chExt cx="5036368" cy="169714"/>
          </a:xfrm>
        </p:grpSpPr>
        <p:sp>
          <p:nvSpPr>
            <p:cNvPr id="29" name="Isosceles Triangle 28"/>
            <p:cNvSpPr/>
            <p:nvPr/>
          </p:nvSpPr>
          <p:spPr>
            <a:xfrm rot="5400000">
              <a:off x="5747283" y="2739400"/>
              <a:ext cx="169714" cy="252028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Isosceles Triangle 31"/>
            <p:cNvSpPr/>
            <p:nvPr/>
          </p:nvSpPr>
          <p:spPr>
            <a:xfrm rot="16200000" flipH="1">
              <a:off x="3231195" y="2739400"/>
              <a:ext cx="169714" cy="2520280"/>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Oval 30"/>
          <p:cNvSpPr/>
          <p:nvPr/>
        </p:nvSpPr>
        <p:spPr>
          <a:xfrm>
            <a:off x="4282567" y="3399321"/>
            <a:ext cx="556424" cy="556424"/>
          </a:xfrm>
          <a:prstGeom prst="ellipse">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07332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688131895"/>
              </p:ext>
            </p:extLst>
          </p:nvPr>
        </p:nvGraphicFramePr>
        <p:xfrm>
          <a:off x="1524000" y="1397001"/>
          <a:ext cx="3804084" cy="253605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157790" y="1026552"/>
            <a:ext cx="4536504" cy="369332"/>
          </a:xfrm>
          <a:prstGeom prst="rect">
            <a:avLst/>
          </a:prstGeom>
          <a:noFill/>
        </p:spPr>
        <p:txBody>
          <a:bodyPr wrap="square" rtlCol="0">
            <a:spAutoFit/>
          </a:bodyPr>
          <a:lstStyle/>
          <a:p>
            <a:r>
              <a:rPr lang="en-IN" dirty="0"/>
              <a:t>Big one convert into secondary axis</a:t>
            </a:r>
          </a:p>
        </p:txBody>
      </p:sp>
      <p:graphicFrame>
        <p:nvGraphicFramePr>
          <p:cNvPr id="4" name="Chart 3">
            <a:extLst>
              <a:ext uri="{FF2B5EF4-FFF2-40B4-BE49-F238E27FC236}">
                <a16:creationId xmlns:a16="http://schemas.microsoft.com/office/drawing/2014/main" id="{D0151CEE-64BC-45E8-A96D-DCF1038CD55A}"/>
              </a:ext>
            </a:extLst>
          </p:cNvPr>
          <p:cNvGraphicFramePr/>
          <p:nvPr>
            <p:extLst>
              <p:ext uri="{D42A27DB-BD31-4B8C-83A1-F6EECF244321}">
                <p14:modId xmlns:p14="http://schemas.microsoft.com/office/powerpoint/2010/main" val="2130714973"/>
              </p:ext>
            </p:extLst>
          </p:nvPr>
        </p:nvGraphicFramePr>
        <p:xfrm>
          <a:off x="4591077" y="2448097"/>
          <a:ext cx="3804084" cy="253605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277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6067" t="12076" r="5330" b="11195"/>
          <a:stretch/>
        </p:blipFill>
        <p:spPr bwMode="auto">
          <a:xfrm>
            <a:off x="739512" y="0"/>
            <a:ext cx="7603232" cy="3701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212976"/>
            <a:ext cx="31718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904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sosceles Triangle 1"/>
          <p:cNvSpPr/>
          <p:nvPr/>
        </p:nvSpPr>
        <p:spPr>
          <a:xfrm>
            <a:off x="2411760" y="1916832"/>
            <a:ext cx="4320480" cy="1512168"/>
          </a:xfrm>
          <a:custGeom>
            <a:avLst/>
            <a:gdLst>
              <a:gd name="connsiteX0" fmla="*/ 0 w 4320480"/>
              <a:gd name="connsiteY0" fmla="*/ 1512168 h 1512168"/>
              <a:gd name="connsiteX1" fmla="*/ 2160240 w 4320480"/>
              <a:gd name="connsiteY1" fmla="*/ 0 h 1512168"/>
              <a:gd name="connsiteX2" fmla="*/ 4320480 w 4320480"/>
              <a:gd name="connsiteY2" fmla="*/ 1512168 h 1512168"/>
              <a:gd name="connsiteX3" fmla="*/ 0 w 4320480"/>
              <a:gd name="connsiteY3" fmla="*/ 1512168 h 1512168"/>
              <a:gd name="connsiteX0" fmla="*/ 47081 w 4414642"/>
              <a:gd name="connsiteY0" fmla="*/ 1512168 h 1512168"/>
              <a:gd name="connsiteX1" fmla="*/ 2207321 w 4414642"/>
              <a:gd name="connsiteY1" fmla="*/ 0 h 1512168"/>
              <a:gd name="connsiteX2" fmla="*/ 4367561 w 4414642"/>
              <a:gd name="connsiteY2" fmla="*/ 1512168 h 1512168"/>
              <a:gd name="connsiteX3" fmla="*/ 47081 w 4414642"/>
              <a:gd name="connsiteY3" fmla="*/ 1512168 h 1512168"/>
              <a:gd name="connsiteX0" fmla="*/ 0 w 4367561"/>
              <a:gd name="connsiteY0" fmla="*/ 1512168 h 1512168"/>
              <a:gd name="connsiteX1" fmla="*/ 2160240 w 4367561"/>
              <a:gd name="connsiteY1" fmla="*/ 0 h 1512168"/>
              <a:gd name="connsiteX2" fmla="*/ 4320480 w 4367561"/>
              <a:gd name="connsiteY2" fmla="*/ 1512168 h 1512168"/>
              <a:gd name="connsiteX3" fmla="*/ 0 w 4367561"/>
              <a:gd name="connsiteY3" fmla="*/ 1512168 h 1512168"/>
              <a:gd name="connsiteX0" fmla="*/ 0 w 4320480"/>
              <a:gd name="connsiteY0" fmla="*/ 1512168 h 1512168"/>
              <a:gd name="connsiteX1" fmla="*/ 2160240 w 4320480"/>
              <a:gd name="connsiteY1" fmla="*/ 0 h 1512168"/>
              <a:gd name="connsiteX2" fmla="*/ 4320480 w 4320480"/>
              <a:gd name="connsiteY2" fmla="*/ 1512168 h 1512168"/>
              <a:gd name="connsiteX3" fmla="*/ 0 w 4320480"/>
              <a:gd name="connsiteY3" fmla="*/ 1512168 h 1512168"/>
            </a:gdLst>
            <a:ahLst/>
            <a:cxnLst>
              <a:cxn ang="0">
                <a:pos x="connsiteX0" y="connsiteY0"/>
              </a:cxn>
              <a:cxn ang="0">
                <a:pos x="connsiteX1" y="connsiteY1"/>
              </a:cxn>
              <a:cxn ang="0">
                <a:pos x="connsiteX2" y="connsiteY2"/>
              </a:cxn>
              <a:cxn ang="0">
                <a:pos x="connsiteX3" y="connsiteY3"/>
              </a:cxn>
            </a:cxnLst>
            <a:rect l="l" t="t" r="r" b="b"/>
            <a:pathLst>
              <a:path w="4320480" h="1512168">
                <a:moveTo>
                  <a:pt x="0" y="1512168"/>
                </a:moveTo>
                <a:cubicBezTo>
                  <a:pt x="1499240" y="985820"/>
                  <a:pt x="1440160" y="0"/>
                  <a:pt x="2160240" y="0"/>
                </a:cubicBezTo>
                <a:cubicBezTo>
                  <a:pt x="2880320" y="0"/>
                  <a:pt x="2836480" y="1001060"/>
                  <a:pt x="4320480" y="1512168"/>
                </a:cubicBezTo>
                <a:lnTo>
                  <a:pt x="0" y="1512168"/>
                </a:lnTo>
                <a:close/>
              </a:path>
            </a:pathLst>
          </a:cu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5400000" scaled="1"/>
            <a:tileRect/>
          </a:gradFill>
          <a:ln>
            <a:noFill/>
          </a:ln>
          <a:effectLst>
            <a:outerShdw blurRad="63500" sx="102000" sy="102000" algn="ctr" rotWithShape="0">
              <a:prstClr val="black">
                <a:alpha val="40000"/>
              </a:prstClr>
            </a:outerShdw>
            <a:softEdge rad="127000"/>
          </a:effectLst>
          <a:scene3d>
            <a:camera prst="obliqueTopLeft"/>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p:cNvCxnSpPr/>
          <p:nvPr/>
        </p:nvCxnSpPr>
        <p:spPr>
          <a:xfrm>
            <a:off x="1403648" y="2924944"/>
            <a:ext cx="6192688"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32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552" y="692696"/>
            <a:ext cx="61206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p:cNvSpPr/>
          <p:nvPr/>
        </p:nvSpPr>
        <p:spPr>
          <a:xfrm>
            <a:off x="218575" y="1916832"/>
            <a:ext cx="61206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p:cNvSpPr/>
          <p:nvPr/>
        </p:nvSpPr>
        <p:spPr>
          <a:xfrm>
            <a:off x="2915816" y="2852936"/>
            <a:ext cx="61206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p:cNvSpPr/>
          <p:nvPr/>
        </p:nvSpPr>
        <p:spPr>
          <a:xfrm>
            <a:off x="218575" y="3861048"/>
            <a:ext cx="61206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p:cNvSpPr/>
          <p:nvPr/>
        </p:nvSpPr>
        <p:spPr>
          <a:xfrm>
            <a:off x="2771800" y="5013176"/>
            <a:ext cx="61206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p:cNvSpPr/>
          <p:nvPr/>
        </p:nvSpPr>
        <p:spPr>
          <a:xfrm>
            <a:off x="251520" y="6178797"/>
            <a:ext cx="6120680" cy="21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1" name="Elbow Connector 20"/>
          <p:cNvCxnSpPr>
            <a:stCxn id="7" idx="2"/>
            <a:endCxn id="14" idx="0"/>
          </p:cNvCxnSpPr>
          <p:nvPr/>
        </p:nvCxnSpPr>
        <p:spPr>
          <a:xfrm rot="5400000">
            <a:off x="2935348" y="1252288"/>
            <a:ext cx="1008112" cy="32097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Elbow Connector 22"/>
          <p:cNvCxnSpPr>
            <a:stCxn id="14" idx="3"/>
            <a:endCxn id="15" idx="1"/>
          </p:cNvCxnSpPr>
          <p:nvPr/>
        </p:nvCxnSpPr>
        <p:spPr>
          <a:xfrm flipH="1">
            <a:off x="2915816" y="2024844"/>
            <a:ext cx="3423439" cy="936104"/>
          </a:xfrm>
          <a:prstGeom prst="bentConnector5">
            <a:avLst>
              <a:gd name="adj1" fmla="val -6677"/>
              <a:gd name="adj2" fmla="val 50000"/>
              <a:gd name="adj3" fmla="val 106677"/>
            </a:avLst>
          </a:prstGeom>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15" idx="2"/>
            <a:endCxn id="16" idx="3"/>
          </p:cNvCxnSpPr>
          <p:nvPr/>
        </p:nvCxnSpPr>
        <p:spPr>
          <a:xfrm rot="16200000" flipH="1">
            <a:off x="5707655" y="3337460"/>
            <a:ext cx="900100" cy="363099"/>
          </a:xfrm>
          <a:prstGeom prst="bentConnector4">
            <a:avLst>
              <a:gd name="adj1" fmla="val 44000"/>
              <a:gd name="adj2" fmla="val 905797"/>
            </a:avLst>
          </a:prstGeom>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6" idx="2"/>
            <a:endCxn id="17" idx="1"/>
          </p:cNvCxnSpPr>
          <p:nvPr/>
        </p:nvCxnSpPr>
        <p:spPr>
          <a:xfrm rot="5400000">
            <a:off x="2503300" y="4345573"/>
            <a:ext cx="1044116" cy="507115"/>
          </a:xfrm>
          <a:prstGeom prst="bentConnector4">
            <a:avLst>
              <a:gd name="adj1" fmla="val 44828"/>
              <a:gd name="adj2" fmla="val 145079"/>
            </a:avLst>
          </a:prstGeom>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7" idx="2"/>
          </p:cNvCxnSpPr>
          <p:nvPr/>
        </p:nvCxnSpPr>
        <p:spPr>
          <a:xfrm rot="16200000" flipH="1">
            <a:off x="5519360" y="5541980"/>
            <a:ext cx="1165621" cy="540060"/>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328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l="20000" r="20000"/>
          <a:stretch/>
        </p:blipFill>
        <p:spPr>
          <a:xfrm rot="18869538">
            <a:off x="0" y="-10006"/>
            <a:ext cx="9157340" cy="6868005"/>
          </a:xfrm>
          <a:prstGeom prst="rect">
            <a:avLst/>
          </a:prstGeom>
          <a:ln>
            <a:noFill/>
          </a:ln>
        </p:spPr>
      </p:pic>
    </p:spTree>
    <p:extLst>
      <p:ext uri="{BB962C8B-B14F-4D97-AF65-F5344CB8AC3E}">
        <p14:creationId xmlns:p14="http://schemas.microsoft.com/office/powerpoint/2010/main" val="177901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9"/>
          <p:cNvSpPr/>
          <p:nvPr/>
        </p:nvSpPr>
        <p:spPr>
          <a:xfrm>
            <a:off x="4462891" y="3255291"/>
            <a:ext cx="3524864" cy="2448233"/>
          </a:xfrm>
          <a:custGeom>
            <a:avLst/>
            <a:gdLst>
              <a:gd name="connsiteX0" fmla="*/ 1519084 w 3524864"/>
              <a:gd name="connsiteY0" fmla="*/ 2418736 h 2448233"/>
              <a:gd name="connsiteX1" fmla="*/ 1519084 w 3524864"/>
              <a:gd name="connsiteY1" fmla="*/ 2418736 h 2448233"/>
              <a:gd name="connsiteX2" fmla="*/ 1238864 w 3524864"/>
              <a:gd name="connsiteY2" fmla="*/ 2389239 h 2448233"/>
              <a:gd name="connsiteX3" fmla="*/ 1165122 w 3524864"/>
              <a:gd name="connsiteY3" fmla="*/ 2374491 h 2448233"/>
              <a:gd name="connsiteX4" fmla="*/ 958645 w 3524864"/>
              <a:gd name="connsiteY4" fmla="*/ 2359742 h 2448233"/>
              <a:gd name="connsiteX5" fmla="*/ 693174 w 3524864"/>
              <a:gd name="connsiteY5" fmla="*/ 2330245 h 2448233"/>
              <a:gd name="connsiteX6" fmla="*/ 457200 w 3524864"/>
              <a:gd name="connsiteY6" fmla="*/ 2300749 h 2448233"/>
              <a:gd name="connsiteX7" fmla="*/ 339213 w 3524864"/>
              <a:gd name="connsiteY7" fmla="*/ 2271252 h 2448233"/>
              <a:gd name="connsiteX8" fmla="*/ 250722 w 3524864"/>
              <a:gd name="connsiteY8" fmla="*/ 2241755 h 2448233"/>
              <a:gd name="connsiteX9" fmla="*/ 206477 w 3524864"/>
              <a:gd name="connsiteY9" fmla="*/ 2227007 h 2448233"/>
              <a:gd name="connsiteX10" fmla="*/ 117987 w 3524864"/>
              <a:gd name="connsiteY10" fmla="*/ 2197510 h 2448233"/>
              <a:gd name="connsiteX11" fmla="*/ 73742 w 3524864"/>
              <a:gd name="connsiteY11" fmla="*/ 2182762 h 2448233"/>
              <a:gd name="connsiteX12" fmla="*/ 29497 w 3524864"/>
              <a:gd name="connsiteY12" fmla="*/ 2168013 h 2448233"/>
              <a:gd name="connsiteX13" fmla="*/ 0 w 3524864"/>
              <a:gd name="connsiteY13" fmla="*/ 2168013 h 2448233"/>
              <a:gd name="connsiteX14" fmla="*/ 1489587 w 3524864"/>
              <a:gd name="connsiteY14" fmla="*/ 29497 h 2448233"/>
              <a:gd name="connsiteX15" fmla="*/ 3524864 w 3524864"/>
              <a:gd name="connsiteY15" fmla="*/ 0 h 2448233"/>
              <a:gd name="connsiteX16" fmla="*/ 2212258 w 3524864"/>
              <a:gd name="connsiteY16" fmla="*/ 2094271 h 2448233"/>
              <a:gd name="connsiteX17" fmla="*/ 1460090 w 3524864"/>
              <a:gd name="connsiteY17" fmla="*/ 2403987 h 2448233"/>
              <a:gd name="connsiteX18" fmla="*/ 1519084 w 3524864"/>
              <a:gd name="connsiteY18" fmla="*/ 2330245 h 2448233"/>
              <a:gd name="connsiteX19" fmla="*/ 1401097 w 3524864"/>
              <a:gd name="connsiteY19" fmla="*/ 2359742 h 2448233"/>
              <a:gd name="connsiteX20" fmla="*/ 1401097 w 3524864"/>
              <a:gd name="connsiteY20" fmla="*/ 2448233 h 2448233"/>
              <a:gd name="connsiteX21" fmla="*/ 1519084 w 3524864"/>
              <a:gd name="connsiteY21" fmla="*/ 2418736 h 2448233"/>
              <a:gd name="connsiteX0" fmla="*/ 1519084 w 3524864"/>
              <a:gd name="connsiteY0" fmla="*/ 2418736 h 2448233"/>
              <a:gd name="connsiteX1" fmla="*/ 1519084 w 3524864"/>
              <a:gd name="connsiteY1" fmla="*/ 2418736 h 2448233"/>
              <a:gd name="connsiteX2" fmla="*/ 1238864 w 3524864"/>
              <a:gd name="connsiteY2" fmla="*/ 2389239 h 2448233"/>
              <a:gd name="connsiteX3" fmla="*/ 1165122 w 3524864"/>
              <a:gd name="connsiteY3" fmla="*/ 2374491 h 2448233"/>
              <a:gd name="connsiteX4" fmla="*/ 958645 w 3524864"/>
              <a:gd name="connsiteY4" fmla="*/ 2359742 h 2448233"/>
              <a:gd name="connsiteX5" fmla="*/ 693174 w 3524864"/>
              <a:gd name="connsiteY5" fmla="*/ 2330245 h 2448233"/>
              <a:gd name="connsiteX6" fmla="*/ 457200 w 3524864"/>
              <a:gd name="connsiteY6" fmla="*/ 2300749 h 2448233"/>
              <a:gd name="connsiteX7" fmla="*/ 339213 w 3524864"/>
              <a:gd name="connsiteY7" fmla="*/ 2271252 h 2448233"/>
              <a:gd name="connsiteX8" fmla="*/ 250722 w 3524864"/>
              <a:gd name="connsiteY8" fmla="*/ 2241755 h 2448233"/>
              <a:gd name="connsiteX9" fmla="*/ 206477 w 3524864"/>
              <a:gd name="connsiteY9" fmla="*/ 2227007 h 2448233"/>
              <a:gd name="connsiteX10" fmla="*/ 117987 w 3524864"/>
              <a:gd name="connsiteY10" fmla="*/ 2197510 h 2448233"/>
              <a:gd name="connsiteX11" fmla="*/ 73742 w 3524864"/>
              <a:gd name="connsiteY11" fmla="*/ 2182762 h 2448233"/>
              <a:gd name="connsiteX12" fmla="*/ 29497 w 3524864"/>
              <a:gd name="connsiteY12" fmla="*/ 2168013 h 2448233"/>
              <a:gd name="connsiteX13" fmla="*/ 0 w 3524864"/>
              <a:gd name="connsiteY13" fmla="*/ 2168013 h 2448233"/>
              <a:gd name="connsiteX14" fmla="*/ 1489587 w 3524864"/>
              <a:gd name="connsiteY14" fmla="*/ 29497 h 2448233"/>
              <a:gd name="connsiteX15" fmla="*/ 3524864 w 3524864"/>
              <a:gd name="connsiteY15" fmla="*/ 0 h 2448233"/>
              <a:gd name="connsiteX16" fmla="*/ 2566219 w 3524864"/>
              <a:gd name="connsiteY16" fmla="*/ 2197510 h 2448233"/>
              <a:gd name="connsiteX17" fmla="*/ 1460090 w 3524864"/>
              <a:gd name="connsiteY17" fmla="*/ 2403987 h 2448233"/>
              <a:gd name="connsiteX18" fmla="*/ 1519084 w 3524864"/>
              <a:gd name="connsiteY18" fmla="*/ 2330245 h 2448233"/>
              <a:gd name="connsiteX19" fmla="*/ 1401097 w 3524864"/>
              <a:gd name="connsiteY19" fmla="*/ 2359742 h 2448233"/>
              <a:gd name="connsiteX20" fmla="*/ 1401097 w 3524864"/>
              <a:gd name="connsiteY20" fmla="*/ 2448233 h 2448233"/>
              <a:gd name="connsiteX21" fmla="*/ 1519084 w 3524864"/>
              <a:gd name="connsiteY21" fmla="*/ 2418736 h 2448233"/>
              <a:gd name="connsiteX0" fmla="*/ 1519084 w 3524864"/>
              <a:gd name="connsiteY0" fmla="*/ 2418736 h 2581984"/>
              <a:gd name="connsiteX1" fmla="*/ 1519084 w 3524864"/>
              <a:gd name="connsiteY1" fmla="*/ 2418736 h 2581984"/>
              <a:gd name="connsiteX2" fmla="*/ 1238864 w 3524864"/>
              <a:gd name="connsiteY2" fmla="*/ 2389239 h 2581984"/>
              <a:gd name="connsiteX3" fmla="*/ 1165122 w 3524864"/>
              <a:gd name="connsiteY3" fmla="*/ 2374491 h 2581984"/>
              <a:gd name="connsiteX4" fmla="*/ 958645 w 3524864"/>
              <a:gd name="connsiteY4" fmla="*/ 2359742 h 2581984"/>
              <a:gd name="connsiteX5" fmla="*/ 722671 w 3524864"/>
              <a:gd name="connsiteY5" fmla="*/ 2580967 h 2581984"/>
              <a:gd name="connsiteX6" fmla="*/ 457200 w 3524864"/>
              <a:gd name="connsiteY6" fmla="*/ 2300749 h 2581984"/>
              <a:gd name="connsiteX7" fmla="*/ 339213 w 3524864"/>
              <a:gd name="connsiteY7" fmla="*/ 2271252 h 2581984"/>
              <a:gd name="connsiteX8" fmla="*/ 250722 w 3524864"/>
              <a:gd name="connsiteY8" fmla="*/ 2241755 h 2581984"/>
              <a:gd name="connsiteX9" fmla="*/ 206477 w 3524864"/>
              <a:gd name="connsiteY9" fmla="*/ 2227007 h 2581984"/>
              <a:gd name="connsiteX10" fmla="*/ 117987 w 3524864"/>
              <a:gd name="connsiteY10" fmla="*/ 2197510 h 2581984"/>
              <a:gd name="connsiteX11" fmla="*/ 73742 w 3524864"/>
              <a:gd name="connsiteY11" fmla="*/ 2182762 h 2581984"/>
              <a:gd name="connsiteX12" fmla="*/ 29497 w 3524864"/>
              <a:gd name="connsiteY12" fmla="*/ 2168013 h 2581984"/>
              <a:gd name="connsiteX13" fmla="*/ 0 w 3524864"/>
              <a:gd name="connsiteY13" fmla="*/ 2168013 h 2581984"/>
              <a:gd name="connsiteX14" fmla="*/ 1489587 w 3524864"/>
              <a:gd name="connsiteY14" fmla="*/ 29497 h 2581984"/>
              <a:gd name="connsiteX15" fmla="*/ 3524864 w 3524864"/>
              <a:gd name="connsiteY15" fmla="*/ 0 h 2581984"/>
              <a:gd name="connsiteX16" fmla="*/ 2566219 w 3524864"/>
              <a:gd name="connsiteY16" fmla="*/ 2197510 h 2581984"/>
              <a:gd name="connsiteX17" fmla="*/ 1460090 w 3524864"/>
              <a:gd name="connsiteY17" fmla="*/ 2403987 h 2581984"/>
              <a:gd name="connsiteX18" fmla="*/ 1519084 w 3524864"/>
              <a:gd name="connsiteY18" fmla="*/ 2330245 h 2581984"/>
              <a:gd name="connsiteX19" fmla="*/ 1401097 w 3524864"/>
              <a:gd name="connsiteY19" fmla="*/ 2359742 h 2581984"/>
              <a:gd name="connsiteX20" fmla="*/ 1401097 w 3524864"/>
              <a:gd name="connsiteY20" fmla="*/ 2448233 h 2581984"/>
              <a:gd name="connsiteX21" fmla="*/ 1519084 w 3524864"/>
              <a:gd name="connsiteY21" fmla="*/ 2418736 h 2581984"/>
              <a:gd name="connsiteX0" fmla="*/ 1519084 w 3524864"/>
              <a:gd name="connsiteY0" fmla="*/ 2418736 h 2581287"/>
              <a:gd name="connsiteX1" fmla="*/ 1519084 w 3524864"/>
              <a:gd name="connsiteY1" fmla="*/ 2418736 h 2581287"/>
              <a:gd name="connsiteX2" fmla="*/ 1238864 w 3524864"/>
              <a:gd name="connsiteY2" fmla="*/ 2389239 h 2581287"/>
              <a:gd name="connsiteX3" fmla="*/ 1165122 w 3524864"/>
              <a:gd name="connsiteY3" fmla="*/ 2374491 h 2581287"/>
              <a:gd name="connsiteX4" fmla="*/ 958645 w 3524864"/>
              <a:gd name="connsiteY4" fmla="*/ 2359742 h 2581287"/>
              <a:gd name="connsiteX5" fmla="*/ 722671 w 3524864"/>
              <a:gd name="connsiteY5" fmla="*/ 2580967 h 2581287"/>
              <a:gd name="connsiteX6" fmla="*/ 457200 w 3524864"/>
              <a:gd name="connsiteY6" fmla="*/ 2300749 h 2581287"/>
              <a:gd name="connsiteX7" fmla="*/ 339213 w 3524864"/>
              <a:gd name="connsiteY7" fmla="*/ 2271252 h 2581287"/>
              <a:gd name="connsiteX8" fmla="*/ 250722 w 3524864"/>
              <a:gd name="connsiteY8" fmla="*/ 2241755 h 2581287"/>
              <a:gd name="connsiteX9" fmla="*/ 206477 w 3524864"/>
              <a:gd name="connsiteY9" fmla="*/ 2227007 h 2581287"/>
              <a:gd name="connsiteX10" fmla="*/ 117987 w 3524864"/>
              <a:gd name="connsiteY10" fmla="*/ 2197510 h 2581287"/>
              <a:gd name="connsiteX11" fmla="*/ 73742 w 3524864"/>
              <a:gd name="connsiteY11" fmla="*/ 2182762 h 2581287"/>
              <a:gd name="connsiteX12" fmla="*/ 29497 w 3524864"/>
              <a:gd name="connsiteY12" fmla="*/ 2168013 h 2581287"/>
              <a:gd name="connsiteX13" fmla="*/ 0 w 3524864"/>
              <a:gd name="connsiteY13" fmla="*/ 2168013 h 2581287"/>
              <a:gd name="connsiteX14" fmla="*/ 1489587 w 3524864"/>
              <a:gd name="connsiteY14" fmla="*/ 29497 h 2581287"/>
              <a:gd name="connsiteX15" fmla="*/ 3524864 w 3524864"/>
              <a:gd name="connsiteY15" fmla="*/ 0 h 2581287"/>
              <a:gd name="connsiteX16" fmla="*/ 2566219 w 3524864"/>
              <a:gd name="connsiteY16" fmla="*/ 2197510 h 2581287"/>
              <a:gd name="connsiteX17" fmla="*/ 1460090 w 3524864"/>
              <a:gd name="connsiteY17" fmla="*/ 2403987 h 2581287"/>
              <a:gd name="connsiteX18" fmla="*/ 1519084 w 3524864"/>
              <a:gd name="connsiteY18" fmla="*/ 2330245 h 2581287"/>
              <a:gd name="connsiteX19" fmla="*/ 1401097 w 3524864"/>
              <a:gd name="connsiteY19" fmla="*/ 2359742 h 2581287"/>
              <a:gd name="connsiteX20" fmla="*/ 1401097 w 3524864"/>
              <a:gd name="connsiteY20" fmla="*/ 2448233 h 2581287"/>
              <a:gd name="connsiteX21" fmla="*/ 1519084 w 3524864"/>
              <a:gd name="connsiteY21" fmla="*/ 2418736 h 2581287"/>
              <a:gd name="connsiteX0" fmla="*/ 1519084 w 3524864"/>
              <a:gd name="connsiteY0" fmla="*/ 2418736 h 2581287"/>
              <a:gd name="connsiteX1" fmla="*/ 1519084 w 3524864"/>
              <a:gd name="connsiteY1" fmla="*/ 2418736 h 2581287"/>
              <a:gd name="connsiteX2" fmla="*/ 1238864 w 3524864"/>
              <a:gd name="connsiteY2" fmla="*/ 2389239 h 2581287"/>
              <a:gd name="connsiteX3" fmla="*/ 1165122 w 3524864"/>
              <a:gd name="connsiteY3" fmla="*/ 2374491 h 2581287"/>
              <a:gd name="connsiteX4" fmla="*/ 958645 w 3524864"/>
              <a:gd name="connsiteY4" fmla="*/ 2359742 h 2581287"/>
              <a:gd name="connsiteX5" fmla="*/ 722671 w 3524864"/>
              <a:gd name="connsiteY5" fmla="*/ 2580967 h 2581287"/>
              <a:gd name="connsiteX6" fmla="*/ 457200 w 3524864"/>
              <a:gd name="connsiteY6" fmla="*/ 2300749 h 2581287"/>
              <a:gd name="connsiteX7" fmla="*/ 339213 w 3524864"/>
              <a:gd name="connsiteY7" fmla="*/ 2271252 h 2581287"/>
              <a:gd name="connsiteX8" fmla="*/ 250722 w 3524864"/>
              <a:gd name="connsiteY8" fmla="*/ 2241755 h 2581287"/>
              <a:gd name="connsiteX9" fmla="*/ 206477 w 3524864"/>
              <a:gd name="connsiteY9" fmla="*/ 2227007 h 2581287"/>
              <a:gd name="connsiteX10" fmla="*/ 117987 w 3524864"/>
              <a:gd name="connsiteY10" fmla="*/ 2197510 h 2581287"/>
              <a:gd name="connsiteX11" fmla="*/ 73742 w 3524864"/>
              <a:gd name="connsiteY11" fmla="*/ 2182762 h 2581287"/>
              <a:gd name="connsiteX12" fmla="*/ 29497 w 3524864"/>
              <a:gd name="connsiteY12" fmla="*/ 2168013 h 2581287"/>
              <a:gd name="connsiteX13" fmla="*/ 0 w 3524864"/>
              <a:gd name="connsiteY13" fmla="*/ 2168013 h 2581287"/>
              <a:gd name="connsiteX14" fmla="*/ 1489587 w 3524864"/>
              <a:gd name="connsiteY14" fmla="*/ 29497 h 2581287"/>
              <a:gd name="connsiteX15" fmla="*/ 3524864 w 3524864"/>
              <a:gd name="connsiteY15" fmla="*/ 0 h 2581287"/>
              <a:gd name="connsiteX16" fmla="*/ 2566219 w 3524864"/>
              <a:gd name="connsiteY16" fmla="*/ 2197510 h 2581287"/>
              <a:gd name="connsiteX17" fmla="*/ 1460090 w 3524864"/>
              <a:gd name="connsiteY17" fmla="*/ 2403987 h 2581287"/>
              <a:gd name="connsiteX18" fmla="*/ 1519084 w 3524864"/>
              <a:gd name="connsiteY18" fmla="*/ 2330245 h 2581287"/>
              <a:gd name="connsiteX19" fmla="*/ 1401097 w 3524864"/>
              <a:gd name="connsiteY19" fmla="*/ 2359742 h 2581287"/>
              <a:gd name="connsiteX20" fmla="*/ 1401097 w 3524864"/>
              <a:gd name="connsiteY20" fmla="*/ 2448233 h 2581287"/>
              <a:gd name="connsiteX21" fmla="*/ 1519084 w 3524864"/>
              <a:gd name="connsiteY21" fmla="*/ 2418736 h 2581287"/>
              <a:gd name="connsiteX0" fmla="*/ 722671 w 3524864"/>
              <a:gd name="connsiteY0" fmla="*/ 2580967 h 2580967"/>
              <a:gd name="connsiteX1" fmla="*/ 457200 w 3524864"/>
              <a:gd name="connsiteY1" fmla="*/ 2300749 h 2580967"/>
              <a:gd name="connsiteX2" fmla="*/ 339213 w 3524864"/>
              <a:gd name="connsiteY2" fmla="*/ 2271252 h 2580967"/>
              <a:gd name="connsiteX3" fmla="*/ 250722 w 3524864"/>
              <a:gd name="connsiteY3" fmla="*/ 2241755 h 2580967"/>
              <a:gd name="connsiteX4" fmla="*/ 206477 w 3524864"/>
              <a:gd name="connsiteY4" fmla="*/ 2227007 h 2580967"/>
              <a:gd name="connsiteX5" fmla="*/ 117987 w 3524864"/>
              <a:gd name="connsiteY5" fmla="*/ 2197510 h 2580967"/>
              <a:gd name="connsiteX6" fmla="*/ 73742 w 3524864"/>
              <a:gd name="connsiteY6" fmla="*/ 2182762 h 2580967"/>
              <a:gd name="connsiteX7" fmla="*/ 29497 w 3524864"/>
              <a:gd name="connsiteY7" fmla="*/ 2168013 h 2580967"/>
              <a:gd name="connsiteX8" fmla="*/ 0 w 3524864"/>
              <a:gd name="connsiteY8" fmla="*/ 2168013 h 2580967"/>
              <a:gd name="connsiteX9" fmla="*/ 1489587 w 3524864"/>
              <a:gd name="connsiteY9" fmla="*/ 29497 h 2580967"/>
              <a:gd name="connsiteX10" fmla="*/ 3524864 w 3524864"/>
              <a:gd name="connsiteY10" fmla="*/ 0 h 2580967"/>
              <a:gd name="connsiteX11" fmla="*/ 2566219 w 3524864"/>
              <a:gd name="connsiteY11" fmla="*/ 2197510 h 2580967"/>
              <a:gd name="connsiteX12" fmla="*/ 1460090 w 3524864"/>
              <a:gd name="connsiteY12" fmla="*/ 2403987 h 2580967"/>
              <a:gd name="connsiteX13" fmla="*/ 1519084 w 3524864"/>
              <a:gd name="connsiteY13" fmla="*/ 2330245 h 2580967"/>
              <a:gd name="connsiteX14" fmla="*/ 1401097 w 3524864"/>
              <a:gd name="connsiteY14" fmla="*/ 2359742 h 2580967"/>
              <a:gd name="connsiteX15" fmla="*/ 1401097 w 3524864"/>
              <a:gd name="connsiteY15" fmla="*/ 2448233 h 2580967"/>
              <a:gd name="connsiteX16" fmla="*/ 1519084 w 3524864"/>
              <a:gd name="connsiteY16" fmla="*/ 2418736 h 2580967"/>
              <a:gd name="connsiteX17" fmla="*/ 1519084 w 3524864"/>
              <a:gd name="connsiteY17" fmla="*/ 2418736 h 2580967"/>
              <a:gd name="connsiteX18" fmla="*/ 1238864 w 3524864"/>
              <a:gd name="connsiteY18" fmla="*/ 2389239 h 2580967"/>
              <a:gd name="connsiteX19" fmla="*/ 1165122 w 3524864"/>
              <a:gd name="connsiteY19" fmla="*/ 2374491 h 2580967"/>
              <a:gd name="connsiteX20" fmla="*/ 1050085 w 3524864"/>
              <a:gd name="connsiteY20" fmla="*/ 2451182 h 2580967"/>
              <a:gd name="connsiteX0" fmla="*/ 457200 w 3524864"/>
              <a:gd name="connsiteY0" fmla="*/ 2300749 h 2451182"/>
              <a:gd name="connsiteX1" fmla="*/ 339213 w 3524864"/>
              <a:gd name="connsiteY1" fmla="*/ 2271252 h 2451182"/>
              <a:gd name="connsiteX2" fmla="*/ 250722 w 3524864"/>
              <a:gd name="connsiteY2" fmla="*/ 2241755 h 2451182"/>
              <a:gd name="connsiteX3" fmla="*/ 206477 w 3524864"/>
              <a:gd name="connsiteY3" fmla="*/ 2227007 h 2451182"/>
              <a:gd name="connsiteX4" fmla="*/ 117987 w 3524864"/>
              <a:gd name="connsiteY4" fmla="*/ 2197510 h 2451182"/>
              <a:gd name="connsiteX5" fmla="*/ 73742 w 3524864"/>
              <a:gd name="connsiteY5" fmla="*/ 2182762 h 2451182"/>
              <a:gd name="connsiteX6" fmla="*/ 29497 w 3524864"/>
              <a:gd name="connsiteY6" fmla="*/ 2168013 h 2451182"/>
              <a:gd name="connsiteX7" fmla="*/ 0 w 3524864"/>
              <a:gd name="connsiteY7" fmla="*/ 2168013 h 2451182"/>
              <a:gd name="connsiteX8" fmla="*/ 1489587 w 3524864"/>
              <a:gd name="connsiteY8" fmla="*/ 29497 h 2451182"/>
              <a:gd name="connsiteX9" fmla="*/ 3524864 w 3524864"/>
              <a:gd name="connsiteY9" fmla="*/ 0 h 2451182"/>
              <a:gd name="connsiteX10" fmla="*/ 2566219 w 3524864"/>
              <a:gd name="connsiteY10" fmla="*/ 2197510 h 2451182"/>
              <a:gd name="connsiteX11" fmla="*/ 1460090 w 3524864"/>
              <a:gd name="connsiteY11" fmla="*/ 2403987 h 2451182"/>
              <a:gd name="connsiteX12" fmla="*/ 1519084 w 3524864"/>
              <a:gd name="connsiteY12" fmla="*/ 2330245 h 2451182"/>
              <a:gd name="connsiteX13" fmla="*/ 1401097 w 3524864"/>
              <a:gd name="connsiteY13" fmla="*/ 2359742 h 2451182"/>
              <a:gd name="connsiteX14" fmla="*/ 1401097 w 3524864"/>
              <a:gd name="connsiteY14" fmla="*/ 2448233 h 2451182"/>
              <a:gd name="connsiteX15" fmla="*/ 1519084 w 3524864"/>
              <a:gd name="connsiteY15" fmla="*/ 2418736 h 2451182"/>
              <a:gd name="connsiteX16" fmla="*/ 1519084 w 3524864"/>
              <a:gd name="connsiteY16" fmla="*/ 2418736 h 2451182"/>
              <a:gd name="connsiteX17" fmla="*/ 1238864 w 3524864"/>
              <a:gd name="connsiteY17" fmla="*/ 2389239 h 2451182"/>
              <a:gd name="connsiteX18" fmla="*/ 1165122 w 3524864"/>
              <a:gd name="connsiteY18" fmla="*/ 2374491 h 2451182"/>
              <a:gd name="connsiteX19" fmla="*/ 1050085 w 3524864"/>
              <a:gd name="connsiteY19" fmla="*/ 2451182 h 2451182"/>
              <a:gd name="connsiteX0" fmla="*/ 339213 w 3524864"/>
              <a:gd name="connsiteY0" fmla="*/ 2271252 h 2451182"/>
              <a:gd name="connsiteX1" fmla="*/ 250722 w 3524864"/>
              <a:gd name="connsiteY1" fmla="*/ 2241755 h 2451182"/>
              <a:gd name="connsiteX2" fmla="*/ 206477 w 3524864"/>
              <a:gd name="connsiteY2" fmla="*/ 2227007 h 2451182"/>
              <a:gd name="connsiteX3" fmla="*/ 117987 w 3524864"/>
              <a:gd name="connsiteY3" fmla="*/ 2197510 h 2451182"/>
              <a:gd name="connsiteX4" fmla="*/ 73742 w 3524864"/>
              <a:gd name="connsiteY4" fmla="*/ 2182762 h 2451182"/>
              <a:gd name="connsiteX5" fmla="*/ 29497 w 3524864"/>
              <a:gd name="connsiteY5" fmla="*/ 2168013 h 2451182"/>
              <a:gd name="connsiteX6" fmla="*/ 0 w 3524864"/>
              <a:gd name="connsiteY6" fmla="*/ 2168013 h 2451182"/>
              <a:gd name="connsiteX7" fmla="*/ 1489587 w 3524864"/>
              <a:gd name="connsiteY7" fmla="*/ 29497 h 2451182"/>
              <a:gd name="connsiteX8" fmla="*/ 3524864 w 3524864"/>
              <a:gd name="connsiteY8" fmla="*/ 0 h 2451182"/>
              <a:gd name="connsiteX9" fmla="*/ 2566219 w 3524864"/>
              <a:gd name="connsiteY9" fmla="*/ 2197510 h 2451182"/>
              <a:gd name="connsiteX10" fmla="*/ 1460090 w 3524864"/>
              <a:gd name="connsiteY10" fmla="*/ 2403987 h 2451182"/>
              <a:gd name="connsiteX11" fmla="*/ 1519084 w 3524864"/>
              <a:gd name="connsiteY11" fmla="*/ 2330245 h 2451182"/>
              <a:gd name="connsiteX12" fmla="*/ 1401097 w 3524864"/>
              <a:gd name="connsiteY12" fmla="*/ 2359742 h 2451182"/>
              <a:gd name="connsiteX13" fmla="*/ 1401097 w 3524864"/>
              <a:gd name="connsiteY13" fmla="*/ 2448233 h 2451182"/>
              <a:gd name="connsiteX14" fmla="*/ 1519084 w 3524864"/>
              <a:gd name="connsiteY14" fmla="*/ 2418736 h 2451182"/>
              <a:gd name="connsiteX15" fmla="*/ 1519084 w 3524864"/>
              <a:gd name="connsiteY15" fmla="*/ 2418736 h 2451182"/>
              <a:gd name="connsiteX16" fmla="*/ 1238864 w 3524864"/>
              <a:gd name="connsiteY16" fmla="*/ 2389239 h 2451182"/>
              <a:gd name="connsiteX17" fmla="*/ 1165122 w 3524864"/>
              <a:gd name="connsiteY17" fmla="*/ 2374491 h 2451182"/>
              <a:gd name="connsiteX18" fmla="*/ 1050085 w 3524864"/>
              <a:gd name="connsiteY18" fmla="*/ 2451182 h 2451182"/>
              <a:gd name="connsiteX0" fmla="*/ 339213 w 3524864"/>
              <a:gd name="connsiteY0" fmla="*/ 2271252 h 2448233"/>
              <a:gd name="connsiteX1" fmla="*/ 250722 w 3524864"/>
              <a:gd name="connsiteY1" fmla="*/ 2241755 h 2448233"/>
              <a:gd name="connsiteX2" fmla="*/ 206477 w 3524864"/>
              <a:gd name="connsiteY2" fmla="*/ 2227007 h 2448233"/>
              <a:gd name="connsiteX3" fmla="*/ 117987 w 3524864"/>
              <a:gd name="connsiteY3" fmla="*/ 2197510 h 2448233"/>
              <a:gd name="connsiteX4" fmla="*/ 73742 w 3524864"/>
              <a:gd name="connsiteY4" fmla="*/ 2182762 h 2448233"/>
              <a:gd name="connsiteX5" fmla="*/ 29497 w 3524864"/>
              <a:gd name="connsiteY5" fmla="*/ 2168013 h 2448233"/>
              <a:gd name="connsiteX6" fmla="*/ 0 w 3524864"/>
              <a:gd name="connsiteY6" fmla="*/ 2168013 h 2448233"/>
              <a:gd name="connsiteX7" fmla="*/ 1489587 w 3524864"/>
              <a:gd name="connsiteY7" fmla="*/ 29497 h 2448233"/>
              <a:gd name="connsiteX8" fmla="*/ 3524864 w 3524864"/>
              <a:gd name="connsiteY8" fmla="*/ 0 h 2448233"/>
              <a:gd name="connsiteX9" fmla="*/ 2566219 w 3524864"/>
              <a:gd name="connsiteY9" fmla="*/ 2197510 h 2448233"/>
              <a:gd name="connsiteX10" fmla="*/ 1460090 w 3524864"/>
              <a:gd name="connsiteY10" fmla="*/ 2403987 h 2448233"/>
              <a:gd name="connsiteX11" fmla="*/ 1519084 w 3524864"/>
              <a:gd name="connsiteY11" fmla="*/ 2330245 h 2448233"/>
              <a:gd name="connsiteX12" fmla="*/ 1401097 w 3524864"/>
              <a:gd name="connsiteY12" fmla="*/ 2359742 h 2448233"/>
              <a:gd name="connsiteX13" fmla="*/ 1401097 w 3524864"/>
              <a:gd name="connsiteY13" fmla="*/ 2448233 h 2448233"/>
              <a:gd name="connsiteX14" fmla="*/ 1519084 w 3524864"/>
              <a:gd name="connsiteY14" fmla="*/ 2418736 h 2448233"/>
              <a:gd name="connsiteX15" fmla="*/ 1519084 w 3524864"/>
              <a:gd name="connsiteY15" fmla="*/ 2418736 h 2448233"/>
              <a:gd name="connsiteX16" fmla="*/ 1238864 w 3524864"/>
              <a:gd name="connsiteY16" fmla="*/ 2389239 h 2448233"/>
              <a:gd name="connsiteX17" fmla="*/ 1165122 w 3524864"/>
              <a:gd name="connsiteY17" fmla="*/ 2374491 h 2448233"/>
              <a:gd name="connsiteX0" fmla="*/ 1179871 w 3524864"/>
              <a:gd name="connsiteY0" fmla="*/ 2330245 h 2448233"/>
              <a:gd name="connsiteX1" fmla="*/ 250722 w 3524864"/>
              <a:gd name="connsiteY1" fmla="*/ 2241755 h 2448233"/>
              <a:gd name="connsiteX2" fmla="*/ 206477 w 3524864"/>
              <a:gd name="connsiteY2" fmla="*/ 2227007 h 2448233"/>
              <a:gd name="connsiteX3" fmla="*/ 117987 w 3524864"/>
              <a:gd name="connsiteY3" fmla="*/ 2197510 h 2448233"/>
              <a:gd name="connsiteX4" fmla="*/ 73742 w 3524864"/>
              <a:gd name="connsiteY4" fmla="*/ 2182762 h 2448233"/>
              <a:gd name="connsiteX5" fmla="*/ 29497 w 3524864"/>
              <a:gd name="connsiteY5" fmla="*/ 2168013 h 2448233"/>
              <a:gd name="connsiteX6" fmla="*/ 0 w 3524864"/>
              <a:gd name="connsiteY6" fmla="*/ 2168013 h 2448233"/>
              <a:gd name="connsiteX7" fmla="*/ 1489587 w 3524864"/>
              <a:gd name="connsiteY7" fmla="*/ 29497 h 2448233"/>
              <a:gd name="connsiteX8" fmla="*/ 3524864 w 3524864"/>
              <a:gd name="connsiteY8" fmla="*/ 0 h 2448233"/>
              <a:gd name="connsiteX9" fmla="*/ 2566219 w 3524864"/>
              <a:gd name="connsiteY9" fmla="*/ 2197510 h 2448233"/>
              <a:gd name="connsiteX10" fmla="*/ 1460090 w 3524864"/>
              <a:gd name="connsiteY10" fmla="*/ 2403987 h 2448233"/>
              <a:gd name="connsiteX11" fmla="*/ 1519084 w 3524864"/>
              <a:gd name="connsiteY11" fmla="*/ 2330245 h 2448233"/>
              <a:gd name="connsiteX12" fmla="*/ 1401097 w 3524864"/>
              <a:gd name="connsiteY12" fmla="*/ 2359742 h 2448233"/>
              <a:gd name="connsiteX13" fmla="*/ 1401097 w 3524864"/>
              <a:gd name="connsiteY13" fmla="*/ 2448233 h 2448233"/>
              <a:gd name="connsiteX14" fmla="*/ 1519084 w 3524864"/>
              <a:gd name="connsiteY14" fmla="*/ 2418736 h 2448233"/>
              <a:gd name="connsiteX15" fmla="*/ 1519084 w 3524864"/>
              <a:gd name="connsiteY15" fmla="*/ 2418736 h 2448233"/>
              <a:gd name="connsiteX16" fmla="*/ 1238864 w 3524864"/>
              <a:gd name="connsiteY16" fmla="*/ 2389239 h 2448233"/>
              <a:gd name="connsiteX17" fmla="*/ 1165122 w 3524864"/>
              <a:gd name="connsiteY17" fmla="*/ 2374491 h 2448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24864" h="2448233">
                <a:moveTo>
                  <a:pt x="1179871" y="2330245"/>
                </a:moveTo>
                <a:cubicBezTo>
                  <a:pt x="1149874" y="2322064"/>
                  <a:pt x="412954" y="2258961"/>
                  <a:pt x="250722" y="2241755"/>
                </a:cubicBezTo>
                <a:cubicBezTo>
                  <a:pt x="88490" y="2224549"/>
                  <a:pt x="221225" y="2231923"/>
                  <a:pt x="206477" y="2227007"/>
                </a:cubicBezTo>
                <a:lnTo>
                  <a:pt x="117987" y="2197510"/>
                </a:lnTo>
                <a:lnTo>
                  <a:pt x="73742" y="2182762"/>
                </a:lnTo>
                <a:cubicBezTo>
                  <a:pt x="58994" y="2177846"/>
                  <a:pt x="45043" y="2168013"/>
                  <a:pt x="29497" y="2168013"/>
                </a:cubicBezTo>
                <a:lnTo>
                  <a:pt x="0" y="2168013"/>
                </a:lnTo>
                <a:lnTo>
                  <a:pt x="1489587" y="29497"/>
                </a:lnTo>
                <a:lnTo>
                  <a:pt x="3524864" y="0"/>
                </a:lnTo>
                <a:lnTo>
                  <a:pt x="2566219" y="2197510"/>
                </a:lnTo>
                <a:lnTo>
                  <a:pt x="1460090" y="2403987"/>
                </a:lnTo>
                <a:lnTo>
                  <a:pt x="1519084" y="2330245"/>
                </a:lnTo>
                <a:lnTo>
                  <a:pt x="1401097" y="2359742"/>
                </a:lnTo>
                <a:lnTo>
                  <a:pt x="1401097" y="2448233"/>
                </a:lnTo>
                <a:lnTo>
                  <a:pt x="1519084" y="2418736"/>
                </a:lnTo>
                <a:lnTo>
                  <a:pt x="1519084" y="2418736"/>
                </a:lnTo>
                <a:lnTo>
                  <a:pt x="1238864" y="2389239"/>
                </a:lnTo>
                <a:cubicBezTo>
                  <a:pt x="1214048" y="2385694"/>
                  <a:pt x="1190052" y="2377115"/>
                  <a:pt x="1165122" y="2374491"/>
                </a:cubicBezTo>
              </a:path>
            </a:pathLst>
          </a:custGeom>
          <a:gradFill flip="none" rotWithShape="1">
            <a:gsLst>
              <a:gs pos="0">
                <a:schemeClr val="tx1">
                  <a:lumMod val="85000"/>
                  <a:lumOff val="15000"/>
                </a:schemeClr>
              </a:gs>
              <a:gs pos="50000">
                <a:schemeClr val="tx1">
                  <a:lumMod val="75000"/>
                  <a:lumOff val="25000"/>
                </a:schemeClr>
              </a:gs>
              <a:gs pos="90000">
                <a:schemeClr val="bg1">
                  <a:lumMod val="95000"/>
                </a:schemeClr>
              </a:gs>
            </a:gsLst>
            <a:lin ang="162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p:cNvSpPr>
            <a:spLocks noGrp="1"/>
          </p:cNvSpPr>
          <p:nvPr>
            <p:ph type="title"/>
          </p:nvPr>
        </p:nvSpPr>
        <p:spPr/>
        <p:txBody>
          <a:bodyPr/>
          <a:lstStyle/>
          <a:p>
            <a:endParaRPr lang="en-IN" dirty="0"/>
          </a:p>
        </p:txBody>
      </p:sp>
      <p:grpSp>
        <p:nvGrpSpPr>
          <p:cNvPr id="7" name="Group 6"/>
          <p:cNvGrpSpPr/>
          <p:nvPr/>
        </p:nvGrpSpPr>
        <p:grpSpPr>
          <a:xfrm>
            <a:off x="1259632" y="2454699"/>
            <a:ext cx="1008112" cy="1080120"/>
            <a:chOff x="1259632" y="2454699"/>
            <a:chExt cx="1008112" cy="1080120"/>
          </a:xfrm>
        </p:grpSpPr>
        <p:sp>
          <p:nvSpPr>
            <p:cNvPr id="6" name="Oval 5"/>
            <p:cNvSpPr/>
            <p:nvPr/>
          </p:nvSpPr>
          <p:spPr>
            <a:xfrm>
              <a:off x="1259632" y="2454699"/>
              <a:ext cx="1008112" cy="1080120"/>
            </a:xfrm>
            <a:prstGeom prst="ellipse">
              <a:avLst/>
            </a:prstGeom>
            <a:solidFill>
              <a:schemeClr val="bg2">
                <a:lumMod val="75000"/>
              </a:schemeClr>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1547664" y="2763305"/>
              <a:ext cx="432048" cy="462908"/>
            </a:xfrm>
            <a:prstGeom prst="ellipse">
              <a:avLst/>
            </a:prstGeom>
            <a:solidFill>
              <a:schemeClr val="accent2"/>
            </a:solidFill>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 name="Pentagon 7"/>
          <p:cNvSpPr/>
          <p:nvPr/>
        </p:nvSpPr>
        <p:spPr>
          <a:xfrm rot="5400000">
            <a:off x="3707904" y="2994759"/>
            <a:ext cx="3744416" cy="2234441"/>
          </a:xfrm>
          <a:prstGeom prst="homePlate">
            <a:avLst>
              <a:gd name="adj" fmla="val 18998"/>
            </a:avLst>
          </a:prstGeom>
          <a:gradFill flip="none" rotWithShape="1">
            <a:gsLst>
              <a:gs pos="0">
                <a:schemeClr val="accent3">
                  <a:lumMod val="60000"/>
                  <a:lumOff val="40000"/>
                  <a:shade val="30000"/>
                  <a:satMod val="115000"/>
                </a:schemeClr>
              </a:gs>
              <a:gs pos="50000">
                <a:schemeClr val="accent3">
                  <a:lumMod val="60000"/>
                  <a:lumOff val="40000"/>
                  <a:shade val="67500"/>
                  <a:satMod val="115000"/>
                </a:schemeClr>
              </a:gs>
              <a:gs pos="100000">
                <a:schemeClr val="accent3">
                  <a:lumMod val="60000"/>
                  <a:lumOff val="40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5074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nvSpPr>
        <p:spPr>
          <a:xfrm>
            <a:off x="3131840" y="332656"/>
            <a:ext cx="3024336" cy="288032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6"/>
          <p:cNvSpPr/>
          <p:nvPr/>
        </p:nvSpPr>
        <p:spPr>
          <a:xfrm>
            <a:off x="3743908" y="2348880"/>
            <a:ext cx="1800200" cy="1728192"/>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ounded Rectangle 7"/>
          <p:cNvSpPr/>
          <p:nvPr/>
        </p:nvSpPr>
        <p:spPr>
          <a:xfrm>
            <a:off x="3743908" y="4106568"/>
            <a:ext cx="1800200" cy="43204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3743908" y="4567535"/>
            <a:ext cx="1800200" cy="43204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ounded Rectangle 11"/>
          <p:cNvSpPr/>
          <p:nvPr/>
        </p:nvSpPr>
        <p:spPr>
          <a:xfrm>
            <a:off x="3743908" y="5028502"/>
            <a:ext cx="1800200" cy="432048"/>
          </a:xfrm>
          <a:prstGeom prst="roundRect">
            <a:avLst>
              <a:gd name="adj" fmla="val 5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Manual Operation 12"/>
          <p:cNvSpPr/>
          <p:nvPr/>
        </p:nvSpPr>
        <p:spPr>
          <a:xfrm>
            <a:off x="4031940" y="5489468"/>
            <a:ext cx="1224136" cy="504056"/>
          </a:xfrm>
          <a:prstGeom prst="flowChartManualOperation">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5" name="Straight Connector 14"/>
          <p:cNvCxnSpPr/>
          <p:nvPr/>
        </p:nvCxnSpPr>
        <p:spPr>
          <a:xfrm>
            <a:off x="971600" y="2132856"/>
            <a:ext cx="2016224" cy="1080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71600" y="4106568"/>
            <a:ext cx="64807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062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Left-Right Arrow 12"/>
          <p:cNvSpPr/>
          <p:nvPr/>
        </p:nvSpPr>
        <p:spPr>
          <a:xfrm>
            <a:off x="2411760" y="2594615"/>
            <a:ext cx="4464496" cy="1380739"/>
          </a:xfrm>
          <a:prstGeom prst="leftRightArrow">
            <a:avLst>
              <a:gd name="adj1" fmla="val 77568"/>
              <a:gd name="adj2" fmla="val 62993"/>
            </a:avLst>
          </a:prstGeom>
          <a:gradFill flip="none" rotWithShape="1">
            <a:gsLst>
              <a:gs pos="0">
                <a:srgbClr val="C00000"/>
              </a:gs>
              <a:gs pos="50000">
                <a:schemeClr val="accent2">
                  <a:lumMod val="40000"/>
                  <a:lumOff val="60000"/>
                </a:schemeClr>
              </a:gs>
              <a:gs pos="100000">
                <a:srgbClr val="00B050"/>
              </a:gs>
            </a:gsLst>
            <a:lin ang="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p:cNvSpPr/>
          <p:nvPr/>
        </p:nvSpPr>
        <p:spPr>
          <a:xfrm>
            <a:off x="3419872" y="2060848"/>
            <a:ext cx="2448272" cy="2448272"/>
          </a:xfrm>
          <a:prstGeom prst="ellipse">
            <a:avLst/>
          </a:prstGeom>
          <a:solidFill>
            <a:schemeClr val="bg2">
              <a:lumMod val="90000"/>
            </a:schemeClr>
          </a:solidFill>
          <a:ln>
            <a:noFill/>
          </a:ln>
          <a:effectLst>
            <a:outerShdw blurRad="63500" sx="104000" sy="104000" algn="ctr" rotWithShape="0">
              <a:prstClr val="black">
                <a:alpha val="40000"/>
              </a:prst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6432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2987824" y="1916832"/>
            <a:ext cx="1800000" cy="180000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Pie 15"/>
          <p:cNvSpPr/>
          <p:nvPr/>
        </p:nvSpPr>
        <p:spPr>
          <a:xfrm>
            <a:off x="2962712" y="1897008"/>
            <a:ext cx="1800000" cy="1800000"/>
          </a:xfrm>
          <a:prstGeom prst="pie">
            <a:avLst>
              <a:gd name="adj1" fmla="val 9777685"/>
              <a:gd name="adj2" fmla="val 1620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nvGrpSpPr>
          <p:cNvPr id="21" name="Group 20"/>
          <p:cNvGrpSpPr/>
          <p:nvPr/>
        </p:nvGrpSpPr>
        <p:grpSpPr>
          <a:xfrm>
            <a:off x="6516216" y="1772816"/>
            <a:ext cx="1800000" cy="1800000"/>
            <a:chOff x="3059832" y="1772816"/>
            <a:chExt cx="1800000" cy="1800000"/>
          </a:xfrm>
        </p:grpSpPr>
        <p:sp>
          <p:nvSpPr>
            <p:cNvPr id="22" name="Oval 21"/>
            <p:cNvSpPr/>
            <p:nvPr/>
          </p:nvSpPr>
          <p:spPr>
            <a:xfrm>
              <a:off x="3059832" y="1772816"/>
              <a:ext cx="1800000" cy="180000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Pie 22"/>
            <p:cNvSpPr/>
            <p:nvPr/>
          </p:nvSpPr>
          <p:spPr>
            <a:xfrm>
              <a:off x="3059832" y="1772816"/>
              <a:ext cx="1800000" cy="1800000"/>
            </a:xfrm>
            <a:prstGeom prst="pie">
              <a:avLst>
                <a:gd name="adj1" fmla="val 1769159"/>
                <a:gd name="adj2" fmla="val 1620000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spTree>
    <p:extLst>
      <p:ext uri="{BB962C8B-B14F-4D97-AF65-F5344CB8AC3E}">
        <p14:creationId xmlns:p14="http://schemas.microsoft.com/office/powerpoint/2010/main" val="2015923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1448</TotalTime>
  <Words>9</Words>
  <Application>Microsoft Office PowerPoint</Application>
  <PresentationFormat>On-screen Show (4:3)</PresentationFormat>
  <Paragraphs>3</Paragraphs>
  <Slides>14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Investing is not easy, by any stretch of the imagination, but with these tools such as a “back of the envelope” DCF, we can make it easier on ourselves and help us make better decisions.  I will include another link to this calculator here. Please feel free to use it to help you with these calculations.  If you have any questions or concerns, please don’t hesitate to share them with me.  As we say on our podcast, have a great week, invest with a margin of safety, emphasis on the safety.  A note for you, there is an affiliate link in this article to Amazon Associates program and if you buy the above book I will receive a small commission, this does not increase your price in any way.</dc:title>
  <dc:creator>ismail - [2010]</dc:creator>
  <cp:lastModifiedBy>ismail - [2010]</cp:lastModifiedBy>
  <cp:revision>38</cp:revision>
  <dcterms:created xsi:type="dcterms:W3CDTF">2019-11-15T07:15:56Z</dcterms:created>
  <dcterms:modified xsi:type="dcterms:W3CDTF">2019-11-18T16:53:04Z</dcterms:modified>
</cp:coreProperties>
</file>