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96" r:id="rId4"/>
    <p:sldId id="281" r:id="rId5"/>
    <p:sldId id="294" r:id="rId6"/>
    <p:sldId id="295" r:id="rId7"/>
    <p:sldId id="271" r:id="rId8"/>
    <p:sldId id="273" r:id="rId9"/>
    <p:sldId id="289" r:id="rId10"/>
    <p:sldId id="290" r:id="rId11"/>
    <p:sldId id="291" r:id="rId12"/>
    <p:sldId id="297" r:id="rId13"/>
    <p:sldId id="298" r:id="rId14"/>
    <p:sldId id="299" r:id="rId15"/>
    <p:sldId id="300" r:id="rId16"/>
    <p:sldId id="301" r:id="rId17"/>
    <p:sldId id="302" r:id="rId18"/>
    <p:sldId id="303" r:id="rId19"/>
    <p:sldId id="304" r:id="rId20"/>
    <p:sldId id="305" r:id="rId21"/>
    <p:sldId id="306" r:id="rId22"/>
    <p:sldId id="307" r:id="rId23"/>
    <p:sldId id="309" r:id="rId24"/>
    <p:sldId id="30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7C43B2F-E23E-4581-A9F2-986648429229}">
          <p14:sldIdLst>
            <p14:sldId id="256"/>
            <p14:sldId id="282"/>
            <p14:sldId id="296"/>
            <p14:sldId id="281"/>
            <p14:sldId id="294"/>
            <p14:sldId id="295"/>
            <p14:sldId id="271"/>
            <p14:sldId id="273"/>
            <p14:sldId id="289"/>
            <p14:sldId id="290"/>
            <p14:sldId id="291"/>
            <p14:sldId id="297"/>
            <p14:sldId id="298"/>
            <p14:sldId id="299"/>
            <p14:sldId id="300"/>
            <p14:sldId id="301"/>
            <p14:sldId id="302"/>
            <p14:sldId id="303"/>
            <p14:sldId id="304"/>
            <p14:sldId id="305"/>
            <p14:sldId id="306"/>
            <p14:sldId id="307"/>
            <p14:sldId id="309"/>
            <p14:sldId id="30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825D9DC7-D8B9-4503-B6CF-3542B3613C7D}" type="datetimeFigureOut">
              <a:rPr lang="en-SG" smtClean="0"/>
              <a:t>2/2/2016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2441815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25D9DC7-D8B9-4503-B6CF-3542B3613C7D}" type="datetimeFigureOut">
              <a:rPr lang="en-SG" smtClean="0"/>
              <a:t>2/2/2016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124242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25D9DC7-D8B9-4503-B6CF-3542B3613C7D}" type="datetimeFigureOut">
              <a:rPr lang="en-SG" smtClean="0"/>
              <a:t>2/2/2016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3474508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25D9DC7-D8B9-4503-B6CF-3542B3613C7D}" type="datetimeFigureOut">
              <a:rPr lang="en-SG" smtClean="0"/>
              <a:t>2/2/2016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2935881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5D9DC7-D8B9-4503-B6CF-3542B3613C7D}" type="datetimeFigureOut">
              <a:rPr lang="en-SG" smtClean="0"/>
              <a:t>2/2/2016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102635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825D9DC7-D8B9-4503-B6CF-3542B3613C7D}" type="datetimeFigureOut">
              <a:rPr lang="en-SG" smtClean="0"/>
              <a:t>2/2/2016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120575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825D9DC7-D8B9-4503-B6CF-3542B3613C7D}" type="datetimeFigureOut">
              <a:rPr lang="en-SG" smtClean="0"/>
              <a:t>2/2/2016</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2466258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825D9DC7-D8B9-4503-B6CF-3542B3613C7D}" type="datetimeFigureOut">
              <a:rPr lang="en-SG" smtClean="0"/>
              <a:t>2/2/2016</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392087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5D9DC7-D8B9-4503-B6CF-3542B3613C7D}" type="datetimeFigureOut">
              <a:rPr lang="en-SG" smtClean="0"/>
              <a:t>2/2/2016</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374775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5D9DC7-D8B9-4503-B6CF-3542B3613C7D}" type="datetimeFigureOut">
              <a:rPr lang="en-SG" smtClean="0"/>
              <a:t>2/2/2016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3293096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5D9DC7-D8B9-4503-B6CF-3542B3613C7D}" type="datetimeFigureOut">
              <a:rPr lang="en-SG" smtClean="0"/>
              <a:t>2/2/2016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1442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D9DC7-D8B9-4503-B6CF-3542B3613C7D}" type="datetimeFigureOut">
              <a:rPr lang="en-SG" smtClean="0"/>
              <a:t>2/2/2016</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42C20-6A60-42BC-8E32-7EA5E0C5A2E8}" type="slidenum">
              <a:rPr lang="en-SG" smtClean="0"/>
              <a:t>‹#›</a:t>
            </a:fld>
            <a:endParaRPr lang="en-SG"/>
          </a:p>
        </p:txBody>
      </p:sp>
    </p:spTree>
    <p:extLst>
      <p:ext uri="{BB962C8B-B14F-4D97-AF65-F5344CB8AC3E}">
        <p14:creationId xmlns:p14="http://schemas.microsoft.com/office/powerpoint/2010/main" val="1138951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8506" y="3132318"/>
            <a:ext cx="9144000" cy="2387600"/>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Evaluation of Boolean/Ranked/Okapi BM25 retrieval models</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Team </a:t>
            </a:r>
            <a:r>
              <a:rPr lang="en-US" sz="4000" dirty="0" smtClean="0">
                <a:latin typeface="Times New Roman" panose="02020603050405020304" pitchFamily="18" charset="0"/>
                <a:cs typeface="Times New Roman" panose="02020603050405020304" pitchFamily="18" charset="0"/>
              </a:rPr>
              <a:t>Members</a:t>
            </a: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Amit Nanda</a:t>
            </a: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err="1" smtClean="0">
                <a:latin typeface="Times New Roman" panose="02020603050405020304" pitchFamily="18" charset="0"/>
                <a:cs typeface="Times New Roman" panose="02020603050405020304" pitchFamily="18" charset="0"/>
              </a:rPr>
              <a:t>Saurabh</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Rai</a:t>
            </a:r>
            <a:endParaRPr lang="en-SG"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41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9465" y="992037"/>
            <a:ext cx="5762444" cy="3157269"/>
          </a:xfrm>
          <a:prstGeom prst="rect">
            <a:avLst/>
          </a:prstGeom>
        </p:spPr>
      </p:pic>
      <p:sp>
        <p:nvSpPr>
          <p:cNvPr id="5" name="TextBox 4"/>
          <p:cNvSpPr txBox="1"/>
          <p:nvPr/>
        </p:nvSpPr>
        <p:spPr>
          <a:xfrm>
            <a:off x="2285999" y="4856671"/>
            <a:ext cx="7625751" cy="1754326"/>
          </a:xfrm>
          <a:prstGeom prst="rect">
            <a:avLst/>
          </a:prstGeom>
          <a:noFill/>
        </p:spPr>
        <p:txBody>
          <a:bodyPr wrap="square" rtlCol="0">
            <a:spAutoFit/>
          </a:bodyPr>
          <a:lstStyle/>
          <a:p>
            <a:r>
              <a:rPr lang="pt-BR" sz="3600" dirty="0" smtClean="0"/>
              <a:t>Final Index file format</a:t>
            </a:r>
          </a:p>
          <a:p>
            <a:endParaRPr lang="pt-BR" sz="3600" dirty="0"/>
          </a:p>
          <a:p>
            <a:r>
              <a:rPr lang="pt-BR" sz="3600" dirty="0" smtClean="0"/>
              <a:t>word@docId,</a:t>
            </a:r>
            <a:r>
              <a:rPr lang="pt-BR" sz="3600" dirty="0"/>
              <a:t>  [d/D, n/N, TF-IDF</a:t>
            </a:r>
            <a:r>
              <a:rPr lang="pt-BR" sz="3600" dirty="0" smtClean="0"/>
              <a:t>]</a:t>
            </a:r>
            <a:endParaRPr lang="en-US" sz="3600" dirty="0"/>
          </a:p>
        </p:txBody>
      </p:sp>
    </p:spTree>
    <p:extLst>
      <p:ext uri="{BB962C8B-B14F-4D97-AF65-F5344CB8AC3E}">
        <p14:creationId xmlns:p14="http://schemas.microsoft.com/office/powerpoint/2010/main" val="516750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47875" y="129396"/>
            <a:ext cx="8096250" cy="6547449"/>
          </a:xfrm>
          <a:prstGeom prst="rect">
            <a:avLst/>
          </a:prstGeom>
        </p:spPr>
      </p:pic>
    </p:spTree>
    <p:extLst>
      <p:ext uri="{BB962C8B-B14F-4D97-AF65-F5344CB8AC3E}">
        <p14:creationId xmlns:p14="http://schemas.microsoft.com/office/powerpoint/2010/main" val="3051144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463" y="690113"/>
            <a:ext cx="10092906" cy="5509200"/>
          </a:xfrm>
          <a:prstGeom prst="rect">
            <a:avLst/>
          </a:prstGeom>
          <a:noFill/>
        </p:spPr>
        <p:txBody>
          <a:bodyPr wrap="square" rtlCol="0">
            <a:spAutoFit/>
          </a:bodyPr>
          <a:lstStyle/>
          <a:p>
            <a:r>
              <a:rPr lang="en-US" dirty="0" smtClean="0"/>
              <a:t>			    </a:t>
            </a:r>
            <a:r>
              <a:rPr lang="en-US" sz="2800" b="1" dirty="0" smtClean="0"/>
              <a:t>Distributed  Search using </a:t>
            </a:r>
            <a:r>
              <a:rPr lang="en-US" sz="2800" b="1" dirty="0" err="1" smtClean="0"/>
              <a:t>TfIdf</a:t>
            </a:r>
            <a:r>
              <a:rPr lang="en-US" sz="2800" b="1" dirty="0" smtClean="0"/>
              <a:t> </a:t>
            </a:r>
          </a:p>
          <a:p>
            <a:r>
              <a:rPr lang="en-US" dirty="0"/>
              <a:t>M</a:t>
            </a:r>
            <a:r>
              <a:rPr lang="en-US" dirty="0" smtClean="0"/>
              <a:t>apper </a:t>
            </a:r>
            <a:r>
              <a:rPr lang="en-US" dirty="0" smtClean="0">
                <a:sym typeface="Wingdings" panose="05000000000000000000" pitchFamily="2" charset="2"/>
              </a:rPr>
              <a:t> </a:t>
            </a:r>
            <a:r>
              <a:rPr lang="en-US" dirty="0">
                <a:sym typeface="Wingdings" panose="05000000000000000000" pitchFamily="2" charset="2"/>
              </a:rPr>
              <a:t>F</a:t>
            </a:r>
            <a:r>
              <a:rPr lang="en-US" dirty="0" smtClean="0">
                <a:sym typeface="Wingdings" panose="05000000000000000000" pitchFamily="2" charset="2"/>
              </a:rPr>
              <a:t>or every word which is in the query the index file is scanned and if a matching entry is found the in file we output the word and the corresponding the </a:t>
            </a:r>
            <a:r>
              <a:rPr lang="en-US" dirty="0" err="1" smtClean="0">
                <a:sym typeface="Wingdings" panose="05000000000000000000" pitchFamily="2" charset="2"/>
              </a:rPr>
              <a:t>tfidf</a:t>
            </a:r>
            <a:r>
              <a:rPr lang="en-US" dirty="0" smtClean="0">
                <a:sym typeface="Wingdings" panose="05000000000000000000" pitchFamily="2" charset="2"/>
              </a:rPr>
              <a:t> and </a:t>
            </a:r>
            <a:r>
              <a:rPr lang="en-US" dirty="0" err="1" smtClean="0">
                <a:sym typeface="Wingdings" panose="05000000000000000000" pitchFamily="2" charset="2"/>
              </a:rPr>
              <a:t>tf</a:t>
            </a:r>
            <a:r>
              <a:rPr lang="en-US" dirty="0" smtClean="0">
                <a:sym typeface="Wingdings" panose="05000000000000000000" pitchFamily="2" charset="2"/>
              </a:rPr>
              <a:t> value to the reducer </a:t>
            </a:r>
          </a:p>
          <a:p>
            <a:endParaRPr lang="en-US" dirty="0" smtClean="0">
              <a:sym typeface="Wingdings" panose="05000000000000000000" pitchFamily="2" charset="2"/>
            </a:endParaRPr>
          </a:p>
          <a:p>
            <a:r>
              <a:rPr lang="en-US" dirty="0" smtClean="0">
                <a:sym typeface="Wingdings" panose="05000000000000000000" pitchFamily="2" charset="2"/>
              </a:rPr>
              <a:t>Reducer  using the output from the Mapper we create an intermediate Map of the following form to help create the document vector.</a:t>
            </a:r>
          </a:p>
          <a:p>
            <a:endParaRPr lang="en-US" dirty="0" smtClean="0">
              <a:sym typeface="Wingdings" panose="05000000000000000000" pitchFamily="2" charset="2"/>
            </a:endParaRPr>
          </a:p>
          <a:p>
            <a:r>
              <a:rPr lang="en-US" dirty="0" smtClean="0">
                <a:sym typeface="Wingdings" panose="05000000000000000000" pitchFamily="2" charset="2"/>
              </a:rPr>
              <a:t>&lt;word1,&lt;docID1,tfIdf&gt;,</a:t>
            </a:r>
            <a:r>
              <a:rPr lang="en-US" dirty="0">
                <a:sym typeface="Wingdings" panose="05000000000000000000" pitchFamily="2" charset="2"/>
              </a:rPr>
              <a:t> &lt;</a:t>
            </a:r>
            <a:r>
              <a:rPr lang="en-US" dirty="0" smtClean="0">
                <a:sym typeface="Wingdings" panose="05000000000000000000" pitchFamily="2" charset="2"/>
              </a:rPr>
              <a:t>docID2,tfIdf&gt;,</a:t>
            </a:r>
            <a:r>
              <a:rPr lang="en-US" dirty="0">
                <a:sym typeface="Wingdings" panose="05000000000000000000" pitchFamily="2" charset="2"/>
              </a:rPr>
              <a:t> &lt;</a:t>
            </a:r>
            <a:r>
              <a:rPr lang="en-US" dirty="0" smtClean="0">
                <a:sym typeface="Wingdings" panose="05000000000000000000" pitchFamily="2" charset="2"/>
              </a:rPr>
              <a:t>docID3,tfIdf&gt;,</a:t>
            </a:r>
            <a:r>
              <a:rPr lang="en-US" dirty="0">
                <a:sym typeface="Wingdings" panose="05000000000000000000" pitchFamily="2" charset="2"/>
              </a:rPr>
              <a:t> &lt;</a:t>
            </a:r>
            <a:r>
              <a:rPr lang="en-US" dirty="0" smtClean="0">
                <a:sym typeface="Wingdings" panose="05000000000000000000" pitchFamily="2" charset="2"/>
              </a:rPr>
              <a:t>docID4,tfIdf&gt;…………………….&gt;&gt;,</a:t>
            </a:r>
            <a:endParaRPr lang="en-US" dirty="0">
              <a:sym typeface="Wingdings" panose="05000000000000000000" pitchFamily="2" charset="2"/>
            </a:endParaRPr>
          </a:p>
          <a:p>
            <a:r>
              <a:rPr lang="en-US" dirty="0" smtClean="0">
                <a:sym typeface="Wingdings" panose="05000000000000000000" pitchFamily="2" charset="2"/>
              </a:rPr>
              <a:t>&lt;word2,&lt;docID1,tfIdf&gt;, &lt;docID2,tfIdf&gt;, &lt;docID3,tfIdf&gt;, &lt;docID4,tfIdf&gt;…………………….&gt;&gt;,</a:t>
            </a:r>
          </a:p>
          <a:p>
            <a:r>
              <a:rPr lang="en-US" dirty="0" smtClean="0">
                <a:sym typeface="Wingdings" panose="05000000000000000000" pitchFamily="2" charset="2"/>
              </a:rPr>
              <a:t>&lt;word3,&lt;</a:t>
            </a:r>
            <a:r>
              <a:rPr lang="en-US" dirty="0">
                <a:sym typeface="Wingdings" panose="05000000000000000000" pitchFamily="2" charset="2"/>
              </a:rPr>
              <a:t>docID1,tfIdf&gt;, &lt;docID2,tfIdf&gt;, &lt;docID3,tfIdf&gt;, &lt;docID4,tfIdf</a:t>
            </a:r>
            <a:r>
              <a:rPr lang="en-US" dirty="0" smtClean="0">
                <a:sym typeface="Wingdings" panose="05000000000000000000" pitchFamily="2" charset="2"/>
              </a:rPr>
              <a:t>&gt;…………………….&gt;&gt;,</a:t>
            </a:r>
            <a:endParaRPr lang="en-US" dirty="0">
              <a:sym typeface="Wingdings" panose="05000000000000000000" pitchFamily="2" charset="2"/>
            </a:endParaRPr>
          </a:p>
          <a:p>
            <a:r>
              <a:rPr lang="en-US" dirty="0">
                <a:sym typeface="Wingdings" panose="05000000000000000000" pitchFamily="2" charset="2"/>
              </a:rPr>
              <a:t>&lt;</a:t>
            </a:r>
            <a:r>
              <a:rPr lang="en-US" dirty="0" smtClean="0">
                <a:sym typeface="Wingdings" panose="05000000000000000000" pitchFamily="2" charset="2"/>
              </a:rPr>
              <a:t>word4,&lt;</a:t>
            </a:r>
            <a:r>
              <a:rPr lang="en-US" dirty="0">
                <a:sym typeface="Wingdings" panose="05000000000000000000" pitchFamily="2" charset="2"/>
              </a:rPr>
              <a:t>docID1,tfIdf&gt;, &lt;docID2,tfIdf&gt;, &lt;docID3,tfIdf&gt;, &lt;docID4,tfIdf</a:t>
            </a:r>
            <a:r>
              <a:rPr lang="en-US" dirty="0" smtClean="0">
                <a:sym typeface="Wingdings" panose="05000000000000000000" pitchFamily="2" charset="2"/>
              </a:rPr>
              <a:t>&gt;…………………….&gt;&gt;,</a:t>
            </a:r>
          </a:p>
          <a:p>
            <a:r>
              <a:rPr lang="en-US" dirty="0" smtClean="0">
                <a:sym typeface="Wingdings" panose="05000000000000000000" pitchFamily="2" charset="2"/>
              </a:rPr>
              <a:t>..</a:t>
            </a:r>
          </a:p>
          <a:p>
            <a:r>
              <a:rPr lang="en-US" dirty="0" smtClean="0">
                <a:sym typeface="Wingdings" panose="05000000000000000000" pitchFamily="2" charset="2"/>
              </a:rPr>
              <a:t>..</a:t>
            </a:r>
          </a:p>
          <a:p>
            <a:r>
              <a:rPr lang="en-US" dirty="0" smtClean="0">
                <a:sym typeface="Wingdings" panose="05000000000000000000" pitchFamily="2" charset="2"/>
              </a:rPr>
              <a:t>..</a:t>
            </a:r>
          </a:p>
          <a:p>
            <a:r>
              <a:rPr lang="en-US" dirty="0" smtClean="0">
                <a:sym typeface="Wingdings" panose="05000000000000000000" pitchFamily="2" charset="2"/>
              </a:rPr>
              <a:t>..</a:t>
            </a:r>
          </a:p>
          <a:p>
            <a:endParaRPr lang="en-US" dirty="0">
              <a:sym typeface="Wingdings" panose="05000000000000000000" pitchFamily="2" charset="2"/>
            </a:endParaRPr>
          </a:p>
          <a:p>
            <a:r>
              <a:rPr lang="en-US" dirty="0" smtClean="0">
                <a:sym typeface="Wingdings" panose="05000000000000000000" pitchFamily="2" charset="2"/>
              </a:rPr>
              <a:t>Finally we create the query vector and then find the cosine similarity and output the result.</a:t>
            </a:r>
          </a:p>
          <a:p>
            <a:endParaRPr lang="en-US" dirty="0" smtClean="0"/>
          </a:p>
          <a:p>
            <a:endParaRPr lang="en-US" dirty="0"/>
          </a:p>
        </p:txBody>
      </p:sp>
    </p:spTree>
    <p:extLst>
      <p:ext uri="{BB962C8B-B14F-4D97-AF65-F5344CB8AC3E}">
        <p14:creationId xmlns:p14="http://schemas.microsoft.com/office/powerpoint/2010/main" val="739274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09468"/>
          </a:xfrm>
        </p:spPr>
        <p:txBody>
          <a:bodyPr>
            <a:normAutofit/>
          </a:bodyPr>
          <a:lstStyle/>
          <a:p>
            <a:r>
              <a:rPr lang="en-US" sz="4000" dirty="0" smtClean="0">
                <a:latin typeface="Times New Roman" panose="02020603050405020304" pitchFamily="18" charset="0"/>
                <a:cs typeface="Times New Roman" panose="02020603050405020304" pitchFamily="18" charset="0"/>
              </a:rPr>
              <a:t>Okapi BM25 Retrieval Model</a:t>
            </a:r>
            <a:endParaRPr lang="en-SG" sz="40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838200" y="2047920"/>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Okapi BM25 is a probabilistic approach to information retrieval</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an information retrieval model, the way the model infers the user’s query may or may not be in sync with user’s information need. There is an uncertainty in retrieval model. This is solved by probabilistic retrieval model.</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BM25 is derived from probabilistic model BIM which does not consider the term or document frequency</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Okapi BM25 takes in to consideration the term frequency and document frequency in ranking documents. It does not take into consideration the proximity of query terms</a:t>
            </a:r>
          </a:p>
          <a:p>
            <a:pPr algn="l"/>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134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09468"/>
          </a:xfrm>
        </p:spPr>
        <p:txBody>
          <a:bodyPr>
            <a:normAutofit/>
          </a:bodyPr>
          <a:lstStyle/>
          <a:p>
            <a:r>
              <a:rPr lang="en-US" sz="4000" dirty="0" smtClean="0">
                <a:latin typeface="Times New Roman" panose="02020603050405020304" pitchFamily="18" charset="0"/>
                <a:cs typeface="Times New Roman" panose="02020603050405020304" pitchFamily="18" charset="0"/>
              </a:rPr>
              <a:t>Okapi BM25 Retrieval Model</a:t>
            </a:r>
            <a:endParaRPr lang="en-SG" sz="40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838200" y="1931831"/>
            <a:ext cx="10515600" cy="471366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Simplified assumption formula of BIM is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Now factor above equation with term frequency and document length</a:t>
            </a:r>
          </a:p>
          <a:p>
            <a:pPr algn="l"/>
            <a:endParaRPr lang="en-US" dirty="0" smtClean="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N is the number of documents in collection</a:t>
            </a:r>
          </a:p>
          <a:p>
            <a:pPr algn="l"/>
            <a:r>
              <a:rPr lang="en-US" dirty="0" err="1" smtClean="0">
                <a:latin typeface="Times New Roman" panose="02020603050405020304" pitchFamily="18" charset="0"/>
                <a:cs typeface="Times New Roman" panose="02020603050405020304" pitchFamily="18" charset="0"/>
              </a:rPr>
              <a:t>d</a:t>
            </a:r>
            <a:r>
              <a:rPr lang="en-US" sz="1200" dirty="0" err="1" smtClean="0">
                <a:latin typeface="Times New Roman" panose="02020603050405020304" pitchFamily="18" charset="0"/>
                <a:cs typeface="Times New Roman" panose="02020603050405020304" pitchFamily="18" charset="0"/>
              </a:rPr>
              <a:t>ft</a:t>
            </a:r>
            <a:r>
              <a:rPr lang="en-US" dirty="0" smtClean="0">
                <a:latin typeface="Times New Roman" panose="02020603050405020304" pitchFamily="18" charset="0"/>
                <a:cs typeface="Times New Roman" panose="02020603050405020304" pitchFamily="18" charset="0"/>
              </a:rPr>
              <a:t> is document frequency</a:t>
            </a:r>
          </a:p>
          <a:p>
            <a:pPr algn="l"/>
            <a:r>
              <a:rPr lang="en-US" sz="1400" dirty="0" err="1" smtClean="0">
                <a:latin typeface="Times New Roman" panose="02020603050405020304" pitchFamily="18" charset="0"/>
                <a:cs typeface="Times New Roman" panose="02020603050405020304" pitchFamily="18" charset="0"/>
              </a:rPr>
              <a:t>Ld</a:t>
            </a:r>
            <a:r>
              <a:rPr lang="en-US" dirty="0" smtClean="0">
                <a:latin typeface="Times New Roman" panose="02020603050405020304" pitchFamily="18" charset="0"/>
                <a:cs typeface="Times New Roman" panose="02020603050405020304" pitchFamily="18" charset="0"/>
              </a:rPr>
              <a:t> is length of the document</a:t>
            </a:r>
          </a:p>
          <a:p>
            <a:pPr algn="l"/>
            <a:r>
              <a:rPr lang="en-US" dirty="0" smtClean="0">
                <a:latin typeface="Times New Roman" panose="02020603050405020304" pitchFamily="18" charset="0"/>
                <a:cs typeface="Times New Roman" panose="02020603050405020304" pitchFamily="18" charset="0"/>
              </a:rPr>
              <a:t>L</a:t>
            </a:r>
            <a:r>
              <a:rPr lang="en-US" sz="1400" dirty="0" smtClean="0">
                <a:latin typeface="Times New Roman" panose="02020603050405020304" pitchFamily="18" charset="0"/>
                <a:cs typeface="Times New Roman" panose="02020603050405020304" pitchFamily="18" charset="0"/>
              </a:rPr>
              <a:t>ave</a:t>
            </a:r>
            <a:r>
              <a:rPr lang="en-US" dirty="0" smtClean="0">
                <a:latin typeface="Times New Roman" panose="02020603050405020304" pitchFamily="18" charset="0"/>
                <a:cs typeface="Times New Roman" panose="02020603050405020304" pitchFamily="18" charset="0"/>
              </a:rPr>
              <a:t> is average length of document</a:t>
            </a:r>
          </a:p>
          <a:p>
            <a:pPr algn="l"/>
            <a:r>
              <a:rPr lang="en-US" dirty="0" smtClean="0">
                <a:latin typeface="Times New Roman" panose="02020603050405020304" pitchFamily="18" charset="0"/>
                <a:cs typeface="Times New Roman" panose="02020603050405020304" pitchFamily="18" charset="0"/>
              </a:rPr>
              <a:t>k is constant varying between 1.2 and 2.0, tunes based on term frequency</a:t>
            </a:r>
          </a:p>
          <a:p>
            <a:pPr algn="l"/>
            <a:r>
              <a:rPr lang="en-US" dirty="0" smtClean="0">
                <a:latin typeface="Times New Roman" panose="02020603050405020304" pitchFamily="18" charset="0"/>
                <a:cs typeface="Times New Roman" panose="02020603050405020304" pitchFamily="18" charset="0"/>
              </a:rPr>
              <a:t>b is a constant of value 0.75, tunes based on </a:t>
            </a:r>
            <a:r>
              <a:rPr lang="en-US" smtClean="0">
                <a:latin typeface="Times New Roman" panose="02020603050405020304" pitchFamily="18" charset="0"/>
                <a:cs typeface="Times New Roman" panose="02020603050405020304" pitchFamily="18" charset="0"/>
              </a:rPr>
              <a:t>document length</a:t>
            </a:r>
            <a:endParaRPr lang="en-US" dirty="0" smtClean="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p:txBody>
      </p:sp>
      <p:pic>
        <p:nvPicPr>
          <p:cNvPr id="1026" name="Picture 2" descr="\begin{displaymath}&#10;RSV_d = \sum_{t \in q} \log\left[\frac{N}{\docf_t}\right]\cd...&#10;...mf_{td}}&#10;{k_1 ((1-b) + b\times (L_d/ L_{ave})) + \termf_{td}}&#10;\end{displaym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628" y="3493401"/>
            <a:ext cx="3752850" cy="4857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begin{displaymath}&#10;RSV_d = \sum_{t \in q} \log\frac{N}{\docf_t}&#10;\end{displaym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507" y="2363415"/>
            <a:ext cx="122872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231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09468"/>
          </a:xfrm>
        </p:spPr>
        <p:txBody>
          <a:bodyPr>
            <a:normAutofit/>
          </a:bodyPr>
          <a:lstStyle/>
          <a:p>
            <a:r>
              <a:rPr lang="en-US" sz="4000" dirty="0" smtClean="0">
                <a:latin typeface="Times New Roman" panose="02020603050405020304" pitchFamily="18" charset="0"/>
                <a:cs typeface="Times New Roman" panose="02020603050405020304" pitchFamily="18" charset="0"/>
              </a:rPr>
              <a:t>Okapi BM25 Retrieval Model</a:t>
            </a:r>
            <a:endParaRPr lang="en-SG" sz="40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838200" y="205744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latin typeface="Times New Roman" panose="02020603050405020304" pitchFamily="18" charset="0"/>
                <a:cs typeface="Times New Roman" panose="02020603050405020304" pitchFamily="18" charset="0"/>
              </a:rPr>
              <a:t>Map reduce in Okapi BM25</a:t>
            </a:r>
          </a:p>
          <a:p>
            <a:pPr algn="l"/>
            <a:r>
              <a:rPr lang="en-US" dirty="0" smtClean="0">
                <a:latin typeface="Times New Roman" panose="02020603050405020304" pitchFamily="18" charset="0"/>
                <a:cs typeface="Times New Roman" panose="02020603050405020304" pitchFamily="18" charset="0"/>
              </a:rPr>
              <a:t>Mapper:</a:t>
            </a:r>
          </a:p>
          <a:p>
            <a:pPr algn="l"/>
            <a:r>
              <a:rPr lang="en-US" dirty="0" smtClean="0">
                <a:latin typeface="Times New Roman" panose="02020603050405020304" pitchFamily="18" charset="0"/>
                <a:cs typeface="Times New Roman" panose="02020603050405020304" pitchFamily="18" charset="0"/>
              </a:rPr>
              <a:t>Input – </a:t>
            </a:r>
            <a:r>
              <a:rPr lang="en-US" dirty="0" err="1" smtClean="0">
                <a:latin typeface="Times New Roman" panose="02020603050405020304" pitchFamily="18" charset="0"/>
                <a:cs typeface="Times New Roman" panose="02020603050405020304" pitchFamily="18" charset="0"/>
              </a:rPr>
              <a:t>tfidf</a:t>
            </a:r>
            <a:r>
              <a:rPr lang="en-US" dirty="0" smtClean="0">
                <a:latin typeface="Times New Roman" panose="02020603050405020304" pitchFamily="18" charset="0"/>
                <a:cs typeface="Times New Roman" panose="02020603050405020304" pitchFamily="18" charset="0"/>
              </a:rPr>
              <a:t> index file executed on the whole </a:t>
            </a:r>
            <a:r>
              <a:rPr lang="en-US" dirty="0" err="1" smtClean="0">
                <a:latin typeface="Times New Roman" panose="02020603050405020304" pitchFamily="18" charset="0"/>
                <a:cs typeface="Times New Roman" panose="02020603050405020304" pitchFamily="18" charset="0"/>
              </a:rPr>
              <a:t>reuters</a:t>
            </a:r>
            <a:r>
              <a:rPr lang="en-US" dirty="0" smtClean="0">
                <a:latin typeface="Times New Roman" panose="02020603050405020304" pitchFamily="18" charset="0"/>
                <a:cs typeface="Times New Roman" panose="02020603050405020304" pitchFamily="18" charset="0"/>
              </a:rPr>
              <a:t> data</a:t>
            </a:r>
          </a:p>
          <a:p>
            <a:pPr algn="l"/>
            <a:r>
              <a:rPr lang="en-US" dirty="0" smtClean="0">
                <a:latin typeface="Times New Roman" panose="02020603050405020304" pitchFamily="18" charset="0"/>
                <a:cs typeface="Times New Roman" panose="02020603050405020304" pitchFamily="18" charset="0"/>
              </a:rPr>
              <a:t>Output - &lt;query&gt; &lt;</a:t>
            </a:r>
            <a:r>
              <a:rPr lang="en-US" dirty="0" err="1" smtClean="0">
                <a:latin typeface="Times New Roman" panose="02020603050405020304" pitchFamily="18" charset="0"/>
                <a:cs typeface="Times New Roman" panose="02020603050405020304" pitchFamily="18" charset="0"/>
              </a:rPr>
              <a:t>docid</a:t>
            </a:r>
            <a:r>
              <a:rPr lang="en-US" dirty="0" smtClean="0">
                <a:latin typeface="Times New Roman" panose="02020603050405020304" pitchFamily="18" charset="0"/>
                <a:cs typeface="Times New Roman" panose="02020603050405020304" pitchFamily="18" charset="0"/>
              </a:rPr>
              <a:t>, query word, </a:t>
            </a:r>
            <a:r>
              <a:rPr lang="en-US" dirty="0" err="1" smtClean="0">
                <a:latin typeface="Times New Roman" panose="02020603050405020304" pitchFamily="18" charset="0"/>
                <a:cs typeface="Times New Roman" panose="02020603050405020304" pitchFamily="18" charset="0"/>
              </a:rPr>
              <a:t>termfreq</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numberoftermsindocument,numberofdocsincollection</a:t>
            </a:r>
            <a:r>
              <a:rPr lang="en-US" dirty="0" smtClean="0">
                <a:latin typeface="Times New Roman" panose="02020603050405020304" pitchFamily="18" charset="0"/>
                <a:cs typeface="Times New Roman" panose="02020603050405020304" pitchFamily="18" charset="0"/>
              </a:rPr>
              <a:t>&gt;</a:t>
            </a:r>
          </a:p>
          <a:p>
            <a:pPr algn="l"/>
            <a:r>
              <a:rPr lang="en-US" dirty="0" smtClean="0">
                <a:latin typeface="Times New Roman" panose="02020603050405020304" pitchFamily="18" charset="0"/>
                <a:cs typeface="Times New Roman" panose="02020603050405020304" pitchFamily="18" charset="0"/>
              </a:rPr>
              <a:t>Reducer</a:t>
            </a:r>
          </a:p>
          <a:p>
            <a:pPr algn="l"/>
            <a:r>
              <a:rPr lang="en-US" dirty="0" smtClean="0">
                <a:latin typeface="Times New Roman" panose="02020603050405020304" pitchFamily="18" charset="0"/>
                <a:cs typeface="Times New Roman" panose="02020603050405020304" pitchFamily="18" charset="0"/>
              </a:rPr>
              <a:t>Input – Output from reducer. </a:t>
            </a:r>
          </a:p>
          <a:p>
            <a:pPr algn="l"/>
            <a:r>
              <a:rPr lang="en-US" dirty="0" smtClean="0">
                <a:latin typeface="Times New Roman" panose="02020603050405020304" pitchFamily="18" charset="0"/>
                <a:cs typeface="Times New Roman" panose="02020603050405020304" pitchFamily="18" charset="0"/>
              </a:rPr>
              <a:t>Process – calculates score of each document and sorts in order</a:t>
            </a:r>
          </a:p>
          <a:p>
            <a:pPr algn="l"/>
            <a:r>
              <a:rPr lang="en-US" dirty="0" smtClean="0">
                <a:latin typeface="Times New Roman" panose="02020603050405020304" pitchFamily="18" charset="0"/>
                <a:cs typeface="Times New Roman" panose="02020603050405020304" pitchFamily="18" charset="0"/>
              </a:rPr>
              <a:t>Output – Writes sorted document on score to output</a:t>
            </a:r>
          </a:p>
        </p:txBody>
      </p:sp>
    </p:spTree>
    <p:extLst>
      <p:ext uri="{BB962C8B-B14F-4D97-AF65-F5344CB8AC3E}">
        <p14:creationId xmlns:p14="http://schemas.microsoft.com/office/powerpoint/2010/main" val="3208729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Index</a:t>
            </a:r>
            <a:endParaRPr lang="en-US" dirty="0"/>
          </a:p>
        </p:txBody>
      </p:sp>
      <p:graphicFrame>
        <p:nvGraphicFramePr>
          <p:cNvPr id="4" name="Content Placeholder 3"/>
          <p:cNvGraphicFramePr>
            <a:graphicFrameLocks noGrp="1"/>
          </p:cNvGraphicFramePr>
          <p:nvPr>
            <p:ph idx="1"/>
            <p:extLst/>
          </p:nvPr>
        </p:nvGraphicFramePr>
        <p:xfrm>
          <a:off x="838200" y="1825624"/>
          <a:ext cx="7886700" cy="1603376"/>
        </p:xfrm>
        <a:graphic>
          <a:graphicData uri="http://schemas.openxmlformats.org/drawingml/2006/table">
            <a:tbl>
              <a:tblPr firstRow="1" bandRow="1">
                <a:tableStyleId>{5C22544A-7EE6-4342-B048-85BDC9FD1C3A}</a:tableStyleId>
              </a:tblPr>
              <a:tblGrid>
                <a:gridCol w="2628900"/>
                <a:gridCol w="2628900"/>
                <a:gridCol w="2628900"/>
              </a:tblGrid>
              <a:tr h="1015203">
                <a:tc>
                  <a:txBody>
                    <a:bodyPr/>
                    <a:lstStyle/>
                    <a:p>
                      <a:r>
                        <a:rPr lang="en-US" dirty="0" smtClean="0"/>
                        <a:t>Boolean System (</a:t>
                      </a:r>
                      <a:r>
                        <a:rPr lang="en-US" dirty="0" err="1" smtClean="0"/>
                        <a:t>Uniword</a:t>
                      </a:r>
                      <a:r>
                        <a:rPr lang="en-US" dirty="0" smtClean="0"/>
                        <a:t>, </a:t>
                      </a:r>
                      <a:r>
                        <a:rPr lang="en-US" dirty="0" err="1" smtClean="0"/>
                        <a:t>Biword</a:t>
                      </a:r>
                      <a:r>
                        <a:rPr lang="en-US" dirty="0" smtClean="0"/>
                        <a:t>)</a:t>
                      </a:r>
                      <a:endParaRPr lang="en-US" dirty="0"/>
                    </a:p>
                  </a:txBody>
                  <a:tcPr/>
                </a:tc>
                <a:tc>
                  <a:txBody>
                    <a:bodyPr/>
                    <a:lstStyle/>
                    <a:p>
                      <a:r>
                        <a:rPr lang="en-US" dirty="0" smtClean="0"/>
                        <a:t> Ranked</a:t>
                      </a:r>
                      <a:r>
                        <a:rPr lang="en-US" baseline="0" dirty="0" smtClean="0"/>
                        <a:t> Retrieval</a:t>
                      </a:r>
                      <a:endParaRPr lang="en-US" dirty="0"/>
                    </a:p>
                  </a:txBody>
                  <a:tcPr/>
                </a:tc>
                <a:tc>
                  <a:txBody>
                    <a:bodyPr/>
                    <a:lstStyle/>
                    <a:p>
                      <a:r>
                        <a:rPr lang="en-US" dirty="0" smtClean="0"/>
                        <a:t>BM 25</a:t>
                      </a:r>
                      <a:endParaRPr lang="en-US" dirty="0"/>
                    </a:p>
                  </a:txBody>
                  <a:tcPr/>
                </a:tc>
              </a:tr>
              <a:tr h="588173">
                <a:tc>
                  <a:txBody>
                    <a:bodyPr/>
                    <a:lstStyle/>
                    <a:p>
                      <a:r>
                        <a:rPr lang="en-US" dirty="0" smtClean="0"/>
                        <a:t>614 MB, 1.1 GB</a:t>
                      </a:r>
                      <a:endParaRPr lang="en-US" dirty="0"/>
                    </a:p>
                  </a:txBody>
                  <a:tcPr/>
                </a:tc>
                <a:tc>
                  <a:txBody>
                    <a:bodyPr/>
                    <a:lstStyle/>
                    <a:p>
                      <a:r>
                        <a:rPr lang="en-US" dirty="0" smtClean="0"/>
                        <a:t> 2.4 GB</a:t>
                      </a:r>
                      <a:endParaRPr lang="en-US" dirty="0"/>
                    </a:p>
                  </a:txBody>
                  <a:tcPr/>
                </a:tc>
                <a:tc>
                  <a:txBody>
                    <a:bodyPr/>
                    <a:lstStyle/>
                    <a:p>
                      <a:r>
                        <a:rPr lang="en-US" dirty="0" smtClean="0"/>
                        <a:t>2.4 GB</a:t>
                      </a:r>
                      <a:endParaRPr lang="en-US" dirty="0"/>
                    </a:p>
                  </a:txBody>
                  <a:tcPr/>
                </a:tc>
              </a:tr>
            </a:tbl>
          </a:graphicData>
        </a:graphic>
      </p:graphicFrame>
      <p:sp>
        <p:nvSpPr>
          <p:cNvPr id="5" name="Rectangle 4"/>
          <p:cNvSpPr/>
          <p:nvPr/>
        </p:nvSpPr>
        <p:spPr>
          <a:xfrm>
            <a:off x="1447800" y="4261535"/>
            <a:ext cx="6096000" cy="830997"/>
          </a:xfrm>
          <a:prstGeom prst="rect">
            <a:avLst/>
          </a:prstGeom>
        </p:spPr>
        <p:txBody>
          <a:bodyPr>
            <a:spAutoFit/>
          </a:bodyPr>
          <a:lstStyle/>
          <a:p>
            <a:r>
              <a:rPr lang="en-US" sz="2000" b="1" dirty="0" smtClean="0">
                <a:latin typeface="Times New Roman" panose="02020603050405020304" pitchFamily="18" charset="0"/>
                <a:cs typeface="Times New Roman" panose="02020603050405020304" pitchFamily="18" charset="0"/>
              </a:rPr>
              <a:t>Boolean System is more space efficient</a:t>
            </a:r>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7368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Time Efficiency for Search Queries </a:t>
            </a:r>
            <a:endParaRPr lang="en-US" dirty="0"/>
          </a:p>
        </p:txBody>
      </p:sp>
      <p:graphicFrame>
        <p:nvGraphicFramePr>
          <p:cNvPr id="4" name="Content Placeholder 3"/>
          <p:cNvGraphicFramePr>
            <a:graphicFrameLocks noGrp="1"/>
          </p:cNvGraphicFramePr>
          <p:nvPr>
            <p:ph idx="1"/>
            <p:extLst/>
          </p:nvPr>
        </p:nvGraphicFramePr>
        <p:xfrm>
          <a:off x="838200" y="1825625"/>
          <a:ext cx="10515600" cy="74168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r>
                        <a:rPr lang="en-US" dirty="0" smtClean="0"/>
                        <a:t>Boolean Retrieval </a:t>
                      </a:r>
                      <a:endParaRPr lang="en-US" dirty="0"/>
                    </a:p>
                  </a:txBody>
                  <a:tcPr/>
                </a:tc>
                <a:tc>
                  <a:txBody>
                    <a:bodyPr/>
                    <a:lstStyle/>
                    <a:p>
                      <a:r>
                        <a:rPr lang="en-US" baseline="0" dirty="0" smtClean="0"/>
                        <a:t> Ranked Retrieval</a:t>
                      </a:r>
                      <a:endParaRPr lang="en-US" dirty="0"/>
                    </a:p>
                  </a:txBody>
                  <a:tcPr/>
                </a:tc>
                <a:tc>
                  <a:txBody>
                    <a:bodyPr/>
                    <a:lstStyle/>
                    <a:p>
                      <a:r>
                        <a:rPr lang="en-US" dirty="0" smtClean="0"/>
                        <a:t>BM25</a:t>
                      </a:r>
                      <a:endParaRPr lang="en-US" dirty="0"/>
                    </a:p>
                  </a:txBody>
                  <a:tcPr/>
                </a:tc>
              </a:tr>
              <a:tr h="370840">
                <a:tc>
                  <a:txBody>
                    <a:bodyPr/>
                    <a:lstStyle/>
                    <a:p>
                      <a:r>
                        <a:rPr lang="en-US" dirty="0" smtClean="0"/>
                        <a:t>23</a:t>
                      </a:r>
                      <a:r>
                        <a:rPr lang="en-US" baseline="0" dirty="0" smtClean="0"/>
                        <a:t> s</a:t>
                      </a:r>
                      <a:endParaRPr lang="en-US" dirty="0"/>
                    </a:p>
                  </a:txBody>
                  <a:tcPr/>
                </a:tc>
                <a:tc>
                  <a:txBody>
                    <a:bodyPr/>
                    <a:lstStyle/>
                    <a:p>
                      <a:r>
                        <a:rPr lang="en-US" dirty="0" smtClean="0"/>
                        <a:t>51 s</a:t>
                      </a:r>
                      <a:endParaRPr lang="en-US" dirty="0"/>
                    </a:p>
                  </a:txBody>
                  <a:tcPr/>
                </a:tc>
                <a:tc>
                  <a:txBody>
                    <a:bodyPr/>
                    <a:lstStyle/>
                    <a:p>
                      <a:r>
                        <a:rPr lang="en-US" dirty="0" smtClean="0"/>
                        <a:t>83</a:t>
                      </a:r>
                      <a:r>
                        <a:rPr lang="en-US" baseline="0" dirty="0" smtClean="0"/>
                        <a:t> s</a:t>
                      </a:r>
                      <a:endParaRPr lang="en-US" dirty="0"/>
                    </a:p>
                  </a:txBody>
                  <a:tcPr/>
                </a:tc>
              </a:tr>
            </a:tbl>
          </a:graphicData>
        </a:graphic>
      </p:graphicFrame>
      <p:sp>
        <p:nvSpPr>
          <p:cNvPr id="5" name="Rectangle 4"/>
          <p:cNvSpPr/>
          <p:nvPr/>
        </p:nvSpPr>
        <p:spPr>
          <a:xfrm>
            <a:off x="1237050" y="3396734"/>
            <a:ext cx="4922694" cy="369332"/>
          </a:xfrm>
          <a:prstGeom prst="rect">
            <a:avLst/>
          </a:prstGeom>
        </p:spPr>
        <p:txBody>
          <a:bodyPr wrap="none">
            <a:spAutoFit/>
          </a:bodyPr>
          <a:lstStyle/>
          <a:p>
            <a:r>
              <a:rPr lang="en-US" altLang="en-US" dirty="0" smtClean="0"/>
              <a:t>Boolean Retrieval is most efficient in terms of time</a:t>
            </a:r>
            <a:endParaRPr lang="en-US" dirty="0"/>
          </a:p>
        </p:txBody>
      </p:sp>
    </p:spTree>
    <p:extLst>
      <p:ext uri="{BB962C8B-B14F-4D97-AF65-F5344CB8AC3E}">
        <p14:creationId xmlns:p14="http://schemas.microsoft.com/office/powerpoint/2010/main" val="370788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Recall and F-Measure</a:t>
            </a:r>
            <a:endParaRPr lang="en-US" dirty="0"/>
          </a:p>
        </p:txBody>
      </p:sp>
      <p:pic>
        <p:nvPicPr>
          <p:cNvPr id="6" name="Picture 8" descr="210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1800" y="4062126"/>
            <a:ext cx="4572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701800" y="4957476"/>
            <a:ext cx="4283545" cy="630173"/>
          </a:xfrm>
          <a:prstGeom prst="rect">
            <a:avLst/>
          </a:prstGeom>
        </p:spPr>
        <p:txBody>
          <a:bodyPr wrap="none">
            <a:spAutoFit/>
          </a:bodyPr>
          <a:lstStyle/>
          <a:p>
            <a:pPr lvl="1">
              <a:lnSpc>
                <a:spcPct val="80000"/>
              </a:lnSpc>
              <a:spcBef>
                <a:spcPts val="700"/>
              </a:spcBef>
              <a:buClr>
                <a:srgbClr val="336699"/>
              </a:buClr>
            </a:pPr>
            <a:r>
              <a:rPr lang="en-US" altLang="en-US" sz="2000" dirty="0"/>
              <a:t>with </a:t>
            </a:r>
            <a:r>
              <a:rPr lang="en-US" altLang="en-US" sz="2000" i="1" dirty="0">
                <a:latin typeface="Symbol" panose="05050102010706020507" pitchFamily="18" charset="2"/>
              </a:rPr>
              <a:t>b</a:t>
            </a:r>
            <a:r>
              <a:rPr lang="de-DE" altLang="en-US" sz="2000" i="1" dirty="0">
                <a:latin typeface="Calibri" panose="020F0502020204030204" pitchFamily="34" charset="0"/>
                <a:ea typeface="Calibri" panose="020F0502020204030204" pitchFamily="34" charset="0"/>
                <a:cs typeface="Calibri" panose="020F0502020204030204" pitchFamily="34" charset="0"/>
              </a:rPr>
              <a:t> </a:t>
            </a:r>
            <a:r>
              <a:rPr lang="en-US" altLang="en-US" sz="2000" dirty="0"/>
              <a:t> = 1 or </a:t>
            </a:r>
            <a:r>
              <a:rPr lang="en-US" altLang="en-US" sz="2000" i="1" dirty="0"/>
              <a:t>α</a:t>
            </a:r>
            <a:r>
              <a:rPr lang="en-US" altLang="en-US" sz="2000" dirty="0"/>
              <a:t>  = 0.5</a:t>
            </a:r>
          </a:p>
          <a:p>
            <a:pPr lvl="2">
              <a:lnSpc>
                <a:spcPct val="80000"/>
              </a:lnSpc>
              <a:spcBef>
                <a:spcPts val="700"/>
              </a:spcBef>
              <a:buClr>
                <a:srgbClr val="336699"/>
              </a:buClr>
            </a:pPr>
            <a:r>
              <a:rPr lang="en-US" altLang="en-US" sz="1600" dirty="0"/>
              <a:t>This is the </a:t>
            </a:r>
            <a:r>
              <a:rPr lang="en-US" altLang="en-US" sz="1600" dirty="0">
                <a:solidFill>
                  <a:srgbClr val="0070C0"/>
                </a:solidFill>
              </a:rPr>
              <a:t>harmonic mean </a:t>
            </a:r>
            <a:r>
              <a:rPr lang="en-US" altLang="en-US" sz="1600" dirty="0"/>
              <a:t>of</a:t>
            </a:r>
            <a:r>
              <a:rPr lang="en-US" altLang="en-US" sz="1600" i="1" dirty="0"/>
              <a:t> P </a:t>
            </a:r>
            <a:r>
              <a:rPr lang="en-US" altLang="en-US" sz="1600" dirty="0"/>
              <a:t>and </a:t>
            </a:r>
            <a:r>
              <a:rPr lang="en-US" altLang="en-US" sz="1600" i="1" dirty="0"/>
              <a:t>R</a:t>
            </a:r>
            <a:r>
              <a:rPr lang="en-US" altLang="en-US" sz="1600" dirty="0"/>
              <a:t>: </a:t>
            </a:r>
          </a:p>
        </p:txBody>
      </p:sp>
      <p:pic>
        <p:nvPicPr>
          <p:cNvPr id="8" name="Picture 10" descr="2108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20105" y="4911152"/>
            <a:ext cx="17827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13"/>
          <p:cNvSpPr>
            <a:spLocks noGrp="1"/>
          </p:cNvSpPr>
          <p:nvPr>
            <p:ph idx="1"/>
          </p:nvPr>
        </p:nvSpPr>
        <p:spPr/>
        <p:txBody>
          <a:bodyPr/>
          <a:lstStyle/>
          <a:p>
            <a:endParaRPr lang="en-US" dirty="0"/>
          </a:p>
        </p:txBody>
      </p:sp>
      <p:pic>
        <p:nvPicPr>
          <p:cNvPr id="15" name="Picture 14"/>
          <p:cNvPicPr>
            <a:picLocks noChangeAspect="1"/>
          </p:cNvPicPr>
          <p:nvPr/>
        </p:nvPicPr>
        <p:blipFill>
          <a:blip r:embed="rId4"/>
          <a:stretch>
            <a:fillRect/>
          </a:stretch>
        </p:blipFill>
        <p:spPr>
          <a:xfrm>
            <a:off x="1095375" y="1880759"/>
            <a:ext cx="6537325" cy="2233978"/>
          </a:xfrm>
          <a:prstGeom prst="rect">
            <a:avLst/>
          </a:prstGeom>
        </p:spPr>
      </p:pic>
    </p:spTree>
    <p:extLst>
      <p:ext uri="{BB962C8B-B14F-4D97-AF65-F5344CB8AC3E}">
        <p14:creationId xmlns:p14="http://schemas.microsoft.com/office/powerpoint/2010/main" val="1166262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 </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 No of Documents Retrieved - 25</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098354086"/>
              </p:ext>
            </p:extLst>
          </p:nvPr>
        </p:nvGraphicFramePr>
        <p:xfrm>
          <a:off x="1346200" y="2862729"/>
          <a:ext cx="8128000" cy="2219811"/>
        </p:xfrm>
        <a:graphic>
          <a:graphicData uri="http://schemas.openxmlformats.org/drawingml/2006/table">
            <a:tbl>
              <a:tblPr firstRow="1" bandRow="1">
                <a:tableStyleId>{5C22544A-7EE6-4342-B048-85BDC9FD1C3A}</a:tableStyleId>
              </a:tblPr>
              <a:tblGrid>
                <a:gridCol w="1866900"/>
                <a:gridCol w="2324100"/>
                <a:gridCol w="3937000"/>
              </a:tblGrid>
              <a:tr h="357542">
                <a:tc>
                  <a:txBody>
                    <a:bodyPr/>
                    <a:lstStyle/>
                    <a:p>
                      <a:r>
                        <a:rPr lang="en-US" dirty="0" smtClean="0"/>
                        <a:t>Query </a:t>
                      </a:r>
                      <a:endParaRPr lang="en-US" dirty="0"/>
                    </a:p>
                  </a:txBody>
                  <a:tcPr/>
                </a:tc>
                <a:tc>
                  <a:txBody>
                    <a:bodyPr/>
                    <a:lstStyle/>
                    <a:p>
                      <a:r>
                        <a:rPr lang="en-US" dirty="0" smtClean="0"/>
                        <a:t> Ranked Retrieval </a:t>
                      </a:r>
                      <a:endParaRPr lang="en-US" dirty="0"/>
                    </a:p>
                  </a:txBody>
                  <a:tcPr/>
                </a:tc>
                <a:tc>
                  <a:txBody>
                    <a:bodyPr/>
                    <a:lstStyle/>
                    <a:p>
                      <a:r>
                        <a:rPr lang="en-US" dirty="0" smtClean="0"/>
                        <a:t>BM25</a:t>
                      </a:r>
                      <a:endParaRPr lang="en-US" dirty="0"/>
                    </a:p>
                  </a:txBody>
                  <a:tcPr/>
                </a:tc>
              </a:tr>
              <a:tr h="357542">
                <a:tc>
                  <a:txBody>
                    <a:bodyPr/>
                    <a:lstStyle/>
                    <a:p>
                      <a:r>
                        <a:rPr lang="en-US" dirty="0" smtClean="0"/>
                        <a:t>Clinton </a:t>
                      </a:r>
                      <a:endParaRPr lang="en-US" dirty="0"/>
                    </a:p>
                  </a:txBody>
                  <a:tcPr/>
                </a:tc>
                <a:tc>
                  <a:txBody>
                    <a:bodyPr/>
                    <a:lstStyle/>
                    <a:p>
                      <a:r>
                        <a:rPr lang="en-US" dirty="0" smtClean="0"/>
                        <a:t>0.68</a:t>
                      </a:r>
                      <a:endParaRPr lang="en-US" dirty="0"/>
                    </a:p>
                  </a:txBody>
                  <a:tcPr/>
                </a:tc>
                <a:tc>
                  <a:txBody>
                    <a:bodyPr/>
                    <a:lstStyle/>
                    <a:p>
                      <a:r>
                        <a:rPr lang="en-US" dirty="0" smtClean="0"/>
                        <a:t>0.76</a:t>
                      </a:r>
                      <a:endParaRPr lang="en-US" dirty="0"/>
                    </a:p>
                  </a:txBody>
                  <a:tcPr/>
                </a:tc>
              </a:tr>
              <a:tr h="391011">
                <a:tc>
                  <a:txBody>
                    <a:bodyPr/>
                    <a:lstStyle/>
                    <a:p>
                      <a:r>
                        <a:rPr lang="en-US" dirty="0" smtClean="0"/>
                        <a:t>Ronald</a:t>
                      </a:r>
                      <a:r>
                        <a:rPr lang="en-US" baseline="0" dirty="0" smtClean="0"/>
                        <a:t> Reagan</a:t>
                      </a:r>
                      <a:endParaRPr lang="en-US" dirty="0"/>
                    </a:p>
                  </a:txBody>
                  <a:tcPr/>
                </a:tc>
                <a:tc>
                  <a:txBody>
                    <a:bodyPr/>
                    <a:lstStyle/>
                    <a:p>
                      <a:r>
                        <a:rPr lang="en-US" dirty="0" smtClean="0"/>
                        <a:t>0.76</a:t>
                      </a:r>
                      <a:endParaRPr lang="en-US" dirty="0"/>
                    </a:p>
                  </a:txBody>
                  <a:tcPr/>
                </a:tc>
                <a:tc>
                  <a:txBody>
                    <a:bodyPr/>
                    <a:lstStyle/>
                    <a:p>
                      <a:r>
                        <a:rPr lang="en-US" dirty="0" smtClean="0"/>
                        <a:t>0.84</a:t>
                      </a:r>
                      <a:endParaRPr lang="en-US" dirty="0"/>
                    </a:p>
                  </a:txBody>
                  <a:tcPr/>
                </a:tc>
              </a:tr>
              <a:tr h="357542">
                <a:tc>
                  <a:txBody>
                    <a:bodyPr/>
                    <a:lstStyle/>
                    <a:p>
                      <a:r>
                        <a:rPr lang="en-US" dirty="0" smtClean="0"/>
                        <a:t>Los Angeles</a:t>
                      </a:r>
                      <a:endParaRPr lang="en-US" dirty="0"/>
                    </a:p>
                  </a:txBody>
                  <a:tcPr/>
                </a:tc>
                <a:tc>
                  <a:txBody>
                    <a:bodyPr/>
                    <a:lstStyle/>
                    <a:p>
                      <a:r>
                        <a:rPr lang="en-US" dirty="0" smtClean="0"/>
                        <a:t>0.72</a:t>
                      </a:r>
                      <a:endParaRPr lang="en-US" dirty="0"/>
                    </a:p>
                  </a:txBody>
                  <a:tcPr/>
                </a:tc>
                <a:tc>
                  <a:txBody>
                    <a:bodyPr/>
                    <a:lstStyle/>
                    <a:p>
                      <a:r>
                        <a:rPr lang="en-US" dirty="0" smtClean="0"/>
                        <a:t>0.84</a:t>
                      </a:r>
                      <a:endParaRPr lang="en-US" dirty="0"/>
                    </a:p>
                  </a:txBody>
                  <a:tcPr/>
                </a:tc>
              </a:tr>
              <a:tr h="121920">
                <a:tc>
                  <a:txBody>
                    <a:bodyPr/>
                    <a:lstStyle/>
                    <a:p>
                      <a:r>
                        <a:rPr lang="en-US" dirty="0" smtClean="0"/>
                        <a:t>World Cup</a:t>
                      </a:r>
                      <a:endParaRPr lang="en-US" dirty="0"/>
                    </a:p>
                  </a:txBody>
                  <a:tcPr/>
                </a:tc>
                <a:tc>
                  <a:txBody>
                    <a:bodyPr/>
                    <a:lstStyle/>
                    <a:p>
                      <a:r>
                        <a:rPr lang="en-US" dirty="0" smtClean="0"/>
                        <a:t>0.52</a:t>
                      </a:r>
                      <a:endParaRPr lang="en-US" dirty="0"/>
                    </a:p>
                  </a:txBody>
                  <a:tcPr/>
                </a:tc>
                <a:tc>
                  <a:txBody>
                    <a:bodyPr/>
                    <a:lstStyle/>
                    <a:p>
                      <a:r>
                        <a:rPr lang="en-US" dirty="0" smtClean="0"/>
                        <a:t>0.68</a:t>
                      </a:r>
                      <a:endParaRPr lang="en-US" dirty="0"/>
                    </a:p>
                  </a:txBody>
                  <a:tcPr/>
                </a:tc>
              </a:tr>
              <a:tr h="243840">
                <a:tc>
                  <a:txBody>
                    <a:bodyPr/>
                    <a:lstStyle/>
                    <a:p>
                      <a:r>
                        <a:rPr lang="en-US" dirty="0" smtClean="0"/>
                        <a:t>World Mafia</a:t>
                      </a:r>
                      <a:endParaRPr lang="en-US" dirty="0"/>
                    </a:p>
                  </a:txBody>
                  <a:tcPr/>
                </a:tc>
                <a:tc>
                  <a:txBody>
                    <a:bodyPr/>
                    <a:lstStyle/>
                    <a:p>
                      <a:r>
                        <a:rPr lang="en-US" dirty="0" smtClean="0"/>
                        <a:t>0.64</a:t>
                      </a:r>
                      <a:endParaRPr lang="en-US" dirty="0"/>
                    </a:p>
                  </a:txBody>
                  <a:tcPr/>
                </a:tc>
                <a:tc>
                  <a:txBody>
                    <a:bodyPr/>
                    <a:lstStyle/>
                    <a:p>
                      <a:r>
                        <a:rPr lang="en-US" dirty="0" smtClean="0"/>
                        <a:t>0.72</a:t>
                      </a:r>
                      <a:endParaRPr lang="en-US" dirty="0"/>
                    </a:p>
                  </a:txBody>
                  <a:tcPr/>
                </a:tc>
              </a:tr>
            </a:tbl>
          </a:graphicData>
        </a:graphic>
      </p:graphicFrame>
    </p:spTree>
    <p:extLst>
      <p:ext uri="{BB962C8B-B14F-4D97-AF65-F5344CB8AC3E}">
        <p14:creationId xmlns:p14="http://schemas.microsoft.com/office/powerpoint/2010/main" val="3443297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09468"/>
          </a:xfrm>
        </p:spPr>
        <p:txBody>
          <a:bodyPr>
            <a:normAutofit/>
          </a:bodyPr>
          <a:lstStyle/>
          <a:p>
            <a:r>
              <a:rPr lang="en-US" sz="4000" dirty="0" smtClean="0">
                <a:latin typeface="Times New Roman" panose="02020603050405020304" pitchFamily="18" charset="0"/>
                <a:cs typeface="Times New Roman" panose="02020603050405020304" pitchFamily="18" charset="0"/>
              </a:rPr>
              <a:t>Contents</a:t>
            </a:r>
            <a:endParaRPr lang="en-SG" sz="40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838200" y="191577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990600" y="2068178"/>
            <a:ext cx="4792014" cy="355989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800" smtClean="0">
                <a:latin typeface="Times New Roman" panose="02020603050405020304" pitchFamily="18" charset="0"/>
                <a:cs typeface="Times New Roman" panose="02020603050405020304" pitchFamily="18" charset="0"/>
              </a:rPr>
              <a:t>Information retrieval models</a:t>
            </a:r>
            <a:endParaRPr lang="en-US" sz="28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Web interface</a:t>
            </a:r>
            <a:endParaRPr lang="en-US" sz="28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Query Output</a:t>
            </a:r>
            <a:endParaRPr lang="en-US" sz="28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ZipFileReader</a:t>
            </a:r>
            <a:endParaRPr lang="en-US" sz="28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Boolean Retrieval model</a:t>
            </a:r>
          </a:p>
          <a:p>
            <a:pPr marL="342900" indent="-3429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Ranked Retrieval model</a:t>
            </a:r>
          </a:p>
          <a:p>
            <a:pPr marL="342900" indent="-3429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Okapi BM25</a:t>
            </a:r>
          </a:p>
          <a:p>
            <a:pPr marL="342900" indent="-3429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Evaluation strategy</a:t>
            </a:r>
          </a:p>
          <a:p>
            <a:pPr marL="342900" indent="-342900" algn="l">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6011220" y="2040272"/>
            <a:ext cx="5342580" cy="34718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Elements for evaluation strategy</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Results of Retrieval models</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Comparison of Retrieval models</a:t>
            </a:r>
          </a:p>
          <a:p>
            <a:pPr marL="342900" indent="-342900" algn="l">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9393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a:t>
            </a:r>
            <a:endParaRPr lang="en-US" dirty="0"/>
          </a:p>
        </p:txBody>
      </p:sp>
      <p:sp>
        <p:nvSpPr>
          <p:cNvPr id="3" name="Content Placeholder 2"/>
          <p:cNvSpPr>
            <a:spLocks noGrp="1"/>
          </p:cNvSpPr>
          <p:nvPr>
            <p:ph idx="1"/>
          </p:nvPr>
        </p:nvSpPr>
        <p:spPr/>
        <p:txBody>
          <a:bodyPr/>
          <a:lstStyle/>
          <a:p>
            <a:pPr>
              <a:buFontTx/>
              <a:buChar char="-"/>
            </a:pPr>
            <a:r>
              <a:rPr lang="en-US" dirty="0" smtClean="0"/>
              <a:t>Calculated on small subset of Data </a:t>
            </a:r>
          </a:p>
          <a:p>
            <a:pPr>
              <a:buFontTx/>
              <a:buChar char="-"/>
            </a:pPr>
            <a:r>
              <a:rPr lang="en-US" dirty="0" smtClean="0"/>
              <a:t>Inserted terms in the dataset </a:t>
            </a:r>
          </a:p>
          <a:p>
            <a:pPr>
              <a:buFontTx/>
              <a:buChar char="-"/>
            </a:pPr>
            <a:endParaRPr lang="en-US" dirty="0"/>
          </a:p>
        </p:txBody>
      </p:sp>
      <p:graphicFrame>
        <p:nvGraphicFramePr>
          <p:cNvPr id="5" name="Table 4"/>
          <p:cNvGraphicFramePr>
            <a:graphicFrameLocks noGrp="1"/>
          </p:cNvGraphicFramePr>
          <p:nvPr>
            <p:extLst/>
          </p:nvPr>
        </p:nvGraphicFramePr>
        <p:xfrm>
          <a:off x="1536700" y="3297766"/>
          <a:ext cx="8127999" cy="7416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smtClean="0"/>
                        <a:t> Boolean</a:t>
                      </a:r>
                      <a:r>
                        <a:rPr lang="en-US" baseline="0" dirty="0" smtClean="0"/>
                        <a:t> System</a:t>
                      </a:r>
                      <a:endParaRPr lang="en-US" dirty="0"/>
                    </a:p>
                  </a:txBody>
                  <a:tcPr/>
                </a:tc>
                <a:tc>
                  <a:txBody>
                    <a:bodyPr/>
                    <a:lstStyle/>
                    <a:p>
                      <a:r>
                        <a:rPr lang="en-US" dirty="0" smtClean="0"/>
                        <a:t> Ranked Retrieval</a:t>
                      </a:r>
                      <a:endParaRPr lang="en-US" dirty="0"/>
                    </a:p>
                  </a:txBody>
                  <a:tcPr/>
                </a:tc>
                <a:tc>
                  <a:txBody>
                    <a:bodyPr/>
                    <a:lstStyle/>
                    <a:p>
                      <a:r>
                        <a:rPr lang="en-US" dirty="0" smtClean="0"/>
                        <a:t>BM 25</a:t>
                      </a:r>
                      <a:endParaRPr lang="en-US" dirty="0"/>
                    </a:p>
                  </a:txBody>
                  <a:tcPr/>
                </a:tc>
              </a:tr>
              <a:tr h="370840">
                <a:tc>
                  <a:txBody>
                    <a:bodyPr/>
                    <a:lstStyle/>
                    <a:p>
                      <a:r>
                        <a:rPr lang="en-US" dirty="0" smtClean="0"/>
                        <a:t>0.85</a:t>
                      </a:r>
                      <a:endParaRPr lang="en-US" dirty="0"/>
                    </a:p>
                  </a:txBody>
                  <a:tcPr/>
                </a:tc>
                <a:tc>
                  <a:txBody>
                    <a:bodyPr/>
                    <a:lstStyle/>
                    <a:p>
                      <a:r>
                        <a:rPr lang="en-US" dirty="0" smtClean="0"/>
                        <a:t>0.6</a:t>
                      </a:r>
                      <a:endParaRPr lang="en-US" dirty="0"/>
                    </a:p>
                  </a:txBody>
                  <a:tcPr/>
                </a:tc>
                <a:tc>
                  <a:txBody>
                    <a:bodyPr/>
                    <a:lstStyle/>
                    <a:p>
                      <a:r>
                        <a:rPr lang="en-US" dirty="0" smtClean="0"/>
                        <a:t>0.65</a:t>
                      </a:r>
                      <a:endParaRPr lang="en-US" dirty="0"/>
                    </a:p>
                  </a:txBody>
                  <a:tcPr/>
                </a:tc>
              </a:tr>
            </a:tbl>
          </a:graphicData>
        </a:graphic>
      </p:graphicFrame>
    </p:spTree>
    <p:extLst>
      <p:ext uri="{BB962C8B-B14F-4D97-AF65-F5344CB8AC3E}">
        <p14:creationId xmlns:p14="http://schemas.microsoft.com/office/powerpoint/2010/main" val="3259887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Precision- Recall Curve</a:t>
            </a:r>
            <a:endParaRPr lang="en-US" dirty="0"/>
          </a:p>
        </p:txBody>
      </p:sp>
      <p:pic>
        <p:nvPicPr>
          <p:cNvPr id="4" name="Content Placeholder 3"/>
          <p:cNvPicPr>
            <a:picLocks noGrp="1" noChangeAspect="1"/>
          </p:cNvPicPr>
          <p:nvPr>
            <p:ph idx="1"/>
          </p:nvPr>
        </p:nvPicPr>
        <p:blipFill>
          <a:blip r:embed="rId2"/>
          <a:stretch>
            <a:fillRect/>
          </a:stretch>
        </p:blipFill>
        <p:spPr>
          <a:xfrm>
            <a:off x="1373187" y="1839119"/>
            <a:ext cx="8201025" cy="2876550"/>
          </a:xfrm>
          <a:prstGeom prst="rect">
            <a:avLst/>
          </a:prstGeom>
        </p:spPr>
      </p:pic>
    </p:spTree>
    <p:extLst>
      <p:ext uri="{BB962C8B-B14F-4D97-AF65-F5344CB8AC3E}">
        <p14:creationId xmlns:p14="http://schemas.microsoft.com/office/powerpoint/2010/main" val="3845775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 Recall Curve</a:t>
            </a:r>
            <a:endParaRPr lang="en-US" dirty="0"/>
          </a:p>
        </p:txBody>
      </p:sp>
      <p:pic>
        <p:nvPicPr>
          <p:cNvPr id="4" name="Content Placeholder 3"/>
          <p:cNvPicPr>
            <a:picLocks noGrp="1" noChangeAspect="1"/>
          </p:cNvPicPr>
          <p:nvPr>
            <p:ph idx="1"/>
          </p:nvPr>
        </p:nvPicPr>
        <p:blipFill>
          <a:blip r:embed="rId2"/>
          <a:stretch>
            <a:fillRect/>
          </a:stretch>
        </p:blipFill>
        <p:spPr>
          <a:xfrm>
            <a:off x="514349" y="2287588"/>
            <a:ext cx="5822951" cy="3185037"/>
          </a:xfrm>
          <a:prstGeom prst="rect">
            <a:avLst/>
          </a:prstGeom>
        </p:spPr>
      </p:pic>
      <p:graphicFrame>
        <p:nvGraphicFramePr>
          <p:cNvPr id="5" name="Table 4"/>
          <p:cNvGraphicFramePr>
            <a:graphicFrameLocks noGrp="1"/>
          </p:cNvGraphicFramePr>
          <p:nvPr>
            <p:extLst/>
          </p:nvPr>
        </p:nvGraphicFramePr>
        <p:xfrm>
          <a:off x="6896101" y="2461834"/>
          <a:ext cx="5105400" cy="2291080"/>
        </p:xfrm>
        <a:graphic>
          <a:graphicData uri="http://schemas.openxmlformats.org/drawingml/2006/table">
            <a:tbl>
              <a:tblPr firstRow="1" bandRow="1">
                <a:tableStyleId>{5C22544A-7EE6-4342-B048-85BDC9FD1C3A}</a:tableStyleId>
              </a:tblPr>
              <a:tblGrid>
                <a:gridCol w="1701800"/>
                <a:gridCol w="1701800"/>
                <a:gridCol w="1701800"/>
              </a:tblGrid>
              <a:tr h="370840">
                <a:tc>
                  <a:txBody>
                    <a:bodyPr/>
                    <a:lstStyle/>
                    <a:p>
                      <a:endParaRPr lang="en-US" dirty="0"/>
                    </a:p>
                  </a:txBody>
                  <a:tcPr/>
                </a:tc>
                <a:tc>
                  <a:txBody>
                    <a:bodyPr/>
                    <a:lstStyle/>
                    <a:p>
                      <a:r>
                        <a:rPr lang="en-US" dirty="0" smtClean="0"/>
                        <a:t>Ranked Retrieval</a:t>
                      </a:r>
                      <a:endParaRPr lang="en-US" dirty="0"/>
                    </a:p>
                  </a:txBody>
                  <a:tcPr/>
                </a:tc>
                <a:tc>
                  <a:txBody>
                    <a:bodyPr/>
                    <a:lstStyle/>
                    <a:p>
                      <a:r>
                        <a:rPr lang="en-US" dirty="0" smtClean="0"/>
                        <a:t>BM 25</a:t>
                      </a:r>
                      <a:endParaRPr lang="en-US" dirty="0"/>
                    </a:p>
                  </a:txBody>
                  <a:tcPr/>
                </a:tc>
              </a:tr>
              <a:tr h="370840">
                <a:tc>
                  <a:txBody>
                    <a:bodyPr/>
                    <a:lstStyle/>
                    <a:p>
                      <a:r>
                        <a:rPr lang="en-US" dirty="0" smtClean="0"/>
                        <a:t>11-point Average</a:t>
                      </a:r>
                      <a:endParaRPr lang="en-US" dirty="0"/>
                    </a:p>
                  </a:txBody>
                  <a:tcPr/>
                </a:tc>
                <a:tc>
                  <a:txBody>
                    <a:bodyPr/>
                    <a:lstStyle/>
                    <a:p>
                      <a:r>
                        <a:rPr lang="en-US" dirty="0" smtClean="0"/>
                        <a:t>0.515</a:t>
                      </a:r>
                      <a:endParaRPr lang="en-US" dirty="0"/>
                    </a:p>
                  </a:txBody>
                  <a:tcPr/>
                </a:tc>
                <a:tc>
                  <a:txBody>
                    <a:bodyPr/>
                    <a:lstStyle/>
                    <a:p>
                      <a:r>
                        <a:rPr lang="en-US" dirty="0" smtClean="0"/>
                        <a:t>0.588</a:t>
                      </a:r>
                      <a:endParaRPr lang="en-US" dirty="0"/>
                    </a:p>
                  </a:txBody>
                  <a:tcPr/>
                </a:tc>
              </a:tr>
              <a:tr h="370840">
                <a:tc>
                  <a:txBody>
                    <a:bodyPr/>
                    <a:lstStyle/>
                    <a:p>
                      <a:r>
                        <a:rPr lang="en-US" dirty="0" smtClean="0"/>
                        <a:t>Break Even Point</a:t>
                      </a:r>
                      <a:endParaRPr lang="en-US" dirty="0"/>
                    </a:p>
                  </a:txBody>
                  <a:tcPr/>
                </a:tc>
                <a:tc>
                  <a:txBody>
                    <a:bodyPr/>
                    <a:lstStyle/>
                    <a:p>
                      <a:r>
                        <a:rPr lang="en-US" dirty="0" smtClean="0"/>
                        <a:t>0.45</a:t>
                      </a:r>
                      <a:endParaRPr lang="en-US" dirty="0"/>
                    </a:p>
                  </a:txBody>
                  <a:tcPr/>
                </a:tc>
                <a:tc>
                  <a:txBody>
                    <a:bodyPr/>
                    <a:lstStyle/>
                    <a:p>
                      <a:r>
                        <a:rPr lang="en-US" dirty="0" smtClean="0"/>
                        <a:t>0.55</a:t>
                      </a:r>
                      <a:endParaRPr lang="en-US" dirty="0"/>
                    </a:p>
                  </a:txBody>
                  <a:tcPr/>
                </a:tc>
              </a:tr>
              <a:tr h="370840">
                <a:tc>
                  <a:txBody>
                    <a:bodyPr/>
                    <a:lstStyle/>
                    <a:p>
                      <a:r>
                        <a:rPr lang="en-US" dirty="0" smtClean="0"/>
                        <a:t>F-measure</a:t>
                      </a:r>
                      <a:endParaRPr lang="en-US" dirty="0"/>
                    </a:p>
                  </a:txBody>
                  <a:tcPr/>
                </a:tc>
                <a:tc>
                  <a:txBody>
                    <a:bodyPr/>
                    <a:lstStyle/>
                    <a:p>
                      <a:r>
                        <a:rPr lang="en-US" dirty="0" smtClean="0"/>
                        <a:t>0.45</a:t>
                      </a:r>
                      <a:endParaRPr lang="en-US" dirty="0"/>
                    </a:p>
                  </a:txBody>
                  <a:tcPr/>
                </a:tc>
                <a:tc>
                  <a:txBody>
                    <a:bodyPr/>
                    <a:lstStyle/>
                    <a:p>
                      <a:r>
                        <a:rPr lang="en-US" dirty="0" smtClean="0"/>
                        <a:t>0.55</a:t>
                      </a:r>
                      <a:endParaRPr lang="en-US" dirty="0"/>
                    </a:p>
                  </a:txBody>
                  <a:tcPr/>
                </a:tc>
              </a:tr>
            </a:tbl>
          </a:graphicData>
        </a:graphic>
      </p:graphicFrame>
    </p:spTree>
    <p:extLst>
      <p:ext uri="{BB962C8B-B14F-4D97-AF65-F5344CB8AC3E}">
        <p14:creationId xmlns:p14="http://schemas.microsoft.com/office/powerpoint/2010/main" val="40275920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dirty="0" err="1" smtClean="0"/>
              <a:t>Precison</a:t>
            </a:r>
            <a:r>
              <a:rPr lang="en-US" dirty="0" smtClean="0"/>
              <a:t> </a:t>
            </a:r>
            <a:endParaRPr lang="en-US" dirty="0"/>
          </a:p>
        </p:txBody>
      </p:sp>
      <p:graphicFrame>
        <p:nvGraphicFramePr>
          <p:cNvPr id="4" name="Content Placeholder 3"/>
          <p:cNvGraphicFramePr>
            <a:graphicFrameLocks noGrp="1"/>
          </p:cNvGraphicFramePr>
          <p:nvPr>
            <p:ph idx="1"/>
            <p:extLst/>
          </p:nvPr>
        </p:nvGraphicFramePr>
        <p:xfrm>
          <a:off x="749300" y="4365625"/>
          <a:ext cx="10515600" cy="74168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endParaRPr lang="en-US" dirty="0"/>
                    </a:p>
                  </a:txBody>
                  <a:tcPr/>
                </a:tc>
                <a:tc>
                  <a:txBody>
                    <a:bodyPr/>
                    <a:lstStyle/>
                    <a:p>
                      <a:r>
                        <a:rPr lang="en-US" dirty="0" smtClean="0"/>
                        <a:t>Ranked Retrieval</a:t>
                      </a:r>
                      <a:endParaRPr lang="en-US" dirty="0"/>
                    </a:p>
                  </a:txBody>
                  <a:tcPr/>
                </a:tc>
                <a:tc>
                  <a:txBody>
                    <a:bodyPr/>
                    <a:lstStyle/>
                    <a:p>
                      <a:r>
                        <a:rPr lang="en-US" dirty="0" smtClean="0"/>
                        <a:t>BM-25</a:t>
                      </a:r>
                      <a:endParaRPr lang="en-US" dirty="0"/>
                    </a:p>
                  </a:txBody>
                  <a:tcPr/>
                </a:tc>
              </a:tr>
              <a:tr h="370840">
                <a:tc>
                  <a:txBody>
                    <a:bodyPr/>
                    <a:lstStyle/>
                    <a:p>
                      <a:r>
                        <a:rPr lang="en-US" dirty="0" smtClean="0"/>
                        <a:t>Precision@20</a:t>
                      </a:r>
                      <a:endParaRPr lang="en-US" dirty="0"/>
                    </a:p>
                  </a:txBody>
                  <a:tcPr/>
                </a:tc>
                <a:tc>
                  <a:txBody>
                    <a:bodyPr/>
                    <a:lstStyle/>
                    <a:p>
                      <a:r>
                        <a:rPr lang="en-US" dirty="0" smtClean="0"/>
                        <a:t>9/20</a:t>
                      </a:r>
                      <a:r>
                        <a:rPr lang="en-US" baseline="0" dirty="0" smtClean="0"/>
                        <a:t> = 0.45</a:t>
                      </a:r>
                      <a:endParaRPr lang="en-US" dirty="0"/>
                    </a:p>
                  </a:txBody>
                  <a:tcPr/>
                </a:tc>
                <a:tc>
                  <a:txBody>
                    <a:bodyPr/>
                    <a:lstStyle/>
                    <a:p>
                      <a:r>
                        <a:rPr lang="en-US" dirty="0" smtClean="0"/>
                        <a:t>11/20 = 0.55</a:t>
                      </a:r>
                      <a:endParaRPr lang="en-US" dirty="0"/>
                    </a:p>
                  </a:txBody>
                  <a:tcPr/>
                </a:tc>
              </a:tr>
            </a:tbl>
          </a:graphicData>
        </a:graphic>
      </p:graphicFrame>
      <p:sp>
        <p:nvSpPr>
          <p:cNvPr id="5" name="Rectangle 4"/>
          <p:cNvSpPr/>
          <p:nvPr/>
        </p:nvSpPr>
        <p:spPr>
          <a:xfrm>
            <a:off x="1170109" y="1690688"/>
            <a:ext cx="9167691" cy="2031325"/>
          </a:xfrm>
          <a:prstGeom prst="rect">
            <a:avLst/>
          </a:prstGeom>
        </p:spPr>
        <p:txBody>
          <a:bodyPr wrap="square">
            <a:spAutoFit/>
          </a:bodyPr>
          <a:lstStyle/>
          <a:p>
            <a:r>
              <a:rPr lang="en-US" altLang="en-US" i="1" dirty="0"/>
              <a:t>The </a:t>
            </a:r>
            <a:r>
              <a:rPr lang="en-US" altLang="en-US" dirty="0"/>
              <a:t>precision of the top </a:t>
            </a:r>
            <a:r>
              <a:rPr lang="en-US" altLang="en-US" i="1" dirty="0" err="1"/>
              <a:t>Rel</a:t>
            </a:r>
            <a:r>
              <a:rPr lang="en-US" altLang="en-US" i="1" dirty="0"/>
              <a:t> documents </a:t>
            </a:r>
            <a:r>
              <a:rPr lang="en-US" altLang="en-US" i="1" dirty="0" smtClean="0"/>
              <a:t>returned</a:t>
            </a:r>
          </a:p>
          <a:p>
            <a:endParaRPr lang="en-US" i="1" dirty="0"/>
          </a:p>
          <a:p>
            <a:r>
              <a:rPr lang="en-US" dirty="0" smtClean="0"/>
              <a:t>Top 20 Results in :</a:t>
            </a:r>
          </a:p>
          <a:p>
            <a:r>
              <a:rPr lang="en-US" dirty="0"/>
              <a:t> </a:t>
            </a:r>
            <a:r>
              <a:rPr lang="en-US" dirty="0" smtClean="0"/>
              <a:t>Ranked retrieval - YNYNNYNYYYNNYNYNNYNN </a:t>
            </a:r>
          </a:p>
          <a:p>
            <a:r>
              <a:rPr lang="en-US" dirty="0"/>
              <a:t> </a:t>
            </a:r>
            <a:r>
              <a:rPr lang="en-US" dirty="0" smtClean="0"/>
              <a:t>BM25 retrieval   - YNYNYYNNYYNYYNNYNYYNN </a:t>
            </a:r>
            <a:endParaRPr lang="en-US" dirty="0"/>
          </a:p>
          <a:p>
            <a:endParaRPr lang="en-US" i="1" dirty="0" smtClean="0"/>
          </a:p>
          <a:p>
            <a:endParaRPr lang="en-US" dirty="0"/>
          </a:p>
        </p:txBody>
      </p:sp>
    </p:spTree>
    <p:extLst>
      <p:ext uri="{BB962C8B-B14F-4D97-AF65-F5344CB8AC3E}">
        <p14:creationId xmlns:p14="http://schemas.microsoft.com/office/powerpoint/2010/main" val="2759185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pPr>
              <a:buFontTx/>
              <a:buChar char="-"/>
            </a:pPr>
            <a:r>
              <a:rPr lang="en-US" dirty="0" smtClean="0"/>
              <a:t>BM25 is the more accurate and slower </a:t>
            </a:r>
          </a:p>
          <a:p>
            <a:pPr>
              <a:buFontTx/>
              <a:buChar char="-"/>
            </a:pPr>
            <a:r>
              <a:rPr lang="en-US" dirty="0" smtClean="0"/>
              <a:t> Ranked Retrieval is less accurate and faster</a:t>
            </a:r>
          </a:p>
          <a:p>
            <a:pPr>
              <a:buFontTx/>
              <a:buChar char="-"/>
            </a:pPr>
            <a:r>
              <a:rPr lang="en-US" dirty="0" smtClean="0"/>
              <a:t>Boolean is space efficient</a:t>
            </a:r>
            <a:endParaRPr lang="en-US" dirty="0"/>
          </a:p>
        </p:txBody>
      </p:sp>
    </p:spTree>
    <p:extLst>
      <p:ext uri="{BB962C8B-B14F-4D97-AF65-F5344CB8AC3E}">
        <p14:creationId xmlns:p14="http://schemas.microsoft.com/office/powerpoint/2010/main" val="3570711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sz="2000" dirty="0" smtClean="0"/>
              <a:t>Apache Hadoop , </a:t>
            </a:r>
            <a:r>
              <a:rPr lang="en-US" sz="2000" dirty="0"/>
              <a:t>Apache </a:t>
            </a:r>
            <a:r>
              <a:rPr lang="en-US" sz="2000" dirty="0" smtClean="0"/>
              <a:t>Tomcat</a:t>
            </a:r>
          </a:p>
          <a:p>
            <a:r>
              <a:rPr lang="en-US" sz="2000" dirty="0" smtClean="0"/>
              <a:t>Java,SSH2</a:t>
            </a:r>
          </a:p>
          <a:p>
            <a:r>
              <a:rPr lang="en-US" sz="2000" dirty="0"/>
              <a:t>JSP ,</a:t>
            </a:r>
            <a:r>
              <a:rPr lang="en-US" sz="2000" dirty="0" err="1"/>
              <a:t>Jquery</a:t>
            </a:r>
            <a:r>
              <a:rPr lang="en-US" sz="2000" dirty="0"/>
              <a:t> (</a:t>
            </a:r>
            <a:r>
              <a:rPr lang="en-US" sz="2000" dirty="0" err="1"/>
              <a:t>Javascript</a:t>
            </a:r>
            <a:r>
              <a:rPr lang="en-US" sz="2000" dirty="0"/>
              <a:t> Library) ,Spring (MVC Framework)</a:t>
            </a:r>
          </a:p>
          <a:p>
            <a:pPr marL="0" indent="0">
              <a:buNone/>
            </a:pPr>
            <a:endParaRPr lang="en-US" sz="2000" dirty="0" smtClean="0"/>
          </a:p>
          <a:p>
            <a:pPr marL="0" indent="0">
              <a:buNone/>
            </a:pPr>
            <a:r>
              <a:rPr lang="en-US" sz="2000" dirty="0" smtClean="0"/>
              <a:t>Hadoop Configuration:</a:t>
            </a:r>
          </a:p>
          <a:p>
            <a:pPr marL="0" indent="0">
              <a:buNone/>
            </a:pPr>
            <a:endParaRPr lang="en-US" sz="2000" dirty="0" smtClean="0"/>
          </a:p>
          <a:p>
            <a:pPr marL="0" indent="0">
              <a:buNone/>
            </a:pPr>
            <a:r>
              <a:rPr lang="en-US" sz="2000" dirty="0" smtClean="0"/>
              <a:t>8 nodes </a:t>
            </a:r>
          </a:p>
          <a:p>
            <a:pPr marL="0" indent="0">
              <a:buNone/>
            </a:pPr>
            <a:r>
              <a:rPr lang="en-US" sz="2000" dirty="0" smtClean="0"/>
              <a:t>16 CPUs</a:t>
            </a:r>
          </a:p>
          <a:p>
            <a:pPr marL="0" indent="0">
              <a:buNone/>
            </a:pPr>
            <a:r>
              <a:rPr lang="en-US" sz="2000" dirty="0" smtClean="0"/>
              <a:t>And </a:t>
            </a:r>
          </a:p>
          <a:p>
            <a:endParaRPr lang="en-US" sz="2000" dirty="0" smtClean="0"/>
          </a:p>
          <a:p>
            <a:endParaRPr lang="en-US" dirty="0"/>
          </a:p>
        </p:txBody>
      </p:sp>
    </p:spTree>
    <p:extLst>
      <p:ext uri="{BB962C8B-B14F-4D97-AF65-F5344CB8AC3E}">
        <p14:creationId xmlns:p14="http://schemas.microsoft.com/office/powerpoint/2010/main" val="1387915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8120" y="604780"/>
            <a:ext cx="9144000" cy="809468"/>
          </a:xfrm>
        </p:spPr>
        <p:txBody>
          <a:bodyPr>
            <a:normAutofit/>
          </a:bodyPr>
          <a:lstStyle/>
          <a:p>
            <a:r>
              <a:rPr lang="en-US" sz="4000" dirty="0" smtClean="0">
                <a:latin typeface="Times New Roman" panose="02020603050405020304" pitchFamily="18" charset="0"/>
                <a:cs typeface="Times New Roman" panose="02020603050405020304" pitchFamily="18" charset="0"/>
              </a:rPr>
              <a:t>Web Interface</a:t>
            </a:r>
            <a:endParaRPr lang="en-SG" sz="4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800225" y="1647825"/>
            <a:ext cx="8591550" cy="3562350"/>
          </a:xfrm>
          <a:prstGeom prst="rect">
            <a:avLst/>
          </a:prstGeom>
        </p:spPr>
      </p:pic>
    </p:spTree>
    <p:extLst>
      <p:ext uri="{BB962C8B-B14F-4D97-AF65-F5344CB8AC3E}">
        <p14:creationId xmlns:p14="http://schemas.microsoft.com/office/powerpoint/2010/main" val="968322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Query Output</a:t>
            </a:r>
            <a:endParaRPr lang="en-US" dirty="0"/>
          </a:p>
        </p:txBody>
      </p:sp>
      <p:pic>
        <p:nvPicPr>
          <p:cNvPr id="6" name="Picture 5"/>
          <p:cNvPicPr>
            <a:picLocks noChangeAspect="1"/>
          </p:cNvPicPr>
          <p:nvPr/>
        </p:nvPicPr>
        <p:blipFill>
          <a:blip r:embed="rId2"/>
          <a:stretch>
            <a:fillRect/>
          </a:stretch>
        </p:blipFill>
        <p:spPr>
          <a:xfrm>
            <a:off x="981075" y="1440611"/>
            <a:ext cx="10229850" cy="5037827"/>
          </a:xfrm>
          <a:prstGeom prst="rect">
            <a:avLst/>
          </a:prstGeom>
        </p:spPr>
      </p:pic>
    </p:spTree>
    <p:extLst>
      <p:ext uri="{BB962C8B-B14F-4D97-AF65-F5344CB8AC3E}">
        <p14:creationId xmlns:p14="http://schemas.microsoft.com/office/powerpoint/2010/main" val="2519947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ZipFileReader</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Extracted Text Files as input</a:t>
            </a:r>
          </a:p>
          <a:p>
            <a:r>
              <a:rPr lang="en-US" dirty="0" smtClean="0"/>
              <a:t>Initially We did the Boolean on extracted data from the zip files where our mappers had to parse the files one by one . </a:t>
            </a:r>
          </a:p>
          <a:p>
            <a:r>
              <a:rPr lang="en-US" dirty="0" smtClean="0"/>
              <a:t>This method proved to be very-very slow as there was On disk IO per file read from the disk hence it was infeasible to use this method to compute the index on entire data set.</a:t>
            </a:r>
          </a:p>
          <a:p>
            <a:endParaRPr lang="en-US" dirty="0"/>
          </a:p>
          <a:p>
            <a:pPr marL="0" indent="0">
              <a:buNone/>
            </a:pPr>
            <a:r>
              <a:rPr lang="en-US" b="1" dirty="0" smtClean="0"/>
              <a:t>Zip File as Input using the </a:t>
            </a:r>
            <a:r>
              <a:rPr lang="en-US" b="1" dirty="0" err="1" smtClean="0"/>
              <a:t>ZipFileReader</a:t>
            </a:r>
            <a:endParaRPr lang="en-US" b="1" dirty="0"/>
          </a:p>
          <a:p>
            <a:pPr marL="0" indent="0">
              <a:buNone/>
            </a:pPr>
            <a:r>
              <a:rPr lang="en-US" sz="6500" dirty="0" smtClean="0"/>
              <a:t>. </a:t>
            </a:r>
            <a:r>
              <a:rPr lang="en-US" dirty="0" smtClean="0"/>
              <a:t>In this method we pass the entire zip file to the mapper and then the mapper would explode the  zip file and in main memory and extract the data from it. Since here there were far less Disk IO’s compared to the previous method and accessing data in main memory is very fast we were able to compute indexes in a matter of minutes then hours as in previous case.</a:t>
            </a:r>
            <a:endParaRPr lang="en-US" dirty="0"/>
          </a:p>
        </p:txBody>
      </p:sp>
    </p:spTree>
    <p:extLst>
      <p:ext uri="{BB962C8B-B14F-4D97-AF65-F5344CB8AC3E}">
        <p14:creationId xmlns:p14="http://schemas.microsoft.com/office/powerpoint/2010/main" val="2938834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09468"/>
          </a:xfrm>
        </p:spPr>
        <p:txBody>
          <a:bodyPr>
            <a:normAutofit/>
          </a:bodyPr>
          <a:lstStyle/>
          <a:p>
            <a:r>
              <a:rPr lang="en-US" sz="4000" dirty="0" smtClean="0">
                <a:latin typeface="Times New Roman" panose="02020603050405020304" pitchFamily="18" charset="0"/>
                <a:cs typeface="Times New Roman" panose="02020603050405020304" pitchFamily="18" charset="0"/>
              </a:rPr>
              <a:t>Boolean retrieval Model</a:t>
            </a:r>
            <a:endParaRPr lang="en-SG" sz="40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838200" y="191577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err="1" smtClean="0">
                <a:latin typeface="Times New Roman" panose="02020603050405020304" pitchFamily="18" charset="0"/>
                <a:cs typeface="Times New Roman" panose="02020603050405020304" pitchFamily="18" charset="0"/>
              </a:rPr>
              <a:t>UniWord</a:t>
            </a:r>
            <a:r>
              <a:rPr lang="en-US" dirty="0" smtClean="0">
                <a:latin typeface="Times New Roman" panose="02020603050405020304" pitchFamily="18" charset="0"/>
                <a:cs typeface="Times New Roman" panose="02020603050405020304" pitchFamily="18" charset="0"/>
              </a:rPr>
              <a:t> Index</a:t>
            </a:r>
          </a:p>
          <a:p>
            <a:pPr algn="l"/>
            <a:r>
              <a:rPr lang="en-US" dirty="0" smtClean="0">
                <a:latin typeface="Times New Roman" panose="02020603050405020304" pitchFamily="18" charset="0"/>
                <a:cs typeface="Times New Roman" panose="02020603050405020304" pitchFamily="18" charset="0"/>
              </a:rPr>
              <a:t>One Mapper </a:t>
            </a:r>
            <a:r>
              <a:rPr lang="en-US" dirty="0" smtClean="0">
                <a:latin typeface="Times New Roman" panose="02020603050405020304" pitchFamily="18" charset="0"/>
                <a:cs typeface="Times New Roman" panose="02020603050405020304" pitchFamily="18" charset="0"/>
                <a:sym typeface="Wingdings" panose="05000000000000000000" pitchFamily="2" charset="2"/>
              </a:rPr>
              <a:t> output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word,docId</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p>
          <a:p>
            <a:pPr algn="l"/>
            <a:r>
              <a:rPr lang="en-US" dirty="0" smtClean="0">
                <a:latin typeface="Times New Roman" panose="02020603050405020304" pitchFamily="18" charset="0"/>
                <a:cs typeface="Times New Roman" panose="02020603050405020304" pitchFamily="18" charset="0"/>
                <a:sym typeface="Wingdings" panose="05000000000000000000" pitchFamily="2" charset="2"/>
              </a:rPr>
              <a:t>One Reducer  word , docId1,docId2,docId3 ……..</a:t>
            </a:r>
          </a:p>
          <a:p>
            <a:pPr algn="l"/>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algn="l"/>
            <a:r>
              <a:rPr lang="en-US" dirty="0" err="1" smtClean="0">
                <a:latin typeface="Times New Roman" panose="02020603050405020304" pitchFamily="18" charset="0"/>
                <a:cs typeface="Times New Roman" panose="02020603050405020304" pitchFamily="18" charset="0"/>
                <a:sym typeface="Wingdings" panose="05000000000000000000" pitchFamily="2" charset="2"/>
              </a:rPr>
              <a:t>Biword</a:t>
            </a:r>
            <a:r>
              <a:rPr lang="en-US" dirty="0" smtClean="0">
                <a:latin typeface="Times New Roman" panose="02020603050405020304" pitchFamily="18" charset="0"/>
                <a:cs typeface="Times New Roman" panose="02020603050405020304" pitchFamily="18" charset="0"/>
                <a:sym typeface="Wingdings" panose="05000000000000000000" pitchFamily="2" charset="2"/>
              </a:rPr>
              <a:t> index  </a:t>
            </a:r>
          </a:p>
          <a:p>
            <a:pPr algn="l"/>
            <a:r>
              <a:rPr lang="en-US" dirty="0" smtClean="0">
                <a:latin typeface="Times New Roman" panose="02020603050405020304" pitchFamily="18" charset="0"/>
                <a:cs typeface="Times New Roman" panose="02020603050405020304" pitchFamily="18" charset="0"/>
                <a:sym typeface="Wingdings" panose="05000000000000000000" pitchFamily="2" charset="2"/>
              </a:rPr>
              <a:t>One Mapper  output { word1 word 2,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docId</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p>
          <a:p>
            <a:pPr algn="l"/>
            <a:r>
              <a:rPr lang="en-US" dirty="0" smtClean="0">
                <a:latin typeface="Times New Roman" panose="02020603050405020304" pitchFamily="18" charset="0"/>
                <a:cs typeface="Times New Roman" panose="02020603050405020304" pitchFamily="18" charset="0"/>
                <a:sym typeface="Wingdings" panose="05000000000000000000" pitchFamily="2" charset="2"/>
              </a:rPr>
              <a:t>One Reducer  output { word1 word2 , docId1,docId2,docId3 ……….}</a:t>
            </a:r>
          </a:p>
          <a:p>
            <a:pPr algn="l"/>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701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09468"/>
          </a:xfrm>
        </p:spPr>
        <p:txBody>
          <a:bodyPr>
            <a:normAutofit/>
          </a:bodyPr>
          <a:lstStyle/>
          <a:p>
            <a:r>
              <a:rPr lang="en-US" sz="4000" dirty="0" smtClean="0">
                <a:latin typeface="Times New Roman" panose="02020603050405020304" pitchFamily="18" charset="0"/>
                <a:cs typeface="Times New Roman" panose="02020603050405020304" pitchFamily="18" charset="0"/>
              </a:rPr>
              <a:t>Ranked Retrieval Model</a:t>
            </a:r>
            <a:endParaRPr lang="en-SG" sz="40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838200" y="1915778"/>
            <a:ext cx="10515600" cy="1577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latin typeface="Times New Roman" panose="02020603050405020304" pitchFamily="18" charset="0"/>
                <a:cs typeface="Times New Roman" panose="02020603050405020304" pitchFamily="18" charset="0"/>
              </a:rPr>
              <a:t>Mappers - Three</a:t>
            </a:r>
          </a:p>
          <a:p>
            <a:pPr algn="l"/>
            <a:r>
              <a:rPr lang="en-US" dirty="0" smtClean="0">
                <a:latin typeface="Times New Roman" panose="02020603050405020304" pitchFamily="18" charset="0"/>
                <a:cs typeface="Times New Roman" panose="02020603050405020304" pitchFamily="18" charset="0"/>
              </a:rPr>
              <a:t>Combiner – One Used only in phase 1 of generating the index.</a:t>
            </a:r>
          </a:p>
          <a:p>
            <a:pPr algn="l"/>
            <a:r>
              <a:rPr lang="en-US" dirty="0" smtClean="0">
                <a:latin typeface="Times New Roman" panose="02020603050405020304" pitchFamily="18" charset="0"/>
                <a:cs typeface="Times New Roman" panose="02020603050405020304" pitchFamily="18" charset="0"/>
              </a:rPr>
              <a:t>Reducer - Three</a:t>
            </a: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98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79681142"/>
              </p:ext>
            </p:extLst>
          </p:nvPr>
        </p:nvGraphicFramePr>
        <p:xfrm>
          <a:off x="319177" y="624774"/>
          <a:ext cx="11404122" cy="1348105"/>
        </p:xfrm>
        <a:graphic>
          <a:graphicData uri="http://schemas.openxmlformats.org/drawingml/2006/table">
            <a:tbl>
              <a:tblPr firstRow="1" bandRow="1">
                <a:tableStyleId>{5C22544A-7EE6-4342-B048-85BDC9FD1C3A}</a:tableStyleId>
              </a:tblPr>
              <a:tblGrid>
                <a:gridCol w="5702061"/>
                <a:gridCol w="5702061"/>
              </a:tblGrid>
              <a:tr h="433705">
                <a:tc>
                  <a:txBody>
                    <a:bodyPr/>
                    <a:lstStyle/>
                    <a:p>
                      <a:r>
                        <a:rPr lang="en-US" dirty="0" smtClean="0"/>
                        <a:t>Mapper</a:t>
                      </a:r>
                      <a:endParaRPr lang="en-US" dirty="0"/>
                    </a:p>
                  </a:txBody>
                  <a:tcPr/>
                </a:tc>
                <a:tc>
                  <a:txBody>
                    <a:bodyPr/>
                    <a:lstStyle/>
                    <a:p>
                      <a:r>
                        <a:rPr lang="en-US" dirty="0" smtClean="0"/>
                        <a:t>Reducer</a:t>
                      </a:r>
                    </a:p>
                  </a:txBody>
                  <a:tcPr/>
                </a:tc>
              </a:tr>
              <a:tr h="7485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docId</a:t>
                      </a:r>
                      <a:r>
                        <a:rPr lang="en-US" dirty="0" smtClean="0"/>
                        <a:t>=&gt;[words]}  </a:t>
                      </a:r>
                      <a:r>
                        <a:rPr lang="en-US" dirty="0" smtClean="0">
                          <a:sym typeface="Wingdings" panose="05000000000000000000" pitchFamily="2" charset="2"/>
                        </a:rPr>
                        <a:t> </a:t>
                      </a:r>
                      <a:r>
                        <a:rPr lang="en-US" dirty="0" smtClean="0"/>
                        <a:t>Output</a:t>
                      </a:r>
                      <a:r>
                        <a:rPr lang="en-US" dirty="0" smtClean="0">
                          <a:sym typeface="Wingdings" panose="05000000000000000000" pitchFamily="2" charset="2"/>
                        </a:rPr>
                        <a:t> </a:t>
                      </a:r>
                      <a:r>
                        <a:rPr lang="en-US" dirty="0" smtClean="0"/>
                        <a:t>{[</a:t>
                      </a:r>
                      <a:r>
                        <a:rPr lang="en-US" dirty="0" err="1" smtClean="0"/>
                        <a:t>word,docId</a:t>
                      </a:r>
                      <a:r>
                        <a:rPr lang="en-US" dirty="0" smtClean="0"/>
                        <a:t>]=&gt;1} </a:t>
                      </a:r>
                      <a:r>
                        <a:rPr lang="en-US" dirty="0" smtClean="0">
                          <a:sym typeface="Wingdings" panose="05000000000000000000" pitchFamily="2" charset="2"/>
                        </a:rPr>
                        <a:t> </a:t>
                      </a:r>
                      <a:r>
                        <a:rPr lang="en-US" b="1" dirty="0" smtClean="0">
                          <a:sym typeface="Wingdings" panose="05000000000000000000" pitchFamily="2" charset="2"/>
                        </a:rPr>
                        <a:t>to Combiner </a:t>
                      </a:r>
                      <a:r>
                        <a:rPr lang="en-US" dirty="0" smtClean="0"/>
                        <a:t>{[</a:t>
                      </a:r>
                      <a:r>
                        <a:rPr lang="en-US" dirty="0" err="1" smtClean="0"/>
                        <a:t>word,docId</a:t>
                      </a:r>
                      <a:r>
                        <a:rPr lang="en-US" dirty="0" smtClean="0"/>
                        <a:t>]=&gt;[1,1,1,1,1} </a:t>
                      </a:r>
                      <a:r>
                        <a:rPr lang="en-US" dirty="0" smtClean="0">
                          <a:sym typeface="Wingdings" panose="05000000000000000000" pitchFamily="2" charset="2"/>
                        </a:rPr>
                        <a:t> to Reducer </a:t>
                      </a:r>
                      <a:r>
                        <a:rPr lang="en-US" dirty="0" smtClean="0"/>
                        <a:t>{[</a:t>
                      </a:r>
                      <a:r>
                        <a:rPr lang="en-US" dirty="0" err="1" smtClean="0"/>
                        <a:t>word,docId</a:t>
                      </a:r>
                      <a:r>
                        <a:rPr lang="en-US" dirty="0" smtClean="0"/>
                        <a:t>]=&gt;[5} </a:t>
                      </a:r>
                    </a:p>
                  </a:txBody>
                  <a:tcPr/>
                </a:tc>
                <a:tc>
                  <a:txBody>
                    <a:bodyPr/>
                    <a:lstStyle/>
                    <a:p>
                      <a:r>
                        <a:rPr lang="en-US" dirty="0" smtClean="0"/>
                        <a:t>{[</a:t>
                      </a:r>
                      <a:r>
                        <a:rPr lang="en-US" dirty="0" err="1" smtClean="0"/>
                        <a:t>word,docId</a:t>
                      </a:r>
                      <a:r>
                        <a:rPr lang="en-US" dirty="0" smtClean="0"/>
                        <a:t>]=&gt;[5} </a:t>
                      </a:r>
                      <a:r>
                        <a:rPr lang="en-US" dirty="0" smtClean="0">
                          <a:sym typeface="Wingdings" panose="05000000000000000000" pitchFamily="2" charset="2"/>
                        </a:rPr>
                        <a:t> Output{[</a:t>
                      </a:r>
                      <a:r>
                        <a:rPr lang="en-US" dirty="0" err="1" smtClean="0">
                          <a:sym typeface="Wingdings" panose="05000000000000000000" pitchFamily="2" charset="2"/>
                        </a:rPr>
                        <a:t>word,docId</a:t>
                      </a:r>
                      <a:r>
                        <a:rPr lang="en-US" dirty="0" smtClean="0">
                          <a:sym typeface="Wingdings" panose="05000000000000000000" pitchFamily="2" charset="2"/>
                        </a:rPr>
                        <a:t>],</a:t>
                      </a:r>
                      <a:r>
                        <a:rPr lang="en-US" dirty="0" err="1" smtClean="0">
                          <a:sym typeface="Wingdings" panose="05000000000000000000" pitchFamily="2" charset="2"/>
                        </a:rPr>
                        <a:t>wordCount</a:t>
                      </a:r>
                      <a:r>
                        <a:rPr lang="en-US" dirty="0" smtClean="0">
                          <a:sym typeface="Wingdings" panose="05000000000000000000" pitchFamily="2" charset="2"/>
                        </a:rPr>
                        <a:t>]}</a:t>
                      </a:r>
                      <a:endParaRPr lang="en-US" dirty="0"/>
                    </a:p>
                  </a:txBody>
                  <a:tcPr/>
                </a:tc>
              </a:tr>
            </a:tbl>
          </a:graphicData>
        </a:graphic>
      </p:graphicFrame>
      <p:sp>
        <p:nvSpPr>
          <p:cNvPr id="3" name="TextBox 2"/>
          <p:cNvSpPr txBox="1"/>
          <p:nvPr/>
        </p:nvSpPr>
        <p:spPr>
          <a:xfrm>
            <a:off x="319178" y="189781"/>
            <a:ext cx="3381555" cy="369332"/>
          </a:xfrm>
          <a:prstGeom prst="rect">
            <a:avLst/>
          </a:prstGeom>
          <a:noFill/>
        </p:spPr>
        <p:txBody>
          <a:bodyPr wrap="square" rtlCol="0">
            <a:spAutoFit/>
          </a:bodyPr>
          <a:lstStyle/>
          <a:p>
            <a:r>
              <a:rPr lang="en-US" dirty="0" smtClean="0"/>
              <a:t>Phase 1</a:t>
            </a:r>
            <a:endParaRPr lang="en-US" dirty="0"/>
          </a:p>
        </p:txBody>
      </p:sp>
      <p:graphicFrame>
        <p:nvGraphicFramePr>
          <p:cNvPr id="4" name="Table 3"/>
          <p:cNvGraphicFramePr>
            <a:graphicFrameLocks noGrp="1"/>
          </p:cNvGraphicFramePr>
          <p:nvPr/>
        </p:nvGraphicFramePr>
        <p:xfrm>
          <a:off x="319178" y="2425486"/>
          <a:ext cx="11404122" cy="1010920"/>
        </p:xfrm>
        <a:graphic>
          <a:graphicData uri="http://schemas.openxmlformats.org/drawingml/2006/table">
            <a:tbl>
              <a:tblPr firstRow="1" bandRow="1">
                <a:tableStyleId>{5C22544A-7EE6-4342-B048-85BDC9FD1C3A}</a:tableStyleId>
              </a:tblPr>
              <a:tblGrid>
                <a:gridCol w="5702061"/>
                <a:gridCol w="5702061"/>
              </a:tblGrid>
              <a:tr h="370840">
                <a:tc>
                  <a:txBody>
                    <a:bodyPr/>
                    <a:lstStyle/>
                    <a:p>
                      <a:r>
                        <a:rPr lang="en-US" dirty="0" smtClean="0"/>
                        <a:t>Mapper</a:t>
                      </a:r>
                      <a:endParaRPr lang="en-US" dirty="0"/>
                    </a:p>
                  </a:txBody>
                  <a:tcPr/>
                </a:tc>
                <a:tc>
                  <a:txBody>
                    <a:bodyPr/>
                    <a:lstStyle/>
                    <a:p>
                      <a:r>
                        <a:rPr lang="en-US" dirty="0" smtClean="0"/>
                        <a:t>Reducer</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Output </a:t>
                      </a:r>
                      <a:r>
                        <a:rPr lang="en-US" dirty="0" smtClean="0">
                          <a:sym typeface="Wingdings" panose="05000000000000000000" pitchFamily="2" charset="2"/>
                        </a:rPr>
                        <a:t></a:t>
                      </a:r>
                      <a:r>
                        <a:rPr lang="en-US" baseline="0" dirty="0" smtClean="0"/>
                        <a:t> </a:t>
                      </a:r>
                      <a:r>
                        <a:rPr lang="en-US" dirty="0" smtClean="0">
                          <a:sym typeface="Wingdings" panose="05000000000000000000" pitchFamily="2" charset="2"/>
                        </a:rPr>
                        <a:t>{[</a:t>
                      </a:r>
                      <a:r>
                        <a:rPr lang="en-US" dirty="0" err="1" smtClean="0">
                          <a:sym typeface="Wingdings" panose="05000000000000000000" pitchFamily="2" charset="2"/>
                        </a:rPr>
                        <a:t>word,docId</a:t>
                      </a:r>
                      <a:r>
                        <a:rPr lang="en-US" dirty="0" smtClean="0">
                          <a:sym typeface="Wingdings" panose="05000000000000000000" pitchFamily="2" charset="2"/>
                        </a:rPr>
                        <a:t>],</a:t>
                      </a:r>
                      <a:r>
                        <a:rPr lang="en-US" dirty="0" err="1" smtClean="0">
                          <a:sym typeface="Wingdings" panose="05000000000000000000" pitchFamily="2" charset="2"/>
                        </a:rPr>
                        <a:t>wordCount</a:t>
                      </a:r>
                      <a:r>
                        <a:rPr lang="en-US" dirty="0" smtClean="0">
                          <a:sym typeface="Wingdings" panose="05000000000000000000" pitchFamily="2" charset="2"/>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a:t>
                      </a:r>
                      <a:r>
                        <a:rPr lang="en-US" dirty="0" err="1" smtClean="0"/>
                        <a:t>word,docId</a:t>
                      </a:r>
                      <a:r>
                        <a:rPr lang="en-US" dirty="0" smtClean="0"/>
                        <a:t>]=&gt;[</a:t>
                      </a:r>
                      <a:r>
                        <a:rPr lang="en-US" dirty="0" err="1" smtClean="0"/>
                        <a:t>wordcount,wordsPerDoc</a:t>
                      </a:r>
                      <a:r>
                        <a:rPr lang="en-US" dirty="0" smtClean="0"/>
                        <a:t>]}</a:t>
                      </a:r>
                      <a:endParaRPr lang="en-US" dirty="0"/>
                    </a:p>
                  </a:txBody>
                  <a:tcPr/>
                </a:tc>
              </a:tr>
            </a:tbl>
          </a:graphicData>
        </a:graphic>
      </p:graphicFrame>
      <p:sp>
        <p:nvSpPr>
          <p:cNvPr id="5" name="TextBox 4"/>
          <p:cNvSpPr txBox="1"/>
          <p:nvPr/>
        </p:nvSpPr>
        <p:spPr>
          <a:xfrm>
            <a:off x="319177" y="1963948"/>
            <a:ext cx="3381555" cy="369332"/>
          </a:xfrm>
          <a:prstGeom prst="rect">
            <a:avLst/>
          </a:prstGeom>
          <a:noFill/>
        </p:spPr>
        <p:txBody>
          <a:bodyPr wrap="square" rtlCol="0">
            <a:spAutoFit/>
          </a:bodyPr>
          <a:lstStyle/>
          <a:p>
            <a:r>
              <a:rPr lang="en-US" dirty="0" smtClean="0"/>
              <a:t>Phase 2</a:t>
            </a:r>
            <a:endParaRPr lang="en-US" dirty="0"/>
          </a:p>
        </p:txBody>
      </p:sp>
      <p:graphicFrame>
        <p:nvGraphicFramePr>
          <p:cNvPr id="6" name="Table 5"/>
          <p:cNvGraphicFramePr>
            <a:graphicFrameLocks noGrp="1"/>
          </p:cNvGraphicFramePr>
          <p:nvPr/>
        </p:nvGraphicFramePr>
        <p:xfrm>
          <a:off x="319178" y="3984668"/>
          <a:ext cx="11404122" cy="1829536"/>
        </p:xfrm>
        <a:graphic>
          <a:graphicData uri="http://schemas.openxmlformats.org/drawingml/2006/table">
            <a:tbl>
              <a:tblPr firstRow="1" bandRow="1">
                <a:tableStyleId>{5C22544A-7EE6-4342-B048-85BDC9FD1C3A}</a:tableStyleId>
              </a:tblPr>
              <a:tblGrid>
                <a:gridCol w="5702061"/>
                <a:gridCol w="5702061"/>
              </a:tblGrid>
              <a:tr h="0">
                <a:tc>
                  <a:txBody>
                    <a:bodyPr/>
                    <a:lstStyle/>
                    <a:p>
                      <a:r>
                        <a:rPr lang="en-US" dirty="0" smtClean="0"/>
                        <a:t>Mapper</a:t>
                      </a:r>
                      <a:endParaRPr lang="en-US" dirty="0"/>
                    </a:p>
                  </a:txBody>
                  <a:tcPr/>
                </a:tc>
                <a:tc>
                  <a:txBody>
                    <a:bodyPr/>
                    <a:lstStyle/>
                    <a:p>
                      <a:r>
                        <a:rPr lang="en-US" dirty="0" smtClean="0"/>
                        <a:t>Reducer</a:t>
                      </a:r>
                    </a:p>
                  </a:txBody>
                  <a:tcPr/>
                </a:tc>
              </a:tr>
              <a:tr h="14637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word,docId</a:t>
                      </a:r>
                      <a:r>
                        <a:rPr lang="en-US" dirty="0" smtClean="0"/>
                        <a:t>]=&gt;[</a:t>
                      </a:r>
                      <a:r>
                        <a:rPr lang="en-US" dirty="0" err="1" smtClean="0"/>
                        <a:t>wordcount,wordsPerDoc</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Output</a:t>
                      </a:r>
                      <a:r>
                        <a:rPr lang="en-US" baseline="0" dirty="0" smtClean="0"/>
                        <a:t> </a:t>
                      </a:r>
                      <a:r>
                        <a:rPr lang="en-US" baseline="0" dirty="0" smtClean="0">
                          <a:sym typeface="Wingdings" panose="05000000000000000000" pitchFamily="2" charset="2"/>
                        </a:rPr>
                        <a:t> { word=&gt;[</a:t>
                      </a:r>
                      <a:r>
                        <a:rPr lang="en-US" baseline="0" dirty="0" err="1" smtClean="0">
                          <a:sym typeface="Wingdings" panose="05000000000000000000" pitchFamily="2" charset="2"/>
                        </a:rPr>
                        <a:t>docId,wordCount,wordsPerDoc</a:t>
                      </a:r>
                      <a:r>
                        <a:rPr lang="en-US" baseline="0" dirty="0" smtClean="0">
                          <a:sym typeface="Wingdings" panose="05000000000000000000" pitchFamily="2" charset="2"/>
                        </a:rPr>
                        <a:t>] }</a:t>
                      </a:r>
                      <a:endParaRPr lang="en-US" dirty="0" smtClean="0"/>
                    </a:p>
                  </a:txBody>
                  <a:tcPr/>
                </a:tc>
                <a:tc>
                  <a:txBody>
                    <a:bodyPr/>
                    <a:lstStyle/>
                    <a:p>
                      <a:r>
                        <a:rPr lang="en-US" dirty="0" smtClean="0"/>
                        <a:t>{word=&gt;[doc1,wc1,wpd1], [doc1,wc1,wpd1]……..} </a:t>
                      </a:r>
                      <a:r>
                        <a:rPr lang="en-US" dirty="0" smtClean="0">
                          <a:sym typeface="Wingdings" panose="05000000000000000000" pitchFamily="2" charset="2"/>
                        </a:rPr>
                        <a:t> intermediate Results : {[</a:t>
                      </a:r>
                      <a:r>
                        <a:rPr lang="en-US" dirty="0" err="1" smtClean="0">
                          <a:sym typeface="Wingdings" panose="05000000000000000000" pitchFamily="2" charset="2"/>
                        </a:rPr>
                        <a:t>word,docId</a:t>
                      </a:r>
                      <a:r>
                        <a:rPr lang="en-US" dirty="0" smtClean="0">
                          <a:sym typeface="Wingdings" panose="05000000000000000000" pitchFamily="2" charset="2"/>
                        </a:rPr>
                        <a:t>] =&gt;</a:t>
                      </a:r>
                      <a:r>
                        <a:rPr lang="en-US" baseline="0" dirty="0" smtClean="0">
                          <a:sym typeface="Wingdings" panose="05000000000000000000" pitchFamily="2" charset="2"/>
                        </a:rPr>
                        <a:t> [</a:t>
                      </a:r>
                      <a:r>
                        <a:rPr lang="en-US" baseline="0" dirty="0" err="1" smtClean="0">
                          <a:sym typeface="Wingdings" panose="05000000000000000000" pitchFamily="2" charset="2"/>
                        </a:rPr>
                        <a:t>wordCount,wordsPerDoc,docsPerWord</a:t>
                      </a:r>
                      <a:r>
                        <a:rPr lang="en-US" baseline="0" dirty="0" smtClean="0">
                          <a:sym typeface="Wingdings" panose="05000000000000000000" pitchFamily="2" charset="2"/>
                        </a:rPr>
                        <a:t>]} (Stored in a temporary map)</a:t>
                      </a:r>
                    </a:p>
                    <a:p>
                      <a:r>
                        <a:rPr lang="en-US" baseline="0" dirty="0" smtClean="0">
                          <a:sym typeface="Wingdings" panose="05000000000000000000" pitchFamily="2" charset="2"/>
                        </a:rPr>
                        <a:t> Final Calculation : {[</a:t>
                      </a:r>
                      <a:r>
                        <a:rPr lang="en-US" baseline="0" dirty="0" err="1" smtClean="0">
                          <a:sym typeface="Wingdings" panose="05000000000000000000" pitchFamily="2" charset="2"/>
                        </a:rPr>
                        <a:t>word,docId</a:t>
                      </a:r>
                      <a:r>
                        <a:rPr lang="en-US" baseline="0" dirty="0" smtClean="0">
                          <a:sym typeface="Wingdings" panose="05000000000000000000" pitchFamily="2" charset="2"/>
                        </a:rPr>
                        <a:t>]=&gt;</a:t>
                      </a:r>
                      <a:r>
                        <a:rPr lang="en-US" baseline="0" dirty="0" err="1" smtClean="0">
                          <a:sym typeface="Wingdings" panose="05000000000000000000" pitchFamily="2" charset="2"/>
                        </a:rPr>
                        <a:t>tfidf</a:t>
                      </a:r>
                      <a:r>
                        <a:rPr lang="en-US" baseline="0" dirty="0" smtClean="0">
                          <a:sym typeface="Wingdings" panose="05000000000000000000" pitchFamily="2" charset="2"/>
                        </a:rPr>
                        <a:t> }</a:t>
                      </a:r>
                      <a:endParaRPr lang="en-US" dirty="0"/>
                    </a:p>
                  </a:txBody>
                  <a:tcPr/>
                </a:tc>
              </a:tr>
            </a:tbl>
          </a:graphicData>
        </a:graphic>
      </p:graphicFrame>
      <p:sp>
        <p:nvSpPr>
          <p:cNvPr id="7" name="TextBox 6"/>
          <p:cNvSpPr txBox="1"/>
          <p:nvPr/>
        </p:nvSpPr>
        <p:spPr>
          <a:xfrm>
            <a:off x="319177" y="3587955"/>
            <a:ext cx="3381555" cy="369332"/>
          </a:xfrm>
          <a:prstGeom prst="rect">
            <a:avLst/>
          </a:prstGeom>
          <a:noFill/>
        </p:spPr>
        <p:txBody>
          <a:bodyPr wrap="square" rtlCol="0">
            <a:spAutoFit/>
          </a:bodyPr>
          <a:lstStyle/>
          <a:p>
            <a:r>
              <a:rPr lang="en-US" dirty="0" smtClean="0"/>
              <a:t>Phase 3</a:t>
            </a:r>
            <a:endParaRPr lang="en-US" dirty="0"/>
          </a:p>
        </p:txBody>
      </p:sp>
    </p:spTree>
    <p:extLst>
      <p:ext uri="{BB962C8B-B14F-4D97-AF65-F5344CB8AC3E}">
        <p14:creationId xmlns:p14="http://schemas.microsoft.com/office/powerpoint/2010/main" val="383037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839</Words>
  <Application>Microsoft Office PowerPoint</Application>
  <PresentationFormat>Widescreen</PresentationFormat>
  <Paragraphs>181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Symbol</vt:lpstr>
      <vt:lpstr>Times New Roman</vt:lpstr>
      <vt:lpstr>Wingdings</vt:lpstr>
      <vt:lpstr>Office Theme</vt:lpstr>
      <vt:lpstr>   Evaluation of Boolean/Ranked/Okapi BM25 retrieval models  Team Members Amit Nanda Saurabh Rai</vt:lpstr>
      <vt:lpstr>Contents</vt:lpstr>
      <vt:lpstr>Technologies Used</vt:lpstr>
      <vt:lpstr>Web Interface</vt:lpstr>
      <vt:lpstr>    Query Output</vt:lpstr>
      <vt:lpstr>ZipFileReader</vt:lpstr>
      <vt:lpstr>Boolean retrieval Model</vt:lpstr>
      <vt:lpstr>Ranked Retrieval Model</vt:lpstr>
      <vt:lpstr>PowerPoint Presentation</vt:lpstr>
      <vt:lpstr>PowerPoint Presentation</vt:lpstr>
      <vt:lpstr>PowerPoint Presentation</vt:lpstr>
      <vt:lpstr>PowerPoint Presentation</vt:lpstr>
      <vt:lpstr>Okapi BM25 Retrieval Model</vt:lpstr>
      <vt:lpstr>Okapi BM25 Retrieval Model</vt:lpstr>
      <vt:lpstr>Okapi BM25 Retrieval Model</vt:lpstr>
      <vt:lpstr>Size of Index</vt:lpstr>
      <vt:lpstr>Average Time Efficiency for Search Queries </vt:lpstr>
      <vt:lpstr>Precision, Recall and F-Measure</vt:lpstr>
      <vt:lpstr>Precision  - </vt:lpstr>
      <vt:lpstr>Recall </vt:lpstr>
      <vt:lpstr> Precision- Recall Curve</vt:lpstr>
      <vt:lpstr>Precision – Recall Curve</vt:lpstr>
      <vt:lpstr>R-Precison </vt:lpstr>
      <vt:lpstr>Conclusion  </vt:lpstr>
    </vt:vector>
  </TitlesOfParts>
  <Company>Clemson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Boolean/Ranked/Okapi BM25 retrieval models</dc:title>
  <dc:creator>Lenovo</dc:creator>
  <cp:lastModifiedBy>amit nanda</cp:lastModifiedBy>
  <cp:revision>77</cp:revision>
  <dcterms:created xsi:type="dcterms:W3CDTF">2015-04-13T15:03:07Z</dcterms:created>
  <dcterms:modified xsi:type="dcterms:W3CDTF">2016-02-02T19:50:11Z</dcterms:modified>
</cp:coreProperties>
</file>