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0" r:id="rId6"/>
    <p:sldId id="266" r:id="rId7"/>
    <p:sldId id="259" r:id="rId8"/>
    <p:sldId id="261" r:id="rId9"/>
    <p:sldId id="262" r:id="rId10"/>
    <p:sldId id="265" r:id="rId11"/>
    <p:sldId id="264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kapelnik" initials="tk" lastIdx="1" clrIdx="0">
    <p:extLst>
      <p:ext uri="{19B8F6BF-5375-455C-9EA6-DF929625EA0E}">
        <p15:presenceInfo xmlns:p15="http://schemas.microsoft.com/office/powerpoint/2012/main" userId="tal kapeln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627EC2-84F6-4408-AE07-0B851D723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3B0A7-BDEE-4D07-9DCA-2D6B09370B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917CA-ECB5-40BC-BD42-05DA442D8955}" type="datetimeFigureOut">
              <a:rPr lang="en-IL" smtClean="0"/>
              <a:t>21/10/2020</a:t>
            </a:fld>
            <a:endParaRPr lang="en-I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E68109-25D1-446E-A42F-32D36B2C7C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31F858-D1AC-41D0-91C2-DF79DA62C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52F4-8641-4116-B491-A9B03749E7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9D5E-FFB0-40E3-8C5D-C81CB94CB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0F81-121C-4C4C-977F-290FE511970D}" type="slidenum">
              <a:rPr lang="en-IL" smtClean="0"/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8D51D-1208-44AE-8498-CD2C2543FF1B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33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8D51D-1208-44AE-8498-CD2C2543FF1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000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91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5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4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6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0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D3F7-B204-4790-852A-404BBD5B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74295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EBEBEB"/>
                </a:solidFill>
              </a:rPr>
              <a:t>B.A.T.M.A.N Protocol</a:t>
            </a:r>
            <a:br>
              <a:rPr lang="en-US" sz="4000" dirty="0">
                <a:solidFill>
                  <a:srgbClr val="EBEBEB"/>
                </a:solidFill>
              </a:rPr>
            </a:br>
            <a:r>
              <a:rPr lang="en-US" sz="4000" dirty="0">
                <a:solidFill>
                  <a:srgbClr val="EBEBEB"/>
                </a:solidFill>
              </a:rPr>
              <a:t>better approach to mobile ad hoc networking</a:t>
            </a:r>
            <a:br>
              <a:rPr lang="en-US" sz="4000" dirty="0">
                <a:solidFill>
                  <a:srgbClr val="EBEBEB"/>
                </a:solidFill>
              </a:rPr>
            </a:br>
            <a:endParaRPr lang="en-IL" sz="40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F6B3D-1228-43D4-A2C1-4C2EBD7A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592430"/>
            <a:ext cx="6707278" cy="16887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Concurrent and Distributed Programming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Dr. Yehuda Ben-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Shimol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David Leon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Authors – Amit Nagar-Halevy and tal kapelnik</a:t>
            </a:r>
            <a:endParaRPr lang="en-I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641B60F8-83FE-4642-8DFC-1E127BA4DB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07" r="21159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0023159-FE54-41A0-9306-5CE73D743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6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B093-62C3-4612-AB7A-7136B0B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571F-EB67-4CAD-92FD-BFC98A53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Server, on start initiating all the Computer Servers in the right boarders.</a:t>
            </a:r>
          </a:p>
          <a:p>
            <a:r>
              <a:rPr lang="en-US" dirty="0"/>
              <a:t>Generating a GUI state machine for printing to the screen.</a:t>
            </a:r>
          </a:p>
          <a:p>
            <a:r>
              <a:rPr lang="en-US" dirty="0"/>
              <a:t>He has an </a:t>
            </a:r>
            <a:r>
              <a:rPr lang="en-US" dirty="0" err="1"/>
              <a:t>EtsRobins</a:t>
            </a:r>
            <a:r>
              <a:rPr lang="en-US" dirty="0"/>
              <a:t>- where all the Robins and their locations are located, he updates it regularly.</a:t>
            </a:r>
          </a:p>
          <a:p>
            <a:r>
              <a:rPr lang="en-US" dirty="0"/>
              <a:t>In charge on monitoring the crashes of Computer Servers and telling other Computer Servers to take the falling node area.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2FC5EB2-B24E-448C-B907-1D71EC0B8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3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855D-1796-411C-BCBD-0C82DA5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266A-9C9F-4505-B7CD-8FB8BFC6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40963" cy="4195481"/>
          </a:xfrm>
        </p:spPr>
        <p:txBody>
          <a:bodyPr>
            <a:normAutofit/>
          </a:bodyPr>
          <a:lstStyle/>
          <a:p>
            <a:r>
              <a:rPr lang="en-US" dirty="0"/>
              <a:t>The Computer Server is the main server of each node (except of the Main Server node himself).</a:t>
            </a:r>
          </a:p>
          <a:p>
            <a:r>
              <a:rPr lang="en-US" dirty="0"/>
              <a:t>It spawns and monitors all the Robins in his area.</a:t>
            </a:r>
          </a:p>
          <a:p>
            <a:r>
              <a:rPr lang="en-US" dirty="0"/>
              <a:t>It is responsible for communication with the other Computer Servers.</a:t>
            </a:r>
          </a:p>
          <a:p>
            <a:r>
              <a:rPr lang="en-US" dirty="0"/>
              <a:t>It will update the Main Server on the Location of his Robins, and the Messages that was send.</a:t>
            </a:r>
          </a:p>
          <a:p>
            <a:r>
              <a:rPr lang="en-US" dirty="0"/>
              <a:t>It maintains 2 </a:t>
            </a:r>
            <a:r>
              <a:rPr lang="en-US" dirty="0" err="1"/>
              <a:t>Ets’s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EtsX</a:t>
            </a:r>
            <a:r>
              <a:rPr lang="en-US" dirty="0"/>
              <a:t> and </a:t>
            </a:r>
            <a:r>
              <a:rPr lang="en-US" dirty="0" err="1"/>
              <a:t>EtsY</a:t>
            </a:r>
            <a:r>
              <a:rPr lang="en-US" dirty="0"/>
              <a:t>- each contains all the Robins Addresses at a    particular X or Y.</a:t>
            </a:r>
          </a:p>
          <a:p>
            <a:r>
              <a:rPr lang="en-US" dirty="0"/>
              <a:t>It supports changing his boarders when other node crashes.</a:t>
            </a:r>
          </a:p>
          <a:p>
            <a:endParaRPr lang="en-IL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DFDF5B7-2DE3-4CDF-BCE6-A12AD1CD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7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6869-5E1B-489F-B2DA-9689C64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Simulator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603E-8C12-47F9-B7CA-6C149E7B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1" y="1698355"/>
            <a:ext cx="8946541" cy="4195481"/>
          </a:xfrm>
        </p:spPr>
        <p:txBody>
          <a:bodyPr>
            <a:normAutofit/>
          </a:bodyPr>
          <a:lstStyle/>
          <a:p>
            <a:r>
              <a:rPr lang="en-US" sz="1600" dirty="0"/>
              <a:t>This server responsible on the movement and communication with other Robins.</a:t>
            </a:r>
          </a:p>
          <a:p>
            <a:endParaRPr lang="en-US" sz="1600" dirty="0"/>
          </a:p>
          <a:p>
            <a:r>
              <a:rPr lang="en-US" sz="1600" dirty="0"/>
              <a:t>Movement:</a:t>
            </a:r>
          </a:p>
          <a:p>
            <a:pPr marL="0" indent="0">
              <a:buNone/>
            </a:pPr>
            <a:r>
              <a:rPr lang="en-US" sz="1600" dirty="0"/>
              <a:t>Every random time (within a range) it will generate new Direction and Velocity.</a:t>
            </a:r>
          </a:p>
          <a:p>
            <a:pPr marL="0" indent="0">
              <a:buNone/>
            </a:pPr>
            <a:r>
              <a:rPr lang="en-US" sz="1600" dirty="0"/>
              <a:t>it will update the </a:t>
            </a:r>
            <a:r>
              <a:rPr lang="en-US" sz="1600" dirty="0" err="1"/>
              <a:t>EtsX</a:t>
            </a:r>
            <a:r>
              <a:rPr lang="en-US" sz="1600" dirty="0"/>
              <a:t> and </a:t>
            </a:r>
            <a:r>
              <a:rPr lang="en-US" sz="1600" dirty="0" err="1"/>
              <a:t>EtsY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Communication:</a:t>
            </a:r>
          </a:p>
          <a:p>
            <a:pPr marL="0" indent="0">
              <a:buNone/>
            </a:pPr>
            <a:r>
              <a:rPr lang="en-US" sz="1600" dirty="0"/>
              <a:t>When an OGM need to be sent to the neighbors it will calculate the neighbors in my radius.</a:t>
            </a:r>
          </a:p>
          <a:p>
            <a:pPr marL="0" indent="0">
              <a:buNone/>
            </a:pPr>
            <a:r>
              <a:rPr lang="en-US" sz="1600" dirty="0"/>
              <a:t>For the Robins on my Computer it will send them the OGM directly, </a:t>
            </a:r>
          </a:p>
          <a:p>
            <a:pPr marL="0" indent="0">
              <a:buNone/>
            </a:pPr>
            <a:r>
              <a:rPr lang="en-US" sz="1600" dirty="0"/>
              <a:t>if my location indicates that I may have neighbors on other computers (close to the boarder), then it will send to my Computer Server the OGM to handle it.</a:t>
            </a:r>
          </a:p>
          <a:p>
            <a:endParaRPr lang="en-US" sz="1600" dirty="0"/>
          </a:p>
          <a:p>
            <a:endParaRPr lang="en-IL" sz="1600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2D31BC4-0396-4757-B4FD-81703B409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36A00-C5F4-4A0A-AA51-89F72CD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3CF2699-4DC0-46D3-AB58-7CC5E7D0AF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1" r="11683"/>
          <a:stretch/>
        </p:blipFill>
        <p:spPr bwMode="auto">
          <a:xfrm>
            <a:off x="1352425" y="647698"/>
            <a:ext cx="4033415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758BA01-F73F-47B9-B4F0-B564994AD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FDC7-C9BC-4693-8BD4-BB9FA634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/>
              <a:t>What Is BATMAN Protocol?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15DC-52C2-46EA-9313-E19CBE32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B.A.T.M.A.N. is a proactive routing protocol for Wireless Ad-hoc Mesh Networks. The protocol proactively maintains information about the existence of all nodes in the mesh that are accessible.</a:t>
            </a:r>
          </a:p>
          <a:p>
            <a:endParaRPr lang="en-US" dirty="0"/>
          </a:p>
          <a:p>
            <a:r>
              <a:rPr lang="en-US" dirty="0"/>
              <a:t>The strategy of B.A.T.M.A.N. is to determine for each destination in the mesh one     single-hop neighbor, which can be utilized as best gateway to communicate with the destination node.</a:t>
            </a:r>
            <a:br>
              <a:rPr lang="en-US" dirty="0"/>
            </a:br>
            <a:r>
              <a:rPr lang="en-US" dirty="0"/>
              <a:t>To learn about the best next-hop for each destination is all that the B.A.T.M.A.N. algorithm cares about. </a:t>
            </a:r>
          </a:p>
          <a:p>
            <a:endParaRPr lang="en-US" dirty="0"/>
          </a:p>
          <a:p>
            <a:r>
              <a:rPr lang="en-US" dirty="0"/>
              <a:t>There is no need to find out or calculate the complete route, which makes a very fast and efficient implementation possible.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2508D6E-C0B8-4171-82BD-168B2335F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F73D8-CC75-4AE1-883D-A49FA2A8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Real life uses</a:t>
            </a:r>
            <a:endParaRPr lang="en-IL">
              <a:solidFill>
                <a:srgbClr val="EBEBEB"/>
              </a:solidFill>
            </a:endParaRPr>
          </a:p>
        </p:txBody>
      </p:sp>
      <p:sp>
        <p:nvSpPr>
          <p:cNvPr id="10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0" name="Freeform: Shape 13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Topology Control for Drone Networks - ScienceDirect">
            <a:extLst>
              <a:ext uri="{FF2B5EF4-FFF2-40B4-BE49-F238E27FC236}">
                <a16:creationId xmlns:a16="http://schemas.microsoft.com/office/drawing/2014/main" id="{EBED3D6E-0608-4737-81B4-76C15F2C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909842"/>
            <a:ext cx="5449889" cy="30383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4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4FAC-CF86-4599-8C8D-11363774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57" y="2443315"/>
            <a:ext cx="4668504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EBEBEB"/>
                </a:solidFill>
              </a:rPr>
              <a:t>Military arena: </a:t>
            </a:r>
            <a:r>
              <a:rPr lang="en-US" sz="1400" dirty="0">
                <a:solidFill>
                  <a:srgbClr val="EBEBEB"/>
                </a:solidFill>
              </a:rPr>
              <a:t>An ad hoc networking will allow the military battleground to maintain an information network among the soldiers, drones, vehicles and headquarters.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EBEBEB"/>
                </a:solidFill>
              </a:rPr>
              <a:t>Provincial level: </a:t>
            </a:r>
            <a:r>
              <a:rPr lang="en-US" sz="1400" dirty="0">
                <a:solidFill>
                  <a:srgbClr val="EBEBEB"/>
                </a:solidFill>
              </a:rPr>
              <a:t>Ad hoc networks can build instant link between multimedia network using computers to spread and share information among participants.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EBEBEB"/>
                </a:solidFill>
              </a:rPr>
              <a:t>Emergency situation: </a:t>
            </a:r>
            <a:r>
              <a:rPr lang="en-US" sz="1400" dirty="0">
                <a:solidFill>
                  <a:srgbClr val="EBEBEB"/>
                </a:solidFill>
              </a:rPr>
              <a:t>such as disaster relief. The rapid development of non-existing infrastructure makes the ad hoc network easily to be used in emergency situation.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E31D0B2-53FB-41BA-94D4-F48AC2DCC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6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4564D-6B15-4EDA-9C5B-A48F46F7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PROTOCOL</a:t>
            </a:r>
            <a:endParaRPr lang="en-IL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E515-8C96-43B7-8F8D-385556FC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426" y="1125403"/>
            <a:ext cx="6974060" cy="51684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Every Originator Interval, Every BATMAN Interface will send an Originator Message (OGM) to all of his neighbors ( the other Robins in the given Radius). 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The OGM contains: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Sequence Number- a number that increases every OGM, it makes the OGM unique.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TTL- Time To Live, how many Robins can pass the OGM until it dies.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Robin Address- who the original sender of the OGM.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Receiving OGM: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Each OGM it receives from other Robin, it will decide if it needs processing and/or rebroadcast it to my neighbors. 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Rebroadcasting an OGM- sending the OGM to the neighbors with TTL changed to TTL-1. If the TTL now is 0 it will not rebroadcast.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if the OGM needs processing we will update this map, Known Map, that each Robin has</a:t>
            </a:r>
          </a:p>
          <a:p>
            <a:pPr>
              <a:lnSpc>
                <a:spcPct val="90000"/>
              </a:lnSpc>
            </a:pPr>
            <a:endParaRPr lang="en-IL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AE802-23FC-41A1-9F30-5F95EC58E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2" y="2790533"/>
            <a:ext cx="4162425" cy="3590925"/>
          </a:xfrm>
          <a:prstGeom prst="rect">
            <a:avLst/>
          </a:prstGeom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77DB7EE-19D1-476A-AD7B-5A0FD76CD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6E5DE-FCEB-4227-AC81-F8AFFF1E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IMPLEMENTATION</a:t>
            </a:r>
            <a:endParaRPr lang="en-IL" sz="3600">
              <a:solidFill>
                <a:srgbClr val="EBEBEB"/>
              </a:solidFill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EE6E-94AB-4BDA-92D0-26950FEF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95" y="1985125"/>
            <a:ext cx="4904561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BATMAN protocol was created to route messages in the real-world</a:t>
            </a:r>
          </a:p>
          <a:p>
            <a:r>
              <a:rPr lang="en-US" dirty="0">
                <a:solidFill>
                  <a:srgbClr val="EBEBEB"/>
                </a:solidFill>
              </a:rPr>
              <a:t>The Following Image will demonstrate a field of  2 KM x 2KM square.</a:t>
            </a:r>
          </a:p>
          <a:p>
            <a:r>
              <a:rPr lang="en-US" dirty="0">
                <a:solidFill>
                  <a:srgbClr val="EBEBEB"/>
                </a:solidFill>
              </a:rPr>
              <a:t>Each quarter is a computer server that runs a simulation of real-life motion</a:t>
            </a:r>
          </a:p>
          <a:p>
            <a:endParaRPr lang="en-IL" dirty="0">
              <a:solidFill>
                <a:srgbClr val="EBEBE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3210D-FED1-4992-A84D-E566396D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84" y="2251587"/>
            <a:ext cx="5983724" cy="3252496"/>
          </a:xfrm>
          <a:prstGeom prst="rect">
            <a:avLst/>
          </a:prstGeom>
        </p:spPr>
      </p:pic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032C92D-5643-4A6D-B00C-612E36E91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4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86EE-B6B7-44B4-91E1-7CEC7CB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Dependencies Flow</a:t>
            </a:r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4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83D4E1-D054-4BF4-B2B7-80E88646A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014563"/>
            <a:ext cx="6270662" cy="4828408"/>
          </a:xfrm>
          <a:prstGeom prst="rect">
            <a:avLst/>
          </a:prstGeom>
          <a:effectLst/>
        </p:spPr>
      </p:pic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48CD6CA-BA94-4418-980E-22BF36E1B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385C-203D-423B-A1D8-7EDE996B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BATMAN DATABASE</a:t>
            </a:r>
            <a:endParaRPr lang="en-IL" dirty="0">
              <a:solidFill>
                <a:srgbClr val="EBEBEB"/>
              </a:solidFill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BBEDD-35EE-4488-AD5B-488E361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3172"/>
            <a:ext cx="5643918" cy="4232938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4B98-97F2-4721-81A0-369F71F4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Each BATMAN maintains a map for all other known BATMANs in the mesh grid.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For each entery save-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The best link for messaging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Current Sequnce Number of OGM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Last TTL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List of neighbors that passed an OGM from this BATMAN</a:t>
            </a:r>
          </a:p>
          <a:p>
            <a:pPr lvl="2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For each entery in this list Save-</a:t>
            </a:r>
          </a:p>
          <a:p>
            <a:pPr lvl="3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Last TTL</a:t>
            </a:r>
          </a:p>
          <a:p>
            <a:pPr lvl="3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Last valid time</a:t>
            </a:r>
          </a:p>
          <a:p>
            <a:pPr lvl="3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In – window received messages</a:t>
            </a:r>
          </a:p>
          <a:p>
            <a:pPr marL="0" indent="0">
              <a:lnSpc>
                <a:spcPct val="90000"/>
              </a:lnSpc>
              <a:buNone/>
            </a:pPr>
            <a:endParaRPr lang="en-IL" sz="1400">
              <a:solidFill>
                <a:srgbClr val="EBEBEB"/>
              </a:solidFill>
            </a:endParaRP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CA18F1E-3FCE-4B64-A636-E66C2C609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4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ABF73-DBD1-4B1D-95F1-307AA84B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70" y="1706298"/>
            <a:ext cx="3352375" cy="1722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Processing an OGM</a:t>
            </a: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6558ED2-39E6-4AC7-90AC-DC4C5509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670" y="3843619"/>
            <a:ext cx="4037012" cy="4195481"/>
          </a:xfrm>
        </p:spPr>
        <p:txBody>
          <a:bodyPr/>
          <a:lstStyle/>
          <a:p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 every OGM received follow the next steps to process the message</a:t>
            </a:r>
          </a:p>
        </p:txBody>
      </p:sp>
      <p:pic>
        <p:nvPicPr>
          <p:cNvPr id="34" name="Picture 33" descr="Diagram&#10;&#10;Description automatically generated">
            <a:extLst>
              <a:ext uri="{FF2B5EF4-FFF2-40B4-BE49-F238E27FC236}">
                <a16:creationId xmlns:a16="http://schemas.microsoft.com/office/drawing/2014/main" id="{D4EE0A99-17BD-4559-B5BE-E9792E80E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8" y="265824"/>
            <a:ext cx="5099371" cy="6453247"/>
          </a:xfrm>
          <a:prstGeom prst="rect">
            <a:avLst/>
          </a:prstGeom>
        </p:spPr>
      </p:pic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6AAB7A1-6207-444B-BD8D-74B70B31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9790-1CAC-47AE-B0BF-283B1FA5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Rebroadcasting  an OGM</a:t>
            </a:r>
            <a:endParaRPr lang="en-IL" sz="3300">
              <a:solidFill>
                <a:srgbClr val="EBEBE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4C6DC9-C0A8-49AF-85C9-721595EA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288939"/>
            <a:ext cx="5614835" cy="4126903"/>
          </a:xfrm>
          <a:prstGeom prst="rect">
            <a:avLst/>
          </a:prstGeom>
          <a:effectLst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765-76D2-46DA-A13E-7F66723B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Flooding the mesh grid with OGM messages must be done carefully, in-order to maintain a fast and  efficient messaging system</a:t>
            </a:r>
            <a:endParaRPr lang="en-IL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0F28A68-C6EF-4BBC-A891-F45919097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821</Words>
  <Application>Microsoft Office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B.A.T.M.A.N Protocol better approach to mobile ad hoc networking </vt:lpstr>
      <vt:lpstr>What Is BATMAN Protocol?</vt:lpstr>
      <vt:lpstr>Real life uses</vt:lpstr>
      <vt:lpstr>PROTOCOL</vt:lpstr>
      <vt:lpstr>IMPLEMENTATION</vt:lpstr>
      <vt:lpstr>Dependencies Flow</vt:lpstr>
      <vt:lpstr>BATMAN DATABASE</vt:lpstr>
      <vt:lpstr>Processing an OGM</vt:lpstr>
      <vt:lpstr>Rebroadcasting  an OGM</vt:lpstr>
      <vt:lpstr>Main Server</vt:lpstr>
      <vt:lpstr>Computer Server</vt:lpstr>
      <vt:lpstr>Move Simulator Server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B.A.T.M.A.N Protocol better approach to mobile ad hoc networking </dc:title>
  <dc:creator>tal kapelnik</dc:creator>
  <cp:lastModifiedBy>tal kapelnik</cp:lastModifiedBy>
  <cp:revision>3</cp:revision>
  <dcterms:created xsi:type="dcterms:W3CDTF">2020-10-21T10:04:57Z</dcterms:created>
  <dcterms:modified xsi:type="dcterms:W3CDTF">2020-10-21T10:22:11Z</dcterms:modified>
</cp:coreProperties>
</file>