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70" r:id="rId5"/>
    <p:sldId id="259" r:id="rId6"/>
    <p:sldId id="260" r:id="rId7"/>
    <p:sldId id="261" r:id="rId8"/>
    <p:sldId id="264" r:id="rId9"/>
    <p:sldId id="263" r:id="rId10"/>
    <p:sldId id="262" r:id="rId11"/>
    <p:sldId id="268" r:id="rId12"/>
    <p:sldId id="265" r:id="rId13"/>
    <p:sldId id="266" r:id="rId14"/>
    <p:sldId id="267" r:id="rId15"/>
    <p:sldId id="269"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0" d="100"/>
          <a:sy n="70" d="100"/>
        </p:scale>
        <p:origin x="4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7/1/2020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7/1/2020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7/1/2020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7/1/2020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7/1/2020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7/1/2020</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7/1/2020</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7/1/2020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7/1/2020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7/1/2020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7/1/2020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7/1/2020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7/1/2020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7/1/2020</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7/1/2020</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7/1/2020</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7/1/2020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7/1/2020</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en.wikipedia.org/wiki/List_of_postal_codes_of_Canada:_M"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166191"/>
            <a:ext cx="8825658" cy="3922643"/>
          </a:xfrm>
        </p:spPr>
        <p:style>
          <a:lnRef idx="0">
            <a:schemeClr val="accent5"/>
          </a:lnRef>
          <a:fillRef idx="3">
            <a:schemeClr val="accent5"/>
          </a:fillRef>
          <a:effectRef idx="3">
            <a:schemeClr val="accent5"/>
          </a:effectRef>
          <a:fontRef idx="minor">
            <a:schemeClr val="lt1"/>
          </a:fontRef>
        </p:style>
        <p:txBody>
          <a:bodyPr/>
          <a:lstStyle/>
          <a:p>
            <a:pPr algn="ctr"/>
            <a:r>
              <a:rPr lang="en-US" sz="4400" b="1" dirty="0"/>
              <a:t>Final Report | Capstone Project – The Battle of Neighborhoods Finding a Better Place in Scarborough, Toronto</a:t>
            </a:r>
            <a:br>
              <a:rPr lang="en-US" sz="4400" dirty="0"/>
            </a:br>
            <a:endParaRPr lang="en-US" sz="4400" dirty="0"/>
          </a:p>
        </p:txBody>
      </p:sp>
      <p:sp>
        <p:nvSpPr>
          <p:cNvPr id="3" name="Subtitle 2"/>
          <p:cNvSpPr>
            <a:spLocks noGrp="1"/>
          </p:cNvSpPr>
          <p:nvPr>
            <p:ph type="subTitle" idx="1"/>
          </p:nvPr>
        </p:nvSpPr>
        <p:spPr>
          <a:xfrm>
            <a:off x="7929242" y="5408445"/>
            <a:ext cx="8825658" cy="861420"/>
          </a:xfrm>
        </p:spPr>
        <p:txBody>
          <a:bodyPr>
            <a:normAutofit/>
          </a:bodyPr>
          <a:lstStyle/>
          <a:p>
            <a:r>
              <a:rPr lang="en-US" sz="2800" b="1" dirty="0"/>
              <a:t>By: Amit </a:t>
            </a:r>
            <a:r>
              <a:rPr lang="en-US" sz="2800" b="1" dirty="0" err="1"/>
              <a:t>Nilekar</a:t>
            </a:r>
            <a:endParaRPr lang="en-US" sz="2800" b="1" dirty="0"/>
          </a:p>
        </p:txBody>
      </p:sp>
    </p:spTree>
    <p:extLst>
      <p:ext uri="{BB962C8B-B14F-4D97-AF65-F5344CB8AC3E}">
        <p14:creationId xmlns:p14="http://schemas.microsoft.com/office/powerpoint/2010/main" val="34723823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742" y="1470149"/>
            <a:ext cx="4299376" cy="3887462"/>
          </a:xfrm>
        </p:spPr>
        <p:txBody>
          <a:bodyPr/>
          <a:lstStyle/>
          <a:p>
            <a:pPr algn="ctr"/>
            <a:r>
              <a:rPr lang="en-US" sz="3600" b="1" u="sng" dirty="0"/>
              <a:t>Average Housing Price by Clusters in Scarborough</a:t>
            </a:r>
            <a:endParaRPr lang="en-US" sz="3600" u="sng" dirty="0"/>
          </a:p>
        </p:txBody>
      </p:sp>
      <p:pic>
        <p:nvPicPr>
          <p:cNvPr id="5122" name="Picture 2" descr="http://roshangrewal.com/wp-content/uploads/2019/10/Average-Housing-Price-1024x868.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101456" y="0"/>
            <a:ext cx="8090544"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43127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46111" y="2461822"/>
            <a:ext cx="3539523" cy="2844274"/>
          </a:xfrm>
        </p:spPr>
        <p:txBody>
          <a:bodyPr/>
          <a:lstStyle/>
          <a:p>
            <a:r>
              <a:rPr lang="en-US" sz="3600" b="1" u="sng" dirty="0"/>
              <a:t>School Ratings by Clusters in Scarborough</a:t>
            </a:r>
            <a:br>
              <a:rPr lang="en-US" sz="3600" u="sng" dirty="0"/>
            </a:br>
            <a:endParaRPr lang="en-US" sz="3600" dirty="0"/>
          </a:p>
        </p:txBody>
      </p:sp>
      <p:sp>
        <p:nvSpPr>
          <p:cNvPr id="7" name="Title 1"/>
          <p:cNvSpPr txBox="1">
            <a:spLocks/>
          </p:cNvSpPr>
          <p:nvPr/>
        </p:nvSpPr>
        <p:spPr>
          <a:xfrm>
            <a:off x="3077953" y="749742"/>
            <a:ext cx="7088790" cy="1283810"/>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endParaRPr lang="en-US" sz="3200" u="sng" dirty="0"/>
          </a:p>
        </p:txBody>
      </p:sp>
      <p:pic>
        <p:nvPicPr>
          <p:cNvPr id="8" name="Picture 2" descr="http://roshangrewal.com/wp-content/uploads/2019/10/School-Ratings-by-Clusters-1024x88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85634" y="1"/>
            <a:ext cx="8006366"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56165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1146220"/>
            <a:ext cx="10315978" cy="5346878"/>
          </a:xfrm>
        </p:spPr>
        <p:txBody>
          <a:bodyPr>
            <a:normAutofit/>
          </a:bodyPr>
          <a:lstStyle/>
          <a:p>
            <a:pPr algn="just"/>
            <a:r>
              <a:rPr lang="en-US" sz="3000" b="1" dirty="0"/>
              <a:t>The Location:</a:t>
            </a:r>
          </a:p>
          <a:p>
            <a:pPr algn="just"/>
            <a:r>
              <a:rPr lang="en-US" dirty="0"/>
              <a:t>Scarborough is a popular destination for new immigrants in Canada to reside. As a result, it is one of the most diverse and multicultural areas in the Greater Toronto Area, being home to various religious groups and places of worship. Although immigration has become a hot topic over the past few years with more governments seeking more restrictions on immigrants and refugees, the general trend of immigration into Canada has been one of on the rise.</a:t>
            </a:r>
          </a:p>
          <a:p>
            <a:pPr algn="just"/>
            <a:r>
              <a:rPr lang="en-US" sz="2800" b="1" dirty="0"/>
              <a:t>Foursquare API:</a:t>
            </a:r>
          </a:p>
          <a:p>
            <a:pPr algn="just"/>
            <a:r>
              <a:rPr lang="en-US" dirty="0"/>
              <a:t>This Capstone project have used Four-square API as its prime data gathering source as it has a database of millions of places, especially their places API which provides the ability to perform location search, location sharing and details about a business.</a:t>
            </a:r>
          </a:p>
          <a:p>
            <a:pPr algn="just"/>
            <a:endParaRPr lang="en-US" dirty="0"/>
          </a:p>
        </p:txBody>
      </p:sp>
    </p:spTree>
    <p:extLst>
      <p:ext uri="{BB962C8B-B14F-4D97-AF65-F5344CB8AC3E}">
        <p14:creationId xmlns:p14="http://schemas.microsoft.com/office/powerpoint/2010/main" val="359644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5400" b="1" dirty="0"/>
              <a:t>5. </a:t>
            </a:r>
            <a:r>
              <a:rPr lang="en-US" sz="5400" b="1" u="sng" dirty="0"/>
              <a:t>Discussion Section</a:t>
            </a:r>
            <a:br>
              <a:rPr lang="en-US" sz="5400" b="1" u="sng" dirty="0"/>
            </a:br>
            <a:endParaRPr lang="en-US" sz="5400" b="1" u="sng" dirty="0"/>
          </a:p>
        </p:txBody>
      </p:sp>
      <p:sp>
        <p:nvSpPr>
          <p:cNvPr id="3" name="Content Placeholder 2"/>
          <p:cNvSpPr>
            <a:spLocks noGrp="1"/>
          </p:cNvSpPr>
          <p:nvPr>
            <p:ph idx="1"/>
          </p:nvPr>
        </p:nvSpPr>
        <p:spPr>
          <a:xfrm>
            <a:off x="897250" y="2033552"/>
            <a:ext cx="9740699" cy="4395151"/>
          </a:xfrm>
        </p:spPr>
        <p:txBody>
          <a:bodyPr/>
          <a:lstStyle/>
          <a:p>
            <a:pPr algn="just"/>
            <a:r>
              <a:rPr lang="en-US" sz="2400" b="1" dirty="0"/>
              <a:t>Problem Which Tried to Solve:</a:t>
            </a:r>
          </a:p>
          <a:p>
            <a:pPr algn="just"/>
            <a:r>
              <a:rPr lang="en-US" dirty="0"/>
              <a:t>The major purpose of this project, is to suggest a better neighborhood in a new city for the person who are shifting there. Social presence in society in terms of like minded people. Connectivity to the airport, bus stand, city center, markets and other daily needs things nearby.</a:t>
            </a:r>
          </a:p>
          <a:p>
            <a:pPr algn="just"/>
            <a:r>
              <a:rPr lang="en-US" dirty="0"/>
              <a:t>Sorted list of house in terms of housing prices in a ascending or descending order</a:t>
            </a:r>
          </a:p>
          <a:p>
            <a:pPr algn="just"/>
            <a:r>
              <a:rPr lang="en-US" dirty="0"/>
              <a:t>Sorted list of schools in terms of location, fees, rating and reviews</a:t>
            </a:r>
          </a:p>
          <a:p>
            <a:pPr algn="just"/>
            <a:endParaRPr lang="en-US" dirty="0"/>
          </a:p>
        </p:txBody>
      </p:sp>
    </p:spTree>
    <p:extLst>
      <p:ext uri="{BB962C8B-B14F-4D97-AF65-F5344CB8AC3E}">
        <p14:creationId xmlns:p14="http://schemas.microsoft.com/office/powerpoint/2010/main" val="11807181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800" b="1" dirty="0"/>
              <a:t>6. </a:t>
            </a:r>
            <a:r>
              <a:rPr lang="en-US" sz="4800" b="1" u="sng" dirty="0"/>
              <a:t>Conclusion Section</a:t>
            </a:r>
            <a:br>
              <a:rPr lang="en-US" sz="4800" b="1" u="sng" dirty="0"/>
            </a:br>
            <a:endParaRPr lang="en-US" sz="4800" b="1" u="sng" dirty="0"/>
          </a:p>
        </p:txBody>
      </p:sp>
      <p:sp>
        <p:nvSpPr>
          <p:cNvPr id="3" name="Content Placeholder 2"/>
          <p:cNvSpPr>
            <a:spLocks noGrp="1"/>
          </p:cNvSpPr>
          <p:nvPr>
            <p:ph idx="1"/>
          </p:nvPr>
        </p:nvSpPr>
        <p:spPr>
          <a:xfrm>
            <a:off x="1644225" y="1672944"/>
            <a:ext cx="8220992" cy="4315732"/>
          </a:xfrm>
        </p:spPr>
        <p:txBody>
          <a:bodyPr>
            <a:normAutofit fontScale="92500"/>
          </a:bodyPr>
          <a:lstStyle/>
          <a:p>
            <a:pPr algn="just"/>
            <a:r>
              <a:rPr lang="en-US" dirty="0"/>
              <a:t>In this Capstone project, using k-means cluster algorithm I separated the neighborhood into 10(Ten) different clusters and for 103 different </a:t>
            </a:r>
            <a:r>
              <a:rPr lang="en-US" dirty="0" err="1"/>
              <a:t>lattitude</a:t>
            </a:r>
            <a:r>
              <a:rPr lang="en-US" dirty="0"/>
              <a:t> and longitude from dataset, which have very-similar neighborhoods around them. Using the charts above results presented to a particular neighborhood based on average house prices and school rating have been made.</a:t>
            </a:r>
          </a:p>
          <a:p>
            <a:pPr algn="just"/>
            <a:r>
              <a:rPr lang="en-US" dirty="0"/>
              <a:t>I feel rewarded with the efforts and believe this course with all the topics covered is well worthy of appreciation.</a:t>
            </a:r>
            <a:br>
              <a:rPr lang="en-US" dirty="0"/>
            </a:br>
            <a:r>
              <a:rPr lang="en-US" dirty="0"/>
              <a:t>This project has shown me a practical application to resolve a real situation that has impacting personal and financial impact using Data Science tools.</a:t>
            </a:r>
            <a:br>
              <a:rPr lang="en-US" dirty="0"/>
            </a:br>
            <a:r>
              <a:rPr lang="en-US" dirty="0"/>
              <a:t>The mapping with Folium is a very powerful technique to consolidate information and make the analysis and decision better with confidence.</a:t>
            </a:r>
          </a:p>
          <a:p>
            <a:pPr algn="just"/>
            <a:endParaRPr lang="en-US" dirty="0"/>
          </a:p>
        </p:txBody>
      </p:sp>
    </p:spTree>
    <p:extLst>
      <p:ext uri="{BB962C8B-B14F-4D97-AF65-F5344CB8AC3E}">
        <p14:creationId xmlns:p14="http://schemas.microsoft.com/office/powerpoint/2010/main" val="38601566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76518" y="1133341"/>
            <a:ext cx="11243257" cy="5398394"/>
          </a:xfrm>
        </p:spPr>
        <p:txBody>
          <a:bodyPr>
            <a:normAutofit fontScale="92500" lnSpcReduction="10000"/>
          </a:bodyPr>
          <a:lstStyle/>
          <a:p>
            <a:pPr algn="just"/>
            <a:r>
              <a:rPr lang="en-US" sz="2600" b="1" i="1" dirty="0"/>
              <a:t>Future Works:</a:t>
            </a:r>
          </a:p>
          <a:p>
            <a:pPr algn="just"/>
            <a:r>
              <a:rPr lang="en-US" dirty="0"/>
              <a:t>This project can be continued for making it more precise in terms to find best house in Scarborough. Best means on the basis of all required things(daily needs or things we need to live a better life) around and also in terms of cost effective.</a:t>
            </a:r>
          </a:p>
          <a:p>
            <a:pPr algn="just"/>
            <a:r>
              <a:rPr lang="en-US" sz="2600" b="1" i="1" dirty="0"/>
              <a:t>Libraries which are Used to </a:t>
            </a:r>
            <a:r>
              <a:rPr lang="en-US" sz="2600" b="1" i="1" dirty="0" err="1"/>
              <a:t>Develope</a:t>
            </a:r>
            <a:r>
              <a:rPr lang="en-US" sz="2600" b="1" i="1" dirty="0"/>
              <a:t> the Project:</a:t>
            </a:r>
          </a:p>
          <a:p>
            <a:pPr algn="just"/>
            <a:r>
              <a:rPr lang="en-US" dirty="0"/>
              <a:t>Pandas: For creating and manipulating </a:t>
            </a:r>
            <a:r>
              <a:rPr lang="en-US" dirty="0" err="1"/>
              <a:t>dataframes</a:t>
            </a:r>
            <a:r>
              <a:rPr lang="en-US" dirty="0"/>
              <a:t>.</a:t>
            </a:r>
          </a:p>
          <a:p>
            <a:pPr algn="just"/>
            <a:r>
              <a:rPr lang="en-US" dirty="0"/>
              <a:t>Folium: Python visualization library would be used to visualize the neighborhoods cluster distribution of using interactive leaflet map.</a:t>
            </a:r>
          </a:p>
          <a:p>
            <a:pPr algn="just"/>
            <a:r>
              <a:rPr lang="en-US" dirty="0" err="1"/>
              <a:t>Scikit</a:t>
            </a:r>
            <a:r>
              <a:rPr lang="en-US" dirty="0"/>
              <a:t> Learn: For importing k-means clustering.</a:t>
            </a:r>
          </a:p>
          <a:p>
            <a:pPr algn="just"/>
            <a:r>
              <a:rPr lang="en-US" dirty="0"/>
              <a:t>JSON: Library to handle JSON files.</a:t>
            </a:r>
          </a:p>
          <a:p>
            <a:pPr algn="just"/>
            <a:r>
              <a:rPr lang="en-US" dirty="0"/>
              <a:t>XML: To separate data from presentation and XML stores data in plain text format.</a:t>
            </a:r>
          </a:p>
          <a:p>
            <a:pPr algn="just"/>
            <a:r>
              <a:rPr lang="en-US" dirty="0"/>
              <a:t>Geocoder: To retrieve Location Data.</a:t>
            </a:r>
          </a:p>
          <a:p>
            <a:pPr algn="just"/>
            <a:r>
              <a:rPr lang="en-US" dirty="0"/>
              <a:t>Beautiful Soup and Requests: To scrap and library to handle http requests.</a:t>
            </a:r>
          </a:p>
          <a:p>
            <a:pPr algn="just"/>
            <a:r>
              <a:rPr lang="en-US" dirty="0" err="1"/>
              <a:t>Matplotlib</a:t>
            </a:r>
            <a:r>
              <a:rPr lang="en-US" dirty="0"/>
              <a:t>: Python Plotting Module.</a:t>
            </a:r>
          </a:p>
          <a:p>
            <a:pPr algn="just"/>
            <a:endParaRPr lang="en-US" dirty="0"/>
          </a:p>
        </p:txBody>
      </p:sp>
    </p:spTree>
    <p:extLst>
      <p:ext uri="{BB962C8B-B14F-4D97-AF65-F5344CB8AC3E}">
        <p14:creationId xmlns:p14="http://schemas.microsoft.com/office/powerpoint/2010/main" val="33917815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800" b="1" dirty="0"/>
              <a:t>1. </a:t>
            </a:r>
            <a:r>
              <a:rPr lang="en-US" sz="4800" b="1" u="sng" dirty="0"/>
              <a:t>INTRODUCTION</a:t>
            </a:r>
          </a:p>
        </p:txBody>
      </p:sp>
      <p:sp>
        <p:nvSpPr>
          <p:cNvPr id="3" name="Content Placeholder 2"/>
          <p:cNvSpPr>
            <a:spLocks noGrp="1"/>
          </p:cNvSpPr>
          <p:nvPr>
            <p:ph idx="1"/>
          </p:nvPr>
        </p:nvSpPr>
        <p:spPr/>
        <p:txBody>
          <a:bodyPr/>
          <a:lstStyle/>
          <a:p>
            <a:pPr algn="just"/>
            <a:r>
              <a:rPr lang="en-US" dirty="0">
                <a:latin typeface="+mn-lt"/>
              </a:rPr>
              <a:t>The purpose of this Project is to help people in exploring better facilities around their neighborhood. It will help people making smart and efficient decision on selecting great neighborhood out of numbers of other neighborhoods in Scarborough, </a:t>
            </a:r>
            <a:r>
              <a:rPr lang="en-US" dirty="0" err="1">
                <a:latin typeface="+mn-lt"/>
              </a:rPr>
              <a:t>Toranto</a:t>
            </a:r>
            <a:r>
              <a:rPr lang="en-US" dirty="0">
                <a:latin typeface="+mn-lt"/>
              </a:rPr>
              <a:t>.</a:t>
            </a:r>
          </a:p>
          <a:p>
            <a:pPr algn="just"/>
            <a:r>
              <a:rPr lang="en-US" dirty="0">
                <a:latin typeface="+mn-lt"/>
              </a:rPr>
              <a:t>This Project aim to create an analysis of features for a people migrating to Scarborough to search a best neighborhood as a comparative analysis between neighborhoods. The features include median housing price and better school according to ratings, crime rates of that particular area, road connectivity, weather conditions, good management for emergency, water resources both </a:t>
            </a:r>
            <a:r>
              <a:rPr lang="en-US" dirty="0" err="1">
                <a:latin typeface="+mn-lt"/>
              </a:rPr>
              <a:t>freash</a:t>
            </a:r>
            <a:r>
              <a:rPr lang="en-US" dirty="0">
                <a:latin typeface="+mn-lt"/>
              </a:rPr>
              <a:t> and waste water and excrement conveyed in sewers and recreational facilities.</a:t>
            </a:r>
          </a:p>
          <a:p>
            <a:endParaRPr lang="en-US" dirty="0"/>
          </a:p>
        </p:txBody>
      </p:sp>
    </p:spTree>
    <p:extLst>
      <p:ext uri="{BB962C8B-B14F-4D97-AF65-F5344CB8AC3E}">
        <p14:creationId xmlns:p14="http://schemas.microsoft.com/office/powerpoint/2010/main" val="25985144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800" b="1" dirty="0"/>
              <a:t>2. </a:t>
            </a:r>
            <a:r>
              <a:rPr lang="en-US" sz="4800" b="1" u="sng" dirty="0"/>
              <a:t>Data Section</a:t>
            </a:r>
            <a:endParaRPr lang="en-US" sz="4800" u="sng" dirty="0"/>
          </a:p>
        </p:txBody>
      </p:sp>
      <p:sp>
        <p:nvSpPr>
          <p:cNvPr id="3" name="Content Placeholder 2"/>
          <p:cNvSpPr>
            <a:spLocks noGrp="1"/>
          </p:cNvSpPr>
          <p:nvPr>
            <p:ph idx="1"/>
          </p:nvPr>
        </p:nvSpPr>
        <p:spPr>
          <a:xfrm>
            <a:off x="1103312" y="1853248"/>
            <a:ext cx="9405849" cy="4395151"/>
          </a:xfrm>
        </p:spPr>
        <p:txBody>
          <a:bodyPr>
            <a:normAutofit lnSpcReduction="10000"/>
          </a:bodyPr>
          <a:lstStyle/>
          <a:p>
            <a:pPr algn="just"/>
            <a:r>
              <a:rPr lang="en-US" dirty="0"/>
              <a:t>Data Link: </a:t>
            </a:r>
            <a:r>
              <a:rPr lang="en-US" u="sng" dirty="0">
                <a:hlinkClick r:id="rId2"/>
              </a:rPr>
              <a:t>https://en.wikipedia.org/wiki/List_of_postal_codes_of_Canada:_M</a:t>
            </a:r>
            <a:endParaRPr lang="en-US" dirty="0"/>
          </a:p>
          <a:p>
            <a:pPr algn="just"/>
            <a:r>
              <a:rPr lang="en-US" dirty="0"/>
              <a:t>Will use Scarborough dataset which we scrapped from </a:t>
            </a:r>
            <a:r>
              <a:rPr lang="en-US" dirty="0" err="1"/>
              <a:t>wikipedia</a:t>
            </a:r>
            <a:r>
              <a:rPr lang="en-US" dirty="0"/>
              <a:t> on Week 3. Dataset consisting of latitude and longitude, zip codes.</a:t>
            </a:r>
          </a:p>
          <a:p>
            <a:pPr algn="just"/>
            <a:r>
              <a:rPr lang="en-US" b="1" dirty="0"/>
              <a:t>Foursquare API Data:</a:t>
            </a:r>
          </a:p>
          <a:p>
            <a:pPr algn="just"/>
            <a:r>
              <a:rPr lang="en-US" dirty="0"/>
              <a:t>We will need data about different venues in different neighborhoods of that specific borough. In order to gain that information we will use "Foursquare" locational information. Foursquare is a location data provider with information about all manner of venues and events within an area of interest. Such information includes venue names, locations, menus and even photos. As such, the foursquare location platform will be used as the sole data source since all the stated required information can be obtained through the API.</a:t>
            </a:r>
          </a:p>
          <a:p>
            <a:endParaRPr lang="en-US" dirty="0"/>
          </a:p>
        </p:txBody>
      </p:sp>
    </p:spTree>
    <p:extLst>
      <p:ext uri="{BB962C8B-B14F-4D97-AF65-F5344CB8AC3E}">
        <p14:creationId xmlns:p14="http://schemas.microsoft.com/office/powerpoint/2010/main" val="9641991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283595" y="1184857"/>
            <a:ext cx="9367234" cy="5324535"/>
          </a:xfrm>
          <a:prstGeom prst="rect">
            <a:avLst/>
          </a:prstGeom>
        </p:spPr>
        <p:txBody>
          <a:bodyPr wrap="square">
            <a:spAutoFit/>
          </a:bodyPr>
          <a:lstStyle/>
          <a:p>
            <a:pPr lvl="0" algn="just" defTabSz="914400" eaLnBrk="0" fontAlgn="base" hangingPunct="0">
              <a:spcBef>
                <a:spcPct val="0"/>
              </a:spcBef>
              <a:spcAft>
                <a:spcPct val="0"/>
              </a:spcAft>
            </a:pPr>
            <a:r>
              <a:rPr lang="en-US" altLang="en-US" sz="2400" dirty="0">
                <a:latin typeface="Arial" panose="020B0604020202020204" pitchFamily="34" charset="0"/>
                <a:cs typeface="Arial" panose="020B0604020202020204" pitchFamily="34" charset="0"/>
              </a:rPr>
              <a:t>After finding the list of neighborhoods, we then connect to the Foursquare API to gather information about venues inside each and every neighborhood. For each neighborhood, we have chosen the radius to be 100 meter.</a:t>
            </a:r>
            <a:endParaRPr lang="en-US" altLang="en-US" dirty="0"/>
          </a:p>
          <a:p>
            <a:pPr lvl="0" algn="just" defTabSz="914400" eaLnBrk="0" fontAlgn="base" hangingPunct="0">
              <a:spcBef>
                <a:spcPct val="0"/>
              </a:spcBef>
              <a:spcAft>
                <a:spcPct val="0"/>
              </a:spcAft>
            </a:pPr>
            <a:endParaRPr lang="en-US" altLang="en-US" sz="2400" dirty="0">
              <a:latin typeface="Arial" panose="020B0604020202020204" pitchFamily="34" charset="0"/>
              <a:cs typeface="Arial" panose="020B0604020202020204" pitchFamily="34" charset="0"/>
            </a:endParaRPr>
          </a:p>
          <a:p>
            <a:pPr lvl="0" algn="just" defTabSz="914400" eaLnBrk="0" fontAlgn="base" hangingPunct="0">
              <a:spcBef>
                <a:spcPct val="0"/>
              </a:spcBef>
              <a:spcAft>
                <a:spcPct val="0"/>
              </a:spcAft>
            </a:pPr>
            <a:r>
              <a:rPr lang="en-US" altLang="en-US" sz="2400" dirty="0">
                <a:latin typeface="Arial" panose="020B0604020202020204" pitchFamily="34" charset="0"/>
                <a:cs typeface="Arial" panose="020B0604020202020204" pitchFamily="34" charset="0"/>
              </a:rPr>
              <a:t>The data retrieved from Foursquare contained information of venues within a specified distance of the longitude and latitude of the postcodes. The information obtained per venue as follows:</a:t>
            </a:r>
            <a:endParaRPr lang="en-US" altLang="en-US" sz="1400" dirty="0">
              <a:latin typeface="Menlo"/>
            </a:endParaRPr>
          </a:p>
          <a:p>
            <a:pPr marL="342900" lvl="0" indent="-342900" defTabSz="914400" eaLnBrk="0" fontAlgn="base" hangingPunct="0">
              <a:spcBef>
                <a:spcPct val="0"/>
              </a:spcBef>
              <a:spcAft>
                <a:spcPct val="0"/>
              </a:spcAft>
              <a:buAutoNum type="arabicPeriod"/>
            </a:pPr>
            <a:r>
              <a:rPr lang="en-US" altLang="en-US" sz="2000" dirty="0">
                <a:latin typeface="Menlo"/>
              </a:rPr>
              <a:t>Neighborhood </a:t>
            </a:r>
          </a:p>
          <a:p>
            <a:pPr marL="342900" lvl="0" indent="-342900" defTabSz="914400" eaLnBrk="0" fontAlgn="base" hangingPunct="0">
              <a:spcBef>
                <a:spcPct val="0"/>
              </a:spcBef>
              <a:spcAft>
                <a:spcPct val="0"/>
              </a:spcAft>
              <a:buAutoNum type="arabicPeriod"/>
            </a:pPr>
            <a:r>
              <a:rPr lang="en-US" altLang="en-US" sz="2000" dirty="0">
                <a:latin typeface="Menlo"/>
              </a:rPr>
              <a:t>Neighborhood Latitude </a:t>
            </a:r>
          </a:p>
          <a:p>
            <a:pPr marL="342900" lvl="0" indent="-342900" defTabSz="914400" eaLnBrk="0" fontAlgn="base" hangingPunct="0">
              <a:spcBef>
                <a:spcPct val="0"/>
              </a:spcBef>
              <a:spcAft>
                <a:spcPct val="0"/>
              </a:spcAft>
              <a:buAutoNum type="arabicPeriod"/>
            </a:pPr>
            <a:r>
              <a:rPr lang="en-US" altLang="en-US" sz="2000" dirty="0">
                <a:latin typeface="Menlo"/>
              </a:rPr>
              <a:t>Neighborhood Longitude </a:t>
            </a:r>
          </a:p>
          <a:p>
            <a:pPr marL="342900" lvl="0" indent="-342900" defTabSz="914400" eaLnBrk="0" fontAlgn="base" hangingPunct="0">
              <a:spcBef>
                <a:spcPct val="0"/>
              </a:spcBef>
              <a:spcAft>
                <a:spcPct val="0"/>
              </a:spcAft>
              <a:buAutoNum type="arabicPeriod"/>
            </a:pPr>
            <a:r>
              <a:rPr lang="en-US" altLang="en-US" sz="2000" dirty="0">
                <a:latin typeface="Menlo"/>
              </a:rPr>
              <a:t>Venue </a:t>
            </a:r>
          </a:p>
          <a:p>
            <a:pPr marL="342900" lvl="0" indent="-342900" defTabSz="914400" eaLnBrk="0" fontAlgn="base" hangingPunct="0">
              <a:spcBef>
                <a:spcPct val="0"/>
              </a:spcBef>
              <a:spcAft>
                <a:spcPct val="0"/>
              </a:spcAft>
              <a:buAutoNum type="arabicPeriod"/>
            </a:pPr>
            <a:r>
              <a:rPr lang="en-US" altLang="en-US" sz="2000" dirty="0">
                <a:latin typeface="Menlo"/>
              </a:rPr>
              <a:t>Name of the venue e.g. the name of a store or restaurant</a:t>
            </a:r>
          </a:p>
          <a:p>
            <a:pPr marL="342900" lvl="0" indent="-342900" defTabSz="914400" eaLnBrk="0" fontAlgn="base" hangingPunct="0">
              <a:spcBef>
                <a:spcPct val="0"/>
              </a:spcBef>
              <a:spcAft>
                <a:spcPct val="0"/>
              </a:spcAft>
              <a:buAutoNum type="arabicPeriod"/>
            </a:pPr>
            <a:r>
              <a:rPr lang="en-US" altLang="en-US" sz="2000" dirty="0">
                <a:latin typeface="Menlo"/>
              </a:rPr>
              <a:t>Venue Latitude </a:t>
            </a:r>
          </a:p>
          <a:p>
            <a:pPr marL="342900" lvl="0" indent="-342900" defTabSz="914400" eaLnBrk="0" fontAlgn="base" hangingPunct="0">
              <a:spcBef>
                <a:spcPct val="0"/>
              </a:spcBef>
              <a:spcAft>
                <a:spcPct val="0"/>
              </a:spcAft>
              <a:buAutoNum type="arabicPeriod"/>
            </a:pPr>
            <a:r>
              <a:rPr lang="en-US" altLang="en-US" sz="2000" dirty="0">
                <a:latin typeface="Menlo"/>
              </a:rPr>
              <a:t>Venue Longitude 8. Venue Category</a:t>
            </a:r>
            <a:r>
              <a:rPr lang="en-US" altLang="en-US" sz="2800" dirty="0"/>
              <a:t> </a:t>
            </a:r>
            <a:endParaRPr lang="en-US" altLang="en-US" sz="4400" dirty="0">
              <a:latin typeface="Arial" panose="020B0604020202020204" pitchFamily="34" charset="0"/>
            </a:endParaRPr>
          </a:p>
        </p:txBody>
      </p:sp>
    </p:spTree>
    <p:extLst>
      <p:ext uri="{BB962C8B-B14F-4D97-AF65-F5344CB8AC3E}">
        <p14:creationId xmlns:p14="http://schemas.microsoft.com/office/powerpoint/2010/main" val="32136593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7315" y="117867"/>
            <a:ext cx="9404723" cy="1400530"/>
          </a:xfrm>
        </p:spPr>
        <p:txBody>
          <a:bodyPr/>
          <a:lstStyle/>
          <a:p>
            <a:pPr algn="ctr"/>
            <a:r>
              <a:rPr lang="en-US" b="1" u="sng" dirty="0"/>
              <a:t>Map of Scarborough</a:t>
            </a:r>
            <a:endParaRPr lang="en-US" u="sng" dirty="0"/>
          </a:p>
        </p:txBody>
      </p:sp>
      <p:pic>
        <p:nvPicPr>
          <p:cNvPr id="1026" name="Picture 2" descr="http://roshangrewal.com/wp-content/uploads/2019/10/Map-of-Scarborough-1024x576.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97315" y="1152983"/>
            <a:ext cx="10062693" cy="56602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09198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5400" b="1" dirty="0"/>
              <a:t>3. </a:t>
            </a:r>
            <a:r>
              <a:rPr lang="en-US" sz="5400" b="1" u="sng" dirty="0"/>
              <a:t>Methodology Section</a:t>
            </a:r>
            <a:br>
              <a:rPr lang="en-US" sz="5400" b="1" u="sng" dirty="0"/>
            </a:br>
            <a:endParaRPr lang="en-US" sz="5400" b="1" u="sng" dirty="0"/>
          </a:p>
        </p:txBody>
      </p:sp>
      <p:sp>
        <p:nvSpPr>
          <p:cNvPr id="3" name="Content Placeholder 2"/>
          <p:cNvSpPr>
            <a:spLocks noGrp="1"/>
          </p:cNvSpPr>
          <p:nvPr>
            <p:ph idx="1"/>
          </p:nvPr>
        </p:nvSpPr>
        <p:spPr/>
        <p:txBody>
          <a:bodyPr>
            <a:normAutofit/>
          </a:bodyPr>
          <a:lstStyle/>
          <a:p>
            <a:pPr algn="just"/>
            <a:r>
              <a:rPr lang="en-US" sz="2400" b="1" dirty="0"/>
              <a:t>Clustering Approach:</a:t>
            </a:r>
          </a:p>
          <a:p>
            <a:pPr algn="just"/>
            <a:r>
              <a:rPr lang="en-US" dirty="0"/>
              <a:t>To compare the similarities of two cities, we decided to explore neighborhoods, segment them, and group them into clusters to find similar neighborhoods in a big city like New York and Toronto. To be able to do that, we need to cluster data which is a form of unsupervised machine learning: k-means clustering algorithm.</a:t>
            </a:r>
          </a:p>
          <a:p>
            <a:pPr algn="just"/>
            <a:r>
              <a:rPr lang="en-US" sz="2800" b="1" dirty="0"/>
              <a:t>Work Flow:</a:t>
            </a:r>
          </a:p>
          <a:p>
            <a:pPr algn="just"/>
            <a:r>
              <a:rPr lang="en-US" dirty="0"/>
              <a:t>Using credentials of Foursquare API features of near-by places of the neighborhoods would be mined. Due to http request limitations the number of places per neighborhood parameter would reasonably be set to 100 and the radius parameter would be set to 500.</a:t>
            </a:r>
          </a:p>
          <a:p>
            <a:pPr algn="just"/>
            <a:endParaRPr lang="en-US" dirty="0"/>
          </a:p>
        </p:txBody>
      </p:sp>
    </p:spTree>
    <p:extLst>
      <p:ext uri="{BB962C8B-B14F-4D97-AF65-F5344CB8AC3E}">
        <p14:creationId xmlns:p14="http://schemas.microsoft.com/office/powerpoint/2010/main" val="16216429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2800" b="1" dirty="0"/>
              <a:t>Using K-Means Clustering Approach</a:t>
            </a:r>
            <a:r>
              <a:rPr lang="en-US" sz="2800" dirty="0"/>
              <a:t> | Most Common Venue</a:t>
            </a:r>
          </a:p>
        </p:txBody>
      </p:sp>
      <p:pic>
        <p:nvPicPr>
          <p:cNvPr id="2050" name="Picture 2" descr="http://roshangrewal.com/wp-content/uploads/2019/10/Using-K-Means-Clustering-Approach-10th-Most-Common-Venue-1024x582.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28199" y="1729901"/>
            <a:ext cx="9022635" cy="51280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417741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600" b="1" u="sng" dirty="0"/>
              <a:t>Most Common Venues near Neighborhood</a:t>
            </a:r>
            <a:r>
              <a:rPr lang="en-US" sz="3600" u="sng" dirty="0"/>
              <a:t> | Using Clustering</a:t>
            </a:r>
          </a:p>
        </p:txBody>
      </p:sp>
      <p:pic>
        <p:nvPicPr>
          <p:cNvPr id="3076" name="Picture 4" descr="http://roshangrewal.com/wp-content/uploads/2019/10/Most-Common-venues-near-neighborhood-1024x578.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860227" y="2052638"/>
            <a:ext cx="7433322" cy="41957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97496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4. </a:t>
            </a:r>
            <a:r>
              <a:rPr lang="en-US" b="1" u="sng" dirty="0"/>
              <a:t>Results Section</a:t>
            </a:r>
            <a:br>
              <a:rPr lang="en-US" dirty="0"/>
            </a:br>
            <a:r>
              <a:rPr lang="en-US" sz="3600" b="1" dirty="0"/>
              <a:t>Map of Clusters in Scarborough</a:t>
            </a:r>
            <a:br>
              <a:rPr lang="en-US" dirty="0"/>
            </a:br>
            <a:endParaRPr lang="en-US" dirty="0"/>
          </a:p>
        </p:txBody>
      </p:sp>
      <p:pic>
        <p:nvPicPr>
          <p:cNvPr id="4098" name="Picture 2" descr="http://roshangrewal.com/wp-content/uploads/2019/10/Map-of-Clusters-Scarborough-1024x579.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44008" y="1708730"/>
            <a:ext cx="9106826" cy="51492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01578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42</TotalTime>
  <Words>1058</Words>
  <Application>Microsoft Office PowerPoint</Application>
  <PresentationFormat>Widescreen</PresentationFormat>
  <Paragraphs>54</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Century Gothic</vt:lpstr>
      <vt:lpstr>Menlo</vt:lpstr>
      <vt:lpstr>Wingdings 3</vt:lpstr>
      <vt:lpstr>Ion</vt:lpstr>
      <vt:lpstr>Final Report | Capstone Project – The Battle of Neighborhoods Finding a Better Place in Scarborough, Toronto </vt:lpstr>
      <vt:lpstr>1. INTRODUCTION</vt:lpstr>
      <vt:lpstr>2. Data Section</vt:lpstr>
      <vt:lpstr>PowerPoint Presentation</vt:lpstr>
      <vt:lpstr>Map of Scarborough</vt:lpstr>
      <vt:lpstr>3. Methodology Section </vt:lpstr>
      <vt:lpstr>Using K-Means Clustering Approach | Most Common Venue</vt:lpstr>
      <vt:lpstr>Most Common Venues near Neighborhood | Using Clustering</vt:lpstr>
      <vt:lpstr>4. Results Section Map of Clusters in Scarborough </vt:lpstr>
      <vt:lpstr>Average Housing Price by Clusters in Scarborough</vt:lpstr>
      <vt:lpstr>School Ratings by Clusters in Scarborough </vt:lpstr>
      <vt:lpstr>PowerPoint Presentation</vt:lpstr>
      <vt:lpstr>5. Discussion Section </vt:lpstr>
      <vt:lpstr>6. Conclusion Section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Report | Capstone Project – The Battle of Neighborhoods Finding a Better Place in Scarborough, Toronto</dc:title>
  <dc:creator>Windows User</dc:creator>
  <cp:lastModifiedBy>amitnilekar71@gmail.com</cp:lastModifiedBy>
  <cp:revision>6</cp:revision>
  <dcterms:created xsi:type="dcterms:W3CDTF">2020-07-01T04:53:48Z</dcterms:created>
  <dcterms:modified xsi:type="dcterms:W3CDTF">2020-07-01T08:45:47Z</dcterms:modified>
</cp:coreProperties>
</file>