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Nunit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2"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9" name="Shape 49"/>
        <p:cNvGrpSpPr/>
        <p:nvPr/>
      </p:nvGrpSpPr>
      <p:grpSpPr>
        <a:xfrm>
          <a:off x="0" y="0"/>
          <a:ext cx="0" cy="0"/>
          <a:chOff x="0" y="0"/>
          <a:chExt cx="0" cy="0"/>
        </a:xfrm>
      </p:grpSpPr>
      <p:grpSp>
        <p:nvGrpSpPr>
          <p:cNvPr id="50" name="Google Shape;50;p3"/>
          <p:cNvGrpSpPr/>
          <p:nvPr/>
        </p:nvGrpSpPr>
        <p:grpSpPr>
          <a:xfrm>
            <a:off x="625966" y="299376"/>
            <a:ext cx="999312" cy="999312"/>
            <a:chOff x="348199" y="179450"/>
            <a:chExt cx="1116300" cy="1116300"/>
          </a:xfrm>
        </p:grpSpPr>
        <p:sp>
          <p:nvSpPr>
            <p:cNvPr id="51" name="Google Shape;51;p3"/>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3"/>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3"/>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6" name="Google Shape;56;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7" name="Shape 57"/>
        <p:cNvGrpSpPr/>
        <p:nvPr/>
      </p:nvGrpSpPr>
      <p:grpSpPr>
        <a:xfrm>
          <a:off x="0" y="0"/>
          <a:ext cx="0" cy="0"/>
          <a:chOff x="0" y="0"/>
          <a:chExt cx="0" cy="0"/>
        </a:xfrm>
      </p:grpSpPr>
      <p:grpSp>
        <p:nvGrpSpPr>
          <p:cNvPr id="58" name="Google Shape;58;p4"/>
          <p:cNvGrpSpPr/>
          <p:nvPr/>
        </p:nvGrpSpPr>
        <p:grpSpPr>
          <a:xfrm>
            <a:off x="625966" y="299376"/>
            <a:ext cx="999312" cy="999312"/>
            <a:chOff x="348199" y="179450"/>
            <a:chExt cx="1116300" cy="1116300"/>
          </a:xfrm>
        </p:grpSpPr>
        <p:sp>
          <p:nvSpPr>
            <p:cNvPr id="59" name="Google Shape;59;p4"/>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grpSp>
        <p:nvGrpSpPr>
          <p:cNvPr id="65" name="Google Shape;65;p5"/>
          <p:cNvGrpSpPr/>
          <p:nvPr/>
        </p:nvGrpSpPr>
        <p:grpSpPr>
          <a:xfrm>
            <a:off x="625966" y="299376"/>
            <a:ext cx="999312" cy="999312"/>
            <a:chOff x="348199" y="179450"/>
            <a:chExt cx="1116300" cy="1116300"/>
          </a:xfrm>
        </p:grpSpPr>
        <p:sp>
          <p:nvSpPr>
            <p:cNvPr id="66" name="Google Shape;66;p5"/>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70" name="Shape 70"/>
        <p:cNvGrpSpPr/>
        <p:nvPr/>
      </p:nvGrpSpPr>
      <p:grpSpPr>
        <a:xfrm>
          <a:off x="0" y="0"/>
          <a:ext cx="0" cy="0"/>
          <a:chOff x="0" y="0"/>
          <a:chExt cx="0" cy="0"/>
        </a:xfrm>
      </p:grpSpPr>
      <p:grpSp>
        <p:nvGrpSpPr>
          <p:cNvPr id="71" name="Google Shape;71;p6"/>
          <p:cNvGrpSpPr/>
          <p:nvPr/>
        </p:nvGrpSpPr>
        <p:grpSpPr>
          <a:xfrm>
            <a:off x="146769" y="3406"/>
            <a:ext cx="1233214" cy="1384535"/>
            <a:chOff x="146769" y="3406"/>
            <a:chExt cx="1233214" cy="1384535"/>
          </a:xfrm>
        </p:grpSpPr>
        <p:grpSp>
          <p:nvGrpSpPr>
            <p:cNvPr id="72" name="Google Shape;72;p6"/>
            <p:cNvGrpSpPr/>
            <p:nvPr/>
          </p:nvGrpSpPr>
          <p:grpSpPr>
            <a:xfrm>
              <a:off x="1063183" y="3406"/>
              <a:ext cx="316800" cy="688513"/>
              <a:chOff x="1063183" y="3406"/>
              <a:chExt cx="316800" cy="688513"/>
            </a:xfrm>
          </p:grpSpPr>
          <p:sp>
            <p:nvSpPr>
              <p:cNvPr id="73" name="Google Shape;73;p6"/>
              <p:cNvSpPr/>
              <p:nvPr/>
            </p:nvSpPr>
            <p:spPr>
              <a:xfrm rot="10800000">
                <a:off x="1063183"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
              <p:cNvSpPr/>
              <p:nvPr/>
            </p:nvSpPr>
            <p:spPr>
              <a:xfrm rot="10800000">
                <a:off x="1063183"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6"/>
            <p:cNvGrpSpPr/>
            <p:nvPr/>
          </p:nvGrpSpPr>
          <p:grpSpPr>
            <a:xfrm>
              <a:off x="604976" y="3406"/>
              <a:ext cx="316800" cy="1036524"/>
              <a:chOff x="604976" y="3406"/>
              <a:chExt cx="316800" cy="1036524"/>
            </a:xfrm>
          </p:grpSpPr>
          <p:sp>
            <p:nvSpPr>
              <p:cNvPr id="76" name="Google Shape;76;p6"/>
              <p:cNvSpPr/>
              <p:nvPr/>
            </p:nvSpPr>
            <p:spPr>
              <a:xfrm rot="10800000">
                <a:off x="604976"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
              <p:cNvSpPr/>
              <p:nvPr/>
            </p:nvSpPr>
            <p:spPr>
              <a:xfrm rot="10800000">
                <a:off x="604976"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
              <p:cNvSpPr/>
              <p:nvPr/>
            </p:nvSpPr>
            <p:spPr>
              <a:xfrm rot="10800000">
                <a:off x="604976"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6"/>
            <p:cNvGrpSpPr/>
            <p:nvPr/>
          </p:nvGrpSpPr>
          <p:grpSpPr>
            <a:xfrm>
              <a:off x="146769" y="3406"/>
              <a:ext cx="316800" cy="1384535"/>
              <a:chOff x="146769" y="3406"/>
              <a:chExt cx="316800" cy="1384535"/>
            </a:xfrm>
          </p:grpSpPr>
          <p:sp>
            <p:nvSpPr>
              <p:cNvPr id="80" name="Google Shape;80;p6"/>
              <p:cNvSpPr/>
              <p:nvPr/>
            </p:nvSpPr>
            <p:spPr>
              <a:xfrm rot="10800000">
                <a:off x="146769"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
              <p:cNvSpPr/>
              <p:nvPr/>
            </p:nvSpPr>
            <p:spPr>
              <a:xfrm rot="10800000">
                <a:off x="146769" y="3441"/>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
              <p:cNvSpPr/>
              <p:nvPr/>
            </p:nvSpPr>
            <p:spPr>
              <a:xfrm rot="10800000">
                <a:off x="146769"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
              <p:cNvSpPr/>
              <p:nvPr/>
            </p:nvSpPr>
            <p:spPr>
              <a:xfrm rot="10800000">
                <a:off x="146769"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4" name="Google Shape;84;p6"/>
          <p:cNvGrpSpPr/>
          <p:nvPr/>
        </p:nvGrpSpPr>
        <p:grpSpPr>
          <a:xfrm>
            <a:off x="6775084" y="2904008"/>
            <a:ext cx="2186147" cy="2239500"/>
            <a:chOff x="6775084" y="2904008"/>
            <a:chExt cx="2186147" cy="2239500"/>
          </a:xfrm>
        </p:grpSpPr>
        <p:grpSp>
          <p:nvGrpSpPr>
            <p:cNvPr id="85" name="Google Shape;85;p6"/>
            <p:cNvGrpSpPr/>
            <p:nvPr/>
          </p:nvGrpSpPr>
          <p:grpSpPr>
            <a:xfrm>
              <a:off x="6775084" y="4253708"/>
              <a:ext cx="409500" cy="889800"/>
              <a:chOff x="6775084" y="4253708"/>
              <a:chExt cx="409500" cy="889800"/>
            </a:xfrm>
          </p:grpSpPr>
          <p:sp>
            <p:nvSpPr>
              <p:cNvPr id="86" name="Google Shape;86;p6"/>
              <p:cNvSpPr/>
              <p:nvPr/>
            </p:nvSpPr>
            <p:spPr>
              <a:xfrm>
                <a:off x="6775084"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
              <p:cNvSpPr/>
              <p:nvPr/>
            </p:nvSpPr>
            <p:spPr>
              <a:xfrm>
                <a:off x="6775084"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6"/>
            <p:cNvGrpSpPr/>
            <p:nvPr/>
          </p:nvGrpSpPr>
          <p:grpSpPr>
            <a:xfrm>
              <a:off x="7367299" y="3804008"/>
              <a:ext cx="409500" cy="1339500"/>
              <a:chOff x="7367299" y="3804008"/>
              <a:chExt cx="409500" cy="1339500"/>
            </a:xfrm>
          </p:grpSpPr>
          <p:sp>
            <p:nvSpPr>
              <p:cNvPr id="89" name="Google Shape;89;p6"/>
              <p:cNvSpPr/>
              <p:nvPr/>
            </p:nvSpPr>
            <p:spPr>
              <a:xfrm>
                <a:off x="7367299"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7367299"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a:off x="7367299"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6"/>
            <p:cNvGrpSpPr/>
            <p:nvPr/>
          </p:nvGrpSpPr>
          <p:grpSpPr>
            <a:xfrm>
              <a:off x="7959516" y="3354008"/>
              <a:ext cx="409500" cy="1789500"/>
              <a:chOff x="7959516" y="3354008"/>
              <a:chExt cx="409500" cy="1789500"/>
            </a:xfrm>
          </p:grpSpPr>
          <p:sp>
            <p:nvSpPr>
              <p:cNvPr id="93" name="Google Shape;93;p6"/>
              <p:cNvSpPr/>
              <p:nvPr/>
            </p:nvSpPr>
            <p:spPr>
              <a:xfrm>
                <a:off x="7959516"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a:off x="7959516"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7959516"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a:off x="7959516"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6"/>
            <p:cNvGrpSpPr/>
            <p:nvPr/>
          </p:nvGrpSpPr>
          <p:grpSpPr>
            <a:xfrm>
              <a:off x="8551731" y="2904008"/>
              <a:ext cx="409500" cy="2239500"/>
              <a:chOff x="8551731" y="2904008"/>
              <a:chExt cx="409500" cy="2239500"/>
            </a:xfrm>
          </p:grpSpPr>
          <p:sp>
            <p:nvSpPr>
              <p:cNvPr id="98" name="Google Shape;98;p6"/>
              <p:cNvSpPr/>
              <p:nvPr/>
            </p:nvSpPr>
            <p:spPr>
              <a:xfrm>
                <a:off x="8551731"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
              <p:cNvSpPr/>
              <p:nvPr/>
            </p:nvSpPr>
            <p:spPr>
              <a:xfrm>
                <a:off x="8551731"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
              <p:cNvSpPr/>
              <p:nvPr/>
            </p:nvSpPr>
            <p:spPr>
              <a:xfrm>
                <a:off x="8551731"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6"/>
              <p:cNvSpPr/>
              <p:nvPr/>
            </p:nvSpPr>
            <p:spPr>
              <a:xfrm>
                <a:off x="8551731" y="2904008"/>
                <a:ext cx="409500" cy="22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a:off x="8551731"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3" name="Google Shape;103;p6"/>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27950" y="1421700"/>
            <a:ext cx="7688100" cy="230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t>CONVERSION OF ENGLISH</a:t>
            </a:r>
            <a:endParaRPr/>
          </a:p>
          <a:p>
            <a:pPr indent="0" lvl="0" marL="0" rtl="0" algn="ctr">
              <a:lnSpc>
                <a:spcPct val="100000"/>
              </a:lnSpc>
              <a:spcBef>
                <a:spcPts val="0"/>
              </a:spcBef>
              <a:spcAft>
                <a:spcPts val="0"/>
              </a:spcAft>
              <a:buSzPts val="3600"/>
              <a:buNone/>
            </a:pPr>
            <a:r>
              <a:rPr lang="en-GB"/>
              <a:t>TEXT FROM WRITTEN TO SPOKEN FORM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657800"/>
            <a:ext cx="7030500" cy="84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Dataset</a:t>
            </a:r>
            <a:endParaRPr sz="3400"/>
          </a:p>
        </p:txBody>
      </p:sp>
      <p:sp>
        <p:nvSpPr>
          <p:cNvPr id="331" name="Google Shape;331;p22"/>
          <p:cNvSpPr txBox="1"/>
          <p:nvPr/>
        </p:nvSpPr>
        <p:spPr>
          <a:xfrm>
            <a:off x="566400" y="1893225"/>
            <a:ext cx="8505300" cy="2736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000"/>
              </a:spcBef>
              <a:spcAft>
                <a:spcPts val="0"/>
              </a:spcAft>
              <a:buClr>
                <a:srgbClr val="000000"/>
              </a:buClr>
              <a:buSzPts val="2000"/>
              <a:buFont typeface="Arial"/>
              <a:buNone/>
            </a:pPr>
            <a:r>
              <a:rPr b="0" i="0" lang="en-GB" sz="2000" u="none" cap="none" strike="noStrike">
                <a:solidFill>
                  <a:srgbClr val="000000"/>
                </a:solidFill>
                <a:latin typeface="Arial"/>
                <a:ea typeface="Arial"/>
                <a:cs typeface="Arial"/>
                <a:sym typeface="Arial"/>
              </a:rPr>
              <a:t>The dataset is derived from Wikipedia regions which could be decoded as UTF8. The text is then divided into sentences and through the Google TTS system’s Kestrel text normalization system to produce the normalized version of that text.</a:t>
            </a:r>
            <a:endParaRPr b="0" i="0" sz="2000" u="none" cap="none" strike="noStrike">
              <a:solidFill>
                <a:srgbClr val="000000"/>
              </a:solidFill>
              <a:latin typeface="Arial"/>
              <a:ea typeface="Arial"/>
              <a:cs typeface="Arial"/>
              <a:sym typeface="Arial"/>
            </a:endParaRPr>
          </a:p>
          <a:p>
            <a:pPr indent="0" lvl="0" marL="0" marR="0" rtl="0" algn="just">
              <a:lnSpc>
                <a:spcPct val="150000"/>
              </a:lnSpc>
              <a:spcBef>
                <a:spcPts val="1000"/>
              </a:spcBef>
              <a:spcAft>
                <a:spcPts val="0"/>
              </a:spcAft>
              <a:buClr>
                <a:srgbClr val="000000"/>
              </a:buClr>
              <a:buSzPts val="2000"/>
              <a:buFont typeface="Arial"/>
              <a:buNone/>
            </a:pPr>
            <a:r>
              <a:rPr b="0" i="0" lang="en-GB" sz="2000" u="none" cap="none" strike="noStrike">
                <a:solidFill>
                  <a:srgbClr val="000000"/>
                </a:solidFill>
                <a:latin typeface="Arial"/>
                <a:ea typeface="Arial"/>
                <a:cs typeface="Arial"/>
                <a:sym typeface="Arial"/>
              </a:rPr>
              <a:t>We have total of 600K data but model is trained over 20K data.</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303800" y="693325"/>
            <a:ext cx="7030500" cy="83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Tools and technology used</a:t>
            </a:r>
            <a:endParaRPr sz="3400"/>
          </a:p>
        </p:txBody>
      </p:sp>
      <p:sp>
        <p:nvSpPr>
          <p:cNvPr id="337" name="Google Shape;337;p23"/>
          <p:cNvSpPr txBox="1"/>
          <p:nvPr>
            <p:ph idx="1" type="body"/>
          </p:nvPr>
        </p:nvSpPr>
        <p:spPr>
          <a:xfrm>
            <a:off x="558750" y="1881400"/>
            <a:ext cx="8520600" cy="2842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Python : To run all the code</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Tensorflow : For training large neural network model (backend)</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Keras : Run over the top of tensorflow (frontend)</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Matplotlib : For visualizing the result and various plots.</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Numpy : For algebraic computing over the word vector.</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Scipy : For scientific computing like optimization, preprocessing and special function.</a:t>
            </a:r>
            <a:endParaRPr sz="20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1331700" y="667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Output and Results</a:t>
            </a:r>
            <a:endParaRPr sz="3400"/>
          </a:p>
        </p:txBody>
      </p:sp>
      <p:sp>
        <p:nvSpPr>
          <p:cNvPr id="343" name="Google Shape;343;p24"/>
          <p:cNvSpPr txBox="1"/>
          <p:nvPr>
            <p:ph idx="1" type="body"/>
          </p:nvPr>
        </p:nvSpPr>
        <p:spPr>
          <a:xfrm>
            <a:off x="645900" y="1723575"/>
            <a:ext cx="7852200" cy="2878200"/>
          </a:xfrm>
          <a:prstGeom prst="rect">
            <a:avLst/>
          </a:prstGeom>
          <a:noFill/>
          <a:ln>
            <a:noFill/>
          </a:ln>
        </p:spPr>
        <p:txBody>
          <a:bodyPr anchorCtr="0" anchor="t" bIns="91425" lIns="91425" spcFirstLastPara="1" rIns="91425" wrap="square" tIns="91425">
            <a:noAutofit/>
          </a:bodyPr>
          <a:lstStyle/>
          <a:p>
            <a:pPr indent="-355600" lvl="0" marL="457200" rtl="0" algn="just">
              <a:lnSpc>
                <a:spcPct val="130000"/>
              </a:lnSpc>
              <a:spcBef>
                <a:spcPts val="1000"/>
              </a:spcBef>
              <a:spcAft>
                <a:spcPts val="0"/>
              </a:spcAft>
              <a:buClr>
                <a:srgbClr val="222222"/>
              </a:buClr>
              <a:buSzPts val="2000"/>
              <a:buFont typeface="Arial"/>
              <a:buAutoNum type="arabicPeriod"/>
            </a:pPr>
            <a:r>
              <a:rPr lang="en-GB" sz="2000">
                <a:solidFill>
                  <a:srgbClr val="222222"/>
                </a:solidFill>
                <a:highlight>
                  <a:srgbClr val="FFFFFF"/>
                </a:highlight>
                <a:latin typeface="Arial"/>
                <a:ea typeface="Arial"/>
                <a:cs typeface="Arial"/>
                <a:sym typeface="Arial"/>
              </a:rPr>
              <a:t>Read original text from dataset and ignore plain texts:</a:t>
            </a:r>
            <a:endParaRPr sz="2000">
              <a:solidFill>
                <a:srgbClr val="000000"/>
              </a:solidFill>
              <a:highlight>
                <a:srgbClr val="FFFFFF"/>
              </a:highlight>
              <a:latin typeface="Arial"/>
              <a:ea typeface="Arial"/>
              <a:cs typeface="Arial"/>
              <a:sym typeface="Arial"/>
            </a:endParaRPr>
          </a:p>
          <a:p>
            <a:pPr indent="0" lvl="0" marL="457200" rtl="0" algn="just">
              <a:lnSpc>
                <a:spcPct val="150000"/>
              </a:lnSpc>
              <a:spcBef>
                <a:spcPts val="1000"/>
              </a:spcBef>
              <a:spcAft>
                <a:spcPts val="0"/>
              </a:spcAft>
              <a:buSzPts val="1300"/>
              <a:buNone/>
            </a:pPr>
            <a:r>
              <a:rPr lang="en-GB" sz="2000">
                <a:solidFill>
                  <a:srgbClr val="000000"/>
                </a:solidFill>
                <a:highlight>
                  <a:srgbClr val="FFFFFF"/>
                </a:highlight>
                <a:latin typeface="Arial"/>
                <a:ea typeface="Arial"/>
                <a:cs typeface="Arial"/>
                <a:sym typeface="Arial"/>
              </a:rPr>
              <a:t>Output : </a:t>
            </a:r>
            <a:endParaRPr sz="2000">
              <a:solidFill>
                <a:srgbClr val="000000"/>
              </a:solidFill>
              <a:highlight>
                <a:srgbClr val="FFFFFF"/>
              </a:highlight>
              <a:latin typeface="Arial"/>
              <a:ea typeface="Arial"/>
              <a:cs typeface="Arial"/>
              <a:sym typeface="Arial"/>
            </a:endParaRPr>
          </a:p>
          <a:p>
            <a:pPr indent="0" lvl="0" marL="457200" rtl="0" algn="just">
              <a:lnSpc>
                <a:spcPct val="115000"/>
              </a:lnSpc>
              <a:spcBef>
                <a:spcPts val="1000"/>
              </a:spcBef>
              <a:spcAft>
                <a:spcPts val="0"/>
              </a:spcAft>
              <a:buSzPts val="1300"/>
              <a:buNone/>
            </a:pPr>
            <a:r>
              <a:rPr lang="en-GB" sz="1400">
                <a:solidFill>
                  <a:srgbClr val="000000"/>
                </a:solidFill>
                <a:highlight>
                  <a:srgbClr val="FFFFFF"/>
                </a:highlight>
                <a:latin typeface="Consolas"/>
                <a:ea typeface="Consolas"/>
                <a:cs typeface="Consolas"/>
                <a:sym typeface="Consolas"/>
              </a:rPr>
              <a:t>310919</a:t>
            </a:r>
            <a:endParaRPr sz="1400">
              <a:solidFill>
                <a:srgbClr val="000000"/>
              </a:solidFill>
              <a:highlight>
                <a:srgbClr val="FFFFFF"/>
              </a:highlight>
              <a:latin typeface="Consolas"/>
              <a:ea typeface="Consolas"/>
              <a:cs typeface="Consolas"/>
              <a:sym typeface="Consolas"/>
            </a:endParaRPr>
          </a:p>
          <a:p>
            <a:pPr indent="0" lvl="0" marL="457200" rtl="0" algn="just">
              <a:lnSpc>
                <a:spcPct val="115000"/>
              </a:lnSpc>
              <a:spcBef>
                <a:spcPts val="1000"/>
              </a:spcBef>
              <a:spcAft>
                <a:spcPts val="0"/>
              </a:spcAft>
              <a:buSzPts val="1300"/>
              <a:buNone/>
            </a:pPr>
            <a:r>
              <a:rPr lang="en-GB" sz="1400">
                <a:solidFill>
                  <a:srgbClr val="000000"/>
                </a:solidFill>
                <a:highlight>
                  <a:srgbClr val="FFFFFF"/>
                </a:highlight>
                <a:latin typeface="Consolas"/>
                <a:ea typeface="Consolas"/>
                <a:cs typeface="Consolas"/>
                <a:sym typeface="Consolas"/>
              </a:rPr>
              <a:t>sentence_id before after</a:t>
            </a:r>
            <a:endParaRPr sz="1400">
              <a:solidFill>
                <a:srgbClr val="000000"/>
              </a:solidFill>
              <a:highlight>
                <a:srgbClr val="FFFFFF"/>
              </a:highlight>
              <a:latin typeface="Consolas"/>
              <a:ea typeface="Consolas"/>
              <a:cs typeface="Consolas"/>
              <a:sym typeface="Consolas"/>
            </a:endParaRPr>
          </a:p>
          <a:p>
            <a:pPr indent="0" lvl="0" marL="457200" rtl="0" algn="just">
              <a:lnSpc>
                <a:spcPct val="115000"/>
              </a:lnSpc>
              <a:spcBef>
                <a:spcPts val="1000"/>
              </a:spcBef>
              <a:spcAft>
                <a:spcPts val="0"/>
              </a:spcAft>
              <a:buSzPts val="1300"/>
              <a:buNone/>
            </a:pPr>
            <a:r>
              <a:rPr lang="en-GB" sz="1400">
                <a:solidFill>
                  <a:srgbClr val="000000"/>
                </a:solidFill>
                <a:highlight>
                  <a:srgbClr val="FFFFFF"/>
                </a:highlight>
                <a:latin typeface="Consolas"/>
                <a:ea typeface="Consolas"/>
                <a:cs typeface="Consolas"/>
                <a:sym typeface="Consolas"/>
              </a:rPr>
              <a:t>1 2006 two thousand six</a:t>
            </a:r>
            <a:endParaRPr sz="1400">
              <a:solidFill>
                <a:srgbClr val="000000"/>
              </a:solidFill>
              <a:highlight>
                <a:srgbClr val="FFFFFF"/>
              </a:highlight>
              <a:latin typeface="Consolas"/>
              <a:ea typeface="Consolas"/>
              <a:cs typeface="Consolas"/>
              <a:sym typeface="Consolas"/>
            </a:endParaRPr>
          </a:p>
          <a:p>
            <a:pPr indent="0" lvl="0" marL="457200" rtl="0" algn="just">
              <a:lnSpc>
                <a:spcPct val="115000"/>
              </a:lnSpc>
              <a:spcBef>
                <a:spcPts val="1000"/>
              </a:spcBef>
              <a:spcAft>
                <a:spcPts val="0"/>
              </a:spcAft>
              <a:buSzPts val="1300"/>
              <a:buNone/>
            </a:pPr>
            <a:r>
              <a:rPr lang="en-GB" sz="1400">
                <a:solidFill>
                  <a:srgbClr val="000000"/>
                </a:solidFill>
                <a:highlight>
                  <a:srgbClr val="FFFFFF"/>
                </a:highlight>
                <a:latin typeface="Consolas"/>
                <a:ea typeface="Consolas"/>
                <a:cs typeface="Consolas"/>
                <a:sym typeface="Consolas"/>
              </a:rPr>
              <a:t>1 IUCN i u c n</a:t>
            </a:r>
            <a:endParaRPr sz="1400">
              <a:solidFill>
                <a:srgbClr val="000000"/>
              </a:solidFill>
              <a:highlight>
                <a:srgbClr val="FFFFFF"/>
              </a:highlight>
              <a:latin typeface="Consolas"/>
              <a:ea typeface="Consolas"/>
              <a:cs typeface="Consolas"/>
              <a:sym typeface="Consolas"/>
            </a:endParaRPr>
          </a:p>
          <a:p>
            <a:pPr indent="0" lvl="0" marL="457200" rtl="0" algn="just">
              <a:lnSpc>
                <a:spcPct val="115000"/>
              </a:lnSpc>
              <a:spcBef>
                <a:spcPts val="1000"/>
              </a:spcBef>
              <a:spcAft>
                <a:spcPts val="0"/>
              </a:spcAft>
              <a:buSzPts val="1300"/>
              <a:buNone/>
            </a:pPr>
            <a:r>
              <a:rPr lang="en-GB" sz="1400">
                <a:solidFill>
                  <a:srgbClr val="000000"/>
                </a:solidFill>
                <a:highlight>
                  <a:srgbClr val="FFFFFF"/>
                </a:highlight>
                <a:latin typeface="Consolas"/>
                <a:ea typeface="Consolas"/>
                <a:cs typeface="Consolas"/>
                <a:sym typeface="Consolas"/>
              </a:rPr>
              <a:t>3 2007 two thousand seven</a:t>
            </a:r>
            <a:endParaRPr sz="1400">
              <a:solidFill>
                <a:srgbClr val="000000"/>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5"/>
          <p:cNvSpPr txBox="1"/>
          <p:nvPr>
            <p:ph type="title"/>
          </p:nvPr>
        </p:nvSpPr>
        <p:spPr>
          <a:xfrm>
            <a:off x="1303800" y="669650"/>
            <a:ext cx="7030500" cy="6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Output and Results</a:t>
            </a:r>
            <a:endParaRPr sz="3400"/>
          </a:p>
          <a:p>
            <a:pPr indent="0" lvl="0" marL="0" rtl="0" algn="l">
              <a:lnSpc>
                <a:spcPct val="100000"/>
              </a:lnSpc>
              <a:spcBef>
                <a:spcPts val="0"/>
              </a:spcBef>
              <a:spcAft>
                <a:spcPts val="0"/>
              </a:spcAft>
              <a:buSzPts val="2800"/>
              <a:buNone/>
            </a:pPr>
            <a:r>
              <a:t/>
            </a:r>
            <a:endParaRPr sz="3400"/>
          </a:p>
        </p:txBody>
      </p:sp>
      <p:sp>
        <p:nvSpPr>
          <p:cNvPr id="349" name="Google Shape;349;p25"/>
          <p:cNvSpPr txBox="1"/>
          <p:nvPr>
            <p:ph idx="1" type="body"/>
          </p:nvPr>
        </p:nvSpPr>
        <p:spPr>
          <a:xfrm>
            <a:off x="558750" y="1597875"/>
            <a:ext cx="8520600" cy="30762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1000"/>
              </a:spcBef>
              <a:spcAft>
                <a:spcPts val="0"/>
              </a:spcAft>
              <a:buClr>
                <a:srgbClr val="000000"/>
              </a:buClr>
              <a:buSzPts val="2000"/>
              <a:buFont typeface="Arial"/>
              <a:buAutoNum type="arabicPeriod" startAt="2"/>
            </a:pPr>
            <a:r>
              <a:rPr lang="en-GB" sz="2000">
                <a:solidFill>
                  <a:srgbClr val="000000"/>
                </a:solidFill>
                <a:highlight>
                  <a:srgbClr val="FFFFFF"/>
                </a:highlight>
                <a:latin typeface="Arial"/>
                <a:ea typeface="Arial"/>
                <a:cs typeface="Arial"/>
                <a:sym typeface="Arial"/>
              </a:rPr>
              <a:t>Pre-Process text in dataset :</a:t>
            </a:r>
            <a:endParaRPr sz="2000">
              <a:solidFill>
                <a:srgbClr val="000000"/>
              </a:solidFill>
              <a:highlight>
                <a:srgbClr val="FFFFFF"/>
              </a:highlight>
              <a:latin typeface="Arial"/>
              <a:ea typeface="Arial"/>
              <a:cs typeface="Arial"/>
              <a:sym typeface="Arial"/>
            </a:endParaRPr>
          </a:p>
          <a:p>
            <a:pPr indent="-355600" lvl="0" marL="914400" rtl="0" algn="just">
              <a:lnSpc>
                <a:spcPct val="150000"/>
              </a:lnSpc>
              <a:spcBef>
                <a:spcPts val="0"/>
              </a:spcBef>
              <a:spcAft>
                <a:spcPts val="0"/>
              </a:spcAft>
              <a:buClr>
                <a:srgbClr val="000000"/>
              </a:buClr>
              <a:buSzPts val="2000"/>
              <a:buFont typeface="Arial"/>
              <a:buChar char="➢"/>
            </a:pPr>
            <a:r>
              <a:rPr lang="en-GB" sz="2000">
                <a:solidFill>
                  <a:srgbClr val="000000"/>
                </a:solidFill>
                <a:highlight>
                  <a:srgbClr val="FFFFFF"/>
                </a:highlight>
                <a:latin typeface="Arial"/>
                <a:ea typeface="Arial"/>
                <a:cs typeface="Arial"/>
                <a:sym typeface="Arial"/>
              </a:rPr>
              <a:t>Separate input and target sentences</a:t>
            </a:r>
            <a:endParaRPr sz="2000">
              <a:solidFill>
                <a:srgbClr val="000000"/>
              </a:solidFill>
              <a:highlight>
                <a:srgbClr val="FFFFFF"/>
              </a:highlight>
              <a:latin typeface="Arial"/>
              <a:ea typeface="Arial"/>
              <a:cs typeface="Arial"/>
              <a:sym typeface="Arial"/>
            </a:endParaRPr>
          </a:p>
          <a:p>
            <a:pPr indent="-355600" lvl="0" marL="914400" rtl="0" algn="just">
              <a:lnSpc>
                <a:spcPct val="150000"/>
              </a:lnSpc>
              <a:spcBef>
                <a:spcPts val="0"/>
              </a:spcBef>
              <a:spcAft>
                <a:spcPts val="0"/>
              </a:spcAft>
              <a:buClr>
                <a:srgbClr val="000000"/>
              </a:buClr>
              <a:buSzPts val="2000"/>
              <a:buFont typeface="Arial"/>
              <a:buChar char="➢"/>
            </a:pPr>
            <a:r>
              <a:rPr lang="en-GB" sz="2000">
                <a:solidFill>
                  <a:srgbClr val="000000"/>
                </a:solidFill>
                <a:highlight>
                  <a:srgbClr val="FFFFFF"/>
                </a:highlight>
                <a:latin typeface="Arial"/>
                <a:ea typeface="Arial"/>
                <a:cs typeface="Arial"/>
                <a:sym typeface="Arial"/>
              </a:rPr>
              <a:t>Assign each character and each word token a unique int id</a:t>
            </a:r>
            <a:endParaRPr sz="2000">
              <a:solidFill>
                <a:srgbClr val="000000"/>
              </a:solidFill>
              <a:highlight>
                <a:srgbClr val="FFFFFF"/>
              </a:highlight>
              <a:latin typeface="Arial"/>
              <a:ea typeface="Arial"/>
              <a:cs typeface="Arial"/>
              <a:sym typeface="Arial"/>
            </a:endParaRPr>
          </a:p>
          <a:p>
            <a:pPr indent="-355600" lvl="0" marL="914400" rtl="0" algn="just">
              <a:lnSpc>
                <a:spcPct val="150000"/>
              </a:lnSpc>
              <a:spcBef>
                <a:spcPts val="0"/>
              </a:spcBef>
              <a:spcAft>
                <a:spcPts val="0"/>
              </a:spcAft>
              <a:buClr>
                <a:srgbClr val="000000"/>
              </a:buClr>
              <a:buSzPts val="2000"/>
              <a:buFont typeface="Arial"/>
              <a:buChar char="➢"/>
            </a:pPr>
            <a:r>
              <a:rPr lang="en-GB" sz="2000">
                <a:solidFill>
                  <a:srgbClr val="000000"/>
                </a:solidFill>
                <a:highlight>
                  <a:srgbClr val="FFFFFF"/>
                </a:highlight>
                <a:latin typeface="Arial"/>
                <a:ea typeface="Arial"/>
                <a:cs typeface="Arial"/>
                <a:sym typeface="Arial"/>
              </a:rPr>
              <a:t>Extract the exact word from sentences </a:t>
            </a:r>
            <a:endParaRPr sz="2000">
              <a:solidFill>
                <a:srgbClr val="000000"/>
              </a:solidFill>
              <a:highlight>
                <a:srgbClr val="FFFFFF"/>
              </a:highlight>
              <a:latin typeface="Arial"/>
              <a:ea typeface="Arial"/>
              <a:cs typeface="Arial"/>
              <a:sym typeface="Arial"/>
            </a:endParaRPr>
          </a:p>
          <a:p>
            <a:pPr indent="-355600" lvl="0" marL="914400" rtl="0" algn="just">
              <a:lnSpc>
                <a:spcPct val="150000"/>
              </a:lnSpc>
              <a:spcBef>
                <a:spcPts val="0"/>
              </a:spcBef>
              <a:spcAft>
                <a:spcPts val="0"/>
              </a:spcAft>
              <a:buClr>
                <a:srgbClr val="000000"/>
              </a:buClr>
              <a:buSzPts val="2000"/>
              <a:buFont typeface="Arial"/>
              <a:buChar char="➢"/>
            </a:pPr>
            <a:r>
              <a:rPr lang="en-GB" sz="2000">
                <a:solidFill>
                  <a:srgbClr val="000000"/>
                </a:solidFill>
                <a:highlight>
                  <a:srgbClr val="FFFFFF"/>
                </a:highlight>
                <a:latin typeface="Arial"/>
                <a:ea typeface="Arial"/>
                <a:cs typeface="Arial"/>
                <a:sym typeface="Arial"/>
              </a:rPr>
              <a:t>Convert each word in form of One-Hot-Encoding</a:t>
            </a:r>
            <a:endParaRPr sz="2000">
              <a:solidFill>
                <a:srgbClr val="000000"/>
              </a:solidFill>
              <a:highlight>
                <a:srgbClr val="FFFFFF"/>
              </a:highlight>
              <a:latin typeface="Arial"/>
              <a:ea typeface="Arial"/>
              <a:cs typeface="Arial"/>
              <a:sym typeface="Arial"/>
            </a:endParaRPr>
          </a:p>
          <a:p>
            <a:pPr indent="0" lvl="0" marL="457200" rtl="0" algn="l">
              <a:lnSpc>
                <a:spcPct val="115000"/>
              </a:lnSpc>
              <a:spcBef>
                <a:spcPts val="0"/>
              </a:spcBef>
              <a:spcAft>
                <a:spcPts val="1600"/>
              </a:spcAft>
              <a:buSzPts val="1300"/>
              <a:buNone/>
            </a:pPr>
            <a:r>
              <a:t/>
            </a:r>
            <a:endParaRPr>
              <a:solidFill>
                <a:srgbClr val="000000"/>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6"/>
          <p:cNvSpPr txBox="1"/>
          <p:nvPr>
            <p:ph type="title"/>
          </p:nvPr>
        </p:nvSpPr>
        <p:spPr>
          <a:xfrm>
            <a:off x="1327475" y="705175"/>
            <a:ext cx="7030500" cy="77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One-Hot-Encoding</a:t>
            </a:r>
            <a:endParaRPr sz="3400"/>
          </a:p>
        </p:txBody>
      </p:sp>
      <p:pic>
        <p:nvPicPr>
          <p:cNvPr id="355" name="Google Shape;355;p26"/>
          <p:cNvPicPr preferRelativeResize="0"/>
          <p:nvPr/>
        </p:nvPicPr>
        <p:blipFill rotWithShape="1">
          <a:blip r:embed="rId3">
            <a:alphaModFix/>
          </a:blip>
          <a:srcRect b="0" l="0" r="0" t="0"/>
          <a:stretch/>
        </p:blipFill>
        <p:spPr>
          <a:xfrm>
            <a:off x="1327475" y="2808625"/>
            <a:ext cx="5829300" cy="1905000"/>
          </a:xfrm>
          <a:prstGeom prst="rect">
            <a:avLst/>
          </a:prstGeom>
          <a:noFill/>
          <a:ln>
            <a:noFill/>
          </a:ln>
        </p:spPr>
      </p:pic>
      <p:sp>
        <p:nvSpPr>
          <p:cNvPr id="356" name="Google Shape;356;p26"/>
          <p:cNvSpPr txBox="1"/>
          <p:nvPr/>
        </p:nvSpPr>
        <p:spPr>
          <a:xfrm>
            <a:off x="1310450" y="1620825"/>
            <a:ext cx="67158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Arial"/>
                <a:ea typeface="Arial"/>
                <a:cs typeface="Arial"/>
                <a:sym typeface="Arial"/>
              </a:rPr>
              <a:t>A process of conversion of categorical variables into numeric variables.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15650" y="717000"/>
            <a:ext cx="7030500" cy="6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Output and Results</a:t>
            </a:r>
            <a:endParaRPr sz="3400"/>
          </a:p>
        </p:txBody>
      </p:sp>
      <p:sp>
        <p:nvSpPr>
          <p:cNvPr id="362" name="Google Shape;362;p27"/>
          <p:cNvSpPr txBox="1"/>
          <p:nvPr>
            <p:ph idx="1" type="body"/>
          </p:nvPr>
        </p:nvSpPr>
        <p:spPr>
          <a:xfrm>
            <a:off x="350250" y="1730750"/>
            <a:ext cx="8443500" cy="3147300"/>
          </a:xfrm>
          <a:prstGeom prst="rect">
            <a:avLst/>
          </a:prstGeom>
          <a:noFill/>
          <a:ln>
            <a:noFill/>
          </a:ln>
        </p:spPr>
        <p:txBody>
          <a:bodyPr anchorCtr="0" anchor="t" bIns="91425" lIns="91425" spcFirstLastPara="1" rIns="91425" wrap="square" tIns="0">
            <a:noAutofit/>
          </a:bodyPr>
          <a:lstStyle/>
          <a:p>
            <a:pPr indent="-342900" lvl="0" marL="457200" rtl="0" algn="just">
              <a:lnSpc>
                <a:spcPct val="125000"/>
              </a:lnSpc>
              <a:spcBef>
                <a:spcPts val="1000"/>
              </a:spcBef>
              <a:spcAft>
                <a:spcPts val="0"/>
              </a:spcAft>
              <a:buClr>
                <a:srgbClr val="000000"/>
              </a:buClr>
              <a:buSzPts val="1800"/>
              <a:buFont typeface="Arial"/>
              <a:buAutoNum type="arabicPeriod" startAt="3"/>
            </a:pPr>
            <a:r>
              <a:rPr lang="en-GB" sz="1800">
                <a:solidFill>
                  <a:srgbClr val="000000"/>
                </a:solidFill>
                <a:highlight>
                  <a:srgbClr val="FFFFFF"/>
                </a:highlight>
                <a:latin typeface="Arial"/>
                <a:ea typeface="Arial"/>
                <a:cs typeface="Arial"/>
                <a:sym typeface="Arial"/>
              </a:rPr>
              <a:t>Compute train and validation loss and </a:t>
            </a:r>
            <a:r>
              <a:rPr lang="en-GB" sz="1800">
                <a:solidFill>
                  <a:srgbClr val="000000"/>
                </a:solidFill>
                <a:highlight>
                  <a:schemeClr val="lt1"/>
                </a:highlight>
                <a:latin typeface="Arial"/>
                <a:ea typeface="Arial"/>
                <a:cs typeface="Arial"/>
                <a:sym typeface="Arial"/>
              </a:rPr>
              <a:t>update model parameters </a:t>
            </a:r>
            <a:r>
              <a:rPr lang="en-GB" sz="1800">
                <a:solidFill>
                  <a:srgbClr val="000000"/>
                </a:solidFill>
                <a:highlight>
                  <a:srgbClr val="FFFFFF"/>
                </a:highlight>
                <a:latin typeface="Arial"/>
                <a:ea typeface="Arial"/>
                <a:cs typeface="Arial"/>
                <a:sym typeface="Arial"/>
              </a:rPr>
              <a:t>over each epoch using following built in classes and methods:</a:t>
            </a:r>
            <a:endParaRPr sz="1800">
              <a:solidFill>
                <a:srgbClr val="000000"/>
              </a:solidFill>
              <a:highlight>
                <a:srgbClr val="FFFFFF"/>
              </a:highlight>
              <a:latin typeface="Arial"/>
              <a:ea typeface="Arial"/>
              <a:cs typeface="Arial"/>
              <a:sym typeface="Arial"/>
            </a:endParaRPr>
          </a:p>
          <a:p>
            <a:pPr indent="0" lvl="0" marL="457200" rtl="0" algn="just">
              <a:lnSpc>
                <a:spcPct val="125000"/>
              </a:lnSpc>
              <a:spcBef>
                <a:spcPts val="1000"/>
              </a:spcBef>
              <a:spcAft>
                <a:spcPts val="0"/>
              </a:spcAft>
              <a:buSzPts val="1300"/>
              <a:buNone/>
            </a:pPr>
            <a:r>
              <a:t/>
            </a:r>
            <a:endParaRPr sz="1800">
              <a:solidFill>
                <a:srgbClr val="000000"/>
              </a:solidFill>
              <a:highlight>
                <a:srgbClr val="FFFFFF"/>
              </a:highlight>
              <a:latin typeface="Arial"/>
              <a:ea typeface="Arial"/>
              <a:cs typeface="Arial"/>
              <a:sym typeface="Arial"/>
            </a:endParaRPr>
          </a:p>
          <a:p>
            <a:pPr indent="-342900" lvl="0" marL="457200" rtl="0" algn="just">
              <a:lnSpc>
                <a:spcPct val="125000"/>
              </a:lnSpc>
              <a:spcBef>
                <a:spcPts val="1000"/>
              </a:spcBef>
              <a:spcAft>
                <a:spcPts val="0"/>
              </a:spcAft>
              <a:buClr>
                <a:srgbClr val="000000"/>
              </a:buClr>
              <a:buSzPts val="1800"/>
              <a:buFont typeface="Arial"/>
              <a:buChar char="●"/>
            </a:pPr>
            <a:r>
              <a:rPr lang="en-GB" sz="1800">
                <a:solidFill>
                  <a:srgbClr val="000000"/>
                </a:solidFill>
                <a:highlight>
                  <a:srgbClr val="FFFFFF"/>
                </a:highlight>
                <a:latin typeface="Arial"/>
                <a:ea typeface="Arial"/>
                <a:cs typeface="Arial"/>
                <a:sym typeface="Arial"/>
              </a:rPr>
              <a:t>LSTM :  RNN based learning layer </a:t>
            </a:r>
            <a:endParaRPr sz="1800">
              <a:solidFill>
                <a:srgbClr val="000000"/>
              </a:solidFill>
              <a:highlight>
                <a:srgbClr val="FFFFFF"/>
              </a:highlight>
              <a:latin typeface="Arial"/>
              <a:ea typeface="Arial"/>
              <a:cs typeface="Arial"/>
              <a:sym typeface="Arial"/>
            </a:endParaRPr>
          </a:p>
          <a:p>
            <a:pPr indent="-342900" lvl="0" marL="457200" rtl="0" algn="just">
              <a:lnSpc>
                <a:spcPct val="125000"/>
              </a:lnSpc>
              <a:spcBef>
                <a:spcPts val="0"/>
              </a:spcBef>
              <a:spcAft>
                <a:spcPts val="0"/>
              </a:spcAft>
              <a:buClr>
                <a:srgbClr val="000000"/>
              </a:buClr>
              <a:buSzPts val="1800"/>
              <a:buFont typeface="Arial"/>
              <a:buChar char="●"/>
            </a:pPr>
            <a:r>
              <a:rPr lang="en-GB" sz="1800">
                <a:solidFill>
                  <a:srgbClr val="000000"/>
                </a:solidFill>
                <a:highlight>
                  <a:srgbClr val="FFFFFF"/>
                </a:highlight>
                <a:latin typeface="Arial"/>
                <a:ea typeface="Arial"/>
                <a:cs typeface="Arial"/>
                <a:sym typeface="Arial"/>
              </a:rPr>
              <a:t>rmsprop for optimization : This function called each time to update weights of parameters of LSTM</a:t>
            </a:r>
            <a:endParaRPr sz="1800">
              <a:solidFill>
                <a:srgbClr val="000000"/>
              </a:solidFill>
              <a:highlight>
                <a:srgbClr val="FFFFFF"/>
              </a:highlight>
              <a:latin typeface="Arial"/>
              <a:ea typeface="Arial"/>
              <a:cs typeface="Arial"/>
              <a:sym typeface="Arial"/>
            </a:endParaRPr>
          </a:p>
          <a:p>
            <a:pPr indent="-342900" lvl="0" marL="457200" rtl="0" algn="just">
              <a:lnSpc>
                <a:spcPct val="125000"/>
              </a:lnSpc>
              <a:spcBef>
                <a:spcPts val="0"/>
              </a:spcBef>
              <a:spcAft>
                <a:spcPts val="0"/>
              </a:spcAft>
              <a:buClr>
                <a:srgbClr val="000000"/>
              </a:buClr>
              <a:buSzPts val="1800"/>
              <a:buFont typeface="Arial"/>
              <a:buChar char="●"/>
            </a:pPr>
            <a:r>
              <a:rPr lang="en-GB" sz="1800">
                <a:solidFill>
                  <a:srgbClr val="000000"/>
                </a:solidFill>
                <a:highlight>
                  <a:srgbClr val="FFFFFF"/>
                </a:highlight>
                <a:latin typeface="Arial"/>
                <a:ea typeface="Arial"/>
                <a:cs typeface="Arial"/>
                <a:sym typeface="Arial"/>
              </a:rPr>
              <a:t>categorical_crossentropy : This function is called after each epoch to calculate training and validation loss</a:t>
            </a:r>
            <a:endParaRPr sz="18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315650" y="657775"/>
            <a:ext cx="7030500" cy="6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Output and Results</a:t>
            </a:r>
            <a:endParaRPr sz="3400"/>
          </a:p>
          <a:p>
            <a:pPr indent="0" lvl="0" marL="0" rtl="0" algn="l">
              <a:lnSpc>
                <a:spcPct val="100000"/>
              </a:lnSpc>
              <a:spcBef>
                <a:spcPts val="0"/>
              </a:spcBef>
              <a:spcAft>
                <a:spcPts val="0"/>
              </a:spcAft>
              <a:buSzPts val="2800"/>
              <a:buNone/>
            </a:pPr>
            <a:r>
              <a:t/>
            </a:r>
            <a:endParaRPr sz="3400"/>
          </a:p>
          <a:p>
            <a:pPr indent="0" lvl="0" marL="0" rtl="0" algn="l">
              <a:lnSpc>
                <a:spcPct val="100000"/>
              </a:lnSpc>
              <a:spcBef>
                <a:spcPts val="0"/>
              </a:spcBef>
              <a:spcAft>
                <a:spcPts val="0"/>
              </a:spcAft>
              <a:buSzPts val="2800"/>
              <a:buNone/>
            </a:pPr>
            <a:r>
              <a:t/>
            </a:r>
            <a:endParaRPr sz="3400"/>
          </a:p>
        </p:txBody>
      </p:sp>
      <p:sp>
        <p:nvSpPr>
          <p:cNvPr id="368" name="Google Shape;368;p28"/>
          <p:cNvSpPr txBox="1"/>
          <p:nvPr>
            <p:ph idx="1" type="body"/>
          </p:nvPr>
        </p:nvSpPr>
        <p:spPr>
          <a:xfrm>
            <a:off x="1315650" y="1442275"/>
            <a:ext cx="6623700" cy="6669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1000"/>
              </a:spcBef>
              <a:spcAft>
                <a:spcPts val="0"/>
              </a:spcAft>
              <a:buSzPts val="1300"/>
              <a:buNone/>
            </a:pPr>
            <a:r>
              <a:rPr lang="en-GB" sz="1800">
                <a:solidFill>
                  <a:srgbClr val="000000"/>
                </a:solidFill>
                <a:latin typeface="Arial"/>
                <a:ea typeface="Arial"/>
                <a:cs typeface="Arial"/>
                <a:sym typeface="Arial"/>
              </a:rPr>
              <a:t>A statistical view of losses:</a:t>
            </a:r>
            <a:endParaRPr sz="1800">
              <a:solidFill>
                <a:srgbClr val="000000"/>
              </a:solidFill>
              <a:latin typeface="Arial"/>
              <a:ea typeface="Arial"/>
              <a:cs typeface="Arial"/>
              <a:sym typeface="Arial"/>
            </a:endParaRPr>
          </a:p>
        </p:txBody>
      </p:sp>
      <p:pic>
        <p:nvPicPr>
          <p:cNvPr id="369" name="Google Shape;369;p28"/>
          <p:cNvPicPr preferRelativeResize="0"/>
          <p:nvPr/>
        </p:nvPicPr>
        <p:blipFill rotWithShape="1">
          <a:blip r:embed="rId3">
            <a:alphaModFix/>
          </a:blip>
          <a:srcRect b="0" l="0" r="0" t="0"/>
          <a:stretch/>
        </p:blipFill>
        <p:spPr>
          <a:xfrm>
            <a:off x="1315650" y="2167550"/>
            <a:ext cx="5313150" cy="2818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9"/>
          <p:cNvSpPr txBox="1"/>
          <p:nvPr>
            <p:ph type="title"/>
          </p:nvPr>
        </p:nvSpPr>
        <p:spPr>
          <a:xfrm>
            <a:off x="1303800" y="693350"/>
            <a:ext cx="7030500" cy="72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Output and Results</a:t>
            </a:r>
            <a:endParaRPr sz="3400"/>
          </a:p>
        </p:txBody>
      </p:sp>
      <p:sp>
        <p:nvSpPr>
          <p:cNvPr id="375" name="Google Shape;375;p29"/>
          <p:cNvSpPr txBox="1"/>
          <p:nvPr>
            <p:ph idx="1" type="body"/>
          </p:nvPr>
        </p:nvSpPr>
        <p:spPr>
          <a:xfrm>
            <a:off x="311700" y="1695200"/>
            <a:ext cx="8520600" cy="30288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1000"/>
              </a:spcBef>
              <a:spcAft>
                <a:spcPts val="0"/>
              </a:spcAft>
              <a:buClr>
                <a:srgbClr val="000000"/>
              </a:buClr>
              <a:buSzPts val="2000"/>
              <a:buFont typeface="Arial"/>
              <a:buAutoNum type="arabicPeriod" startAt="4"/>
            </a:pPr>
            <a:r>
              <a:rPr lang="en-GB" sz="2000">
                <a:solidFill>
                  <a:srgbClr val="000000"/>
                </a:solidFill>
                <a:latin typeface="Arial"/>
                <a:ea typeface="Arial"/>
                <a:cs typeface="Arial"/>
                <a:sym typeface="Arial"/>
              </a:rPr>
              <a:t>Predict normalized text : </a:t>
            </a:r>
            <a:endParaRPr sz="2000">
              <a:solidFill>
                <a:srgbClr val="000000"/>
              </a:solidFill>
              <a:latin typeface="Arial"/>
              <a:ea typeface="Arial"/>
              <a:cs typeface="Arial"/>
              <a:sym typeface="Arial"/>
            </a:endParaRPr>
          </a:p>
          <a:p>
            <a:pPr indent="0" lvl="0" marL="0" rtl="0" algn="just">
              <a:lnSpc>
                <a:spcPct val="115000"/>
              </a:lnSpc>
              <a:spcBef>
                <a:spcPts val="1000"/>
              </a:spcBef>
              <a:spcAft>
                <a:spcPts val="0"/>
              </a:spcAft>
              <a:buSzPts val="1300"/>
              <a:buNone/>
            </a:pPr>
            <a:r>
              <a:t/>
            </a:r>
            <a:endParaRPr sz="2000">
              <a:solidFill>
                <a:srgbClr val="000000"/>
              </a:solidFill>
              <a:latin typeface="Arial"/>
              <a:ea typeface="Arial"/>
              <a:cs typeface="Arial"/>
              <a:sym typeface="Arial"/>
            </a:endParaRPr>
          </a:p>
          <a:p>
            <a:pPr indent="0" lvl="0" marL="342900" rtl="0" algn="just">
              <a:lnSpc>
                <a:spcPct val="115000"/>
              </a:lnSpc>
              <a:spcBef>
                <a:spcPts val="0"/>
              </a:spcBef>
              <a:spcAft>
                <a:spcPts val="0"/>
              </a:spcAft>
              <a:buSzPts val="1300"/>
              <a:buNone/>
            </a:pPr>
            <a:r>
              <a:rPr lang="en-GB" sz="2000">
                <a:solidFill>
                  <a:srgbClr val="212121"/>
                </a:solidFill>
                <a:highlight>
                  <a:srgbClr val="FFFFFF"/>
                </a:highlight>
                <a:latin typeface="Arial"/>
                <a:ea typeface="Arial"/>
                <a:cs typeface="Arial"/>
                <a:sym typeface="Arial"/>
              </a:rPr>
              <a:t>Input sentence: 1595</a:t>
            </a:r>
            <a:endParaRPr sz="2000">
              <a:solidFill>
                <a:srgbClr val="212121"/>
              </a:solidFill>
              <a:highlight>
                <a:srgbClr val="FFFFFF"/>
              </a:highlight>
              <a:latin typeface="Arial"/>
              <a:ea typeface="Arial"/>
              <a:cs typeface="Arial"/>
              <a:sym typeface="Arial"/>
            </a:endParaRPr>
          </a:p>
          <a:p>
            <a:pPr indent="0" lvl="0" marL="342900" rtl="0" algn="just">
              <a:lnSpc>
                <a:spcPct val="115000"/>
              </a:lnSpc>
              <a:spcBef>
                <a:spcPts val="0"/>
              </a:spcBef>
              <a:spcAft>
                <a:spcPts val="0"/>
              </a:spcAft>
              <a:buSzPts val="1300"/>
              <a:buNone/>
            </a:pPr>
            <a:r>
              <a:rPr lang="en-GB" sz="2000">
                <a:solidFill>
                  <a:srgbClr val="212121"/>
                </a:solidFill>
                <a:highlight>
                  <a:srgbClr val="FFFFFF"/>
                </a:highlight>
                <a:latin typeface="Arial"/>
                <a:ea typeface="Arial"/>
                <a:cs typeface="Arial"/>
                <a:sym typeface="Arial"/>
              </a:rPr>
              <a:t>Decoded sentence: fifteen ninety five</a:t>
            </a:r>
            <a:endParaRPr sz="2000">
              <a:solidFill>
                <a:srgbClr val="212121"/>
              </a:solidFill>
              <a:highlight>
                <a:srgbClr val="FFFFFF"/>
              </a:highlight>
              <a:latin typeface="Arial"/>
              <a:ea typeface="Arial"/>
              <a:cs typeface="Arial"/>
              <a:sym typeface="Arial"/>
            </a:endParaRPr>
          </a:p>
          <a:p>
            <a:pPr indent="0" lvl="0" marL="342900" rtl="0" algn="just">
              <a:lnSpc>
                <a:spcPct val="115000"/>
              </a:lnSpc>
              <a:spcBef>
                <a:spcPts val="0"/>
              </a:spcBef>
              <a:spcAft>
                <a:spcPts val="0"/>
              </a:spcAft>
              <a:buSzPts val="1300"/>
              <a:buNone/>
            </a:pPr>
            <a:r>
              <a:rPr lang="en-GB" sz="2000">
                <a:solidFill>
                  <a:srgbClr val="212121"/>
                </a:solidFill>
                <a:highlight>
                  <a:srgbClr val="FFFFFF"/>
                </a:highlight>
                <a:latin typeface="Arial"/>
                <a:ea typeface="Arial"/>
                <a:cs typeface="Arial"/>
                <a:sym typeface="Arial"/>
              </a:rPr>
              <a:t>-</a:t>
            </a:r>
            <a:endParaRPr sz="2000">
              <a:solidFill>
                <a:srgbClr val="212121"/>
              </a:solidFill>
              <a:highlight>
                <a:srgbClr val="FFFFFF"/>
              </a:highlight>
              <a:latin typeface="Arial"/>
              <a:ea typeface="Arial"/>
              <a:cs typeface="Arial"/>
              <a:sym typeface="Arial"/>
            </a:endParaRPr>
          </a:p>
          <a:p>
            <a:pPr indent="0" lvl="0" marL="342900" rtl="0" algn="just">
              <a:lnSpc>
                <a:spcPct val="115000"/>
              </a:lnSpc>
              <a:spcBef>
                <a:spcPts val="0"/>
              </a:spcBef>
              <a:spcAft>
                <a:spcPts val="0"/>
              </a:spcAft>
              <a:buSzPts val="1300"/>
              <a:buNone/>
            </a:pPr>
            <a:r>
              <a:rPr lang="en-GB" sz="2000">
                <a:solidFill>
                  <a:srgbClr val="212121"/>
                </a:solidFill>
                <a:highlight>
                  <a:srgbClr val="FFFFFF"/>
                </a:highlight>
                <a:latin typeface="Arial"/>
                <a:ea typeface="Arial"/>
                <a:cs typeface="Arial"/>
                <a:sym typeface="Arial"/>
              </a:rPr>
              <a:t>Input sentence: "August 16, 2005"</a:t>
            </a:r>
            <a:endParaRPr sz="2000">
              <a:solidFill>
                <a:srgbClr val="212121"/>
              </a:solidFill>
              <a:highlight>
                <a:srgbClr val="FFFFFF"/>
              </a:highlight>
              <a:latin typeface="Arial"/>
              <a:ea typeface="Arial"/>
              <a:cs typeface="Arial"/>
              <a:sym typeface="Arial"/>
            </a:endParaRPr>
          </a:p>
          <a:p>
            <a:pPr indent="0" lvl="0" marL="342900" rtl="0" algn="just">
              <a:lnSpc>
                <a:spcPct val="115000"/>
              </a:lnSpc>
              <a:spcBef>
                <a:spcPts val="0"/>
              </a:spcBef>
              <a:spcAft>
                <a:spcPts val="0"/>
              </a:spcAft>
              <a:buSzPts val="1300"/>
              <a:buNone/>
            </a:pPr>
            <a:r>
              <a:rPr lang="en-GB" sz="2000">
                <a:solidFill>
                  <a:srgbClr val="212121"/>
                </a:solidFill>
                <a:highlight>
                  <a:srgbClr val="FFFFFF"/>
                </a:highlight>
                <a:latin typeface="Arial"/>
                <a:ea typeface="Arial"/>
                <a:cs typeface="Arial"/>
                <a:sym typeface="Arial"/>
              </a:rPr>
              <a:t>Decoded sentence: august twenty first twenty fifteen</a:t>
            </a:r>
            <a:endParaRPr sz="20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0"/>
          <p:cNvSpPr txBox="1"/>
          <p:nvPr>
            <p:ph type="title"/>
          </p:nvPr>
        </p:nvSpPr>
        <p:spPr>
          <a:xfrm>
            <a:off x="1315625" y="681500"/>
            <a:ext cx="7030500" cy="71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Conclusion</a:t>
            </a:r>
            <a:endParaRPr sz="3400"/>
          </a:p>
        </p:txBody>
      </p:sp>
      <p:sp>
        <p:nvSpPr>
          <p:cNvPr id="381" name="Google Shape;381;p30"/>
          <p:cNvSpPr txBox="1"/>
          <p:nvPr>
            <p:ph idx="1" type="body"/>
          </p:nvPr>
        </p:nvSpPr>
        <p:spPr>
          <a:xfrm>
            <a:off x="311700" y="1482000"/>
            <a:ext cx="8520600" cy="3076200"/>
          </a:xfrm>
          <a:prstGeom prst="rect">
            <a:avLst/>
          </a:prstGeom>
          <a:noFill/>
          <a:ln>
            <a:noFill/>
          </a:ln>
        </p:spPr>
        <p:txBody>
          <a:bodyPr anchorCtr="0" anchor="t" bIns="91425" lIns="91425" spcFirstLastPara="1" rIns="91425" wrap="square" tIns="91425">
            <a:noAutofit/>
          </a:bodyPr>
          <a:lstStyle/>
          <a:p>
            <a:pPr indent="0" lvl="0" marL="342900" rtl="0" algn="l">
              <a:lnSpc>
                <a:spcPct val="150000"/>
              </a:lnSpc>
              <a:spcBef>
                <a:spcPts val="1000"/>
              </a:spcBef>
              <a:spcAft>
                <a:spcPts val="0"/>
              </a:spcAft>
              <a:buSzPts val="1300"/>
              <a:buNone/>
            </a:pPr>
            <a:r>
              <a:rPr lang="en-GB" sz="1800">
                <a:solidFill>
                  <a:srgbClr val="000000"/>
                </a:solidFill>
                <a:latin typeface="Arial"/>
                <a:ea typeface="Arial"/>
                <a:cs typeface="Arial"/>
                <a:sym typeface="Arial"/>
              </a:rPr>
              <a:t>The success of our simple LSTM-based approach suggests that it should do well on many other sequence learning problems, provided they have enough training data. Due to hardware restriction we were not able to train our model over large dataset (over 100 K),so there are some wrong predictions also, specially in  conversion of sentences having dates in textual form. But we trained upto 20K sentences. However with very small dataset it gave one out of every five predictions correct with 100 percent accuracy.</a:t>
            </a:r>
            <a:endParaRPr sz="18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1600"/>
              </a:spcAft>
              <a:buSzPts val="1300"/>
              <a:buNone/>
            </a:pPr>
            <a:r>
              <a:t/>
            </a:r>
            <a:endParaRPr sz="18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55550" y="7027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Motivations  </a:t>
            </a:r>
            <a:endParaRPr sz="3400"/>
          </a:p>
        </p:txBody>
      </p:sp>
      <p:sp>
        <p:nvSpPr>
          <p:cNvPr id="283" name="Google Shape;283;p14"/>
          <p:cNvSpPr txBox="1"/>
          <p:nvPr>
            <p:ph idx="1" type="body"/>
          </p:nvPr>
        </p:nvSpPr>
        <p:spPr>
          <a:xfrm>
            <a:off x="999150" y="2008425"/>
            <a:ext cx="8401200" cy="1260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Kaggle competition named “Google Text Normalization” </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Challenge launched a year ago</a:t>
            </a:r>
            <a:endParaRPr sz="20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693350"/>
            <a:ext cx="7030500" cy="66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Problem Definition</a:t>
            </a:r>
            <a:endParaRPr sz="3400"/>
          </a:p>
        </p:txBody>
      </p:sp>
      <p:sp>
        <p:nvSpPr>
          <p:cNvPr id="289" name="Google Shape;289;p15"/>
          <p:cNvSpPr txBox="1"/>
          <p:nvPr>
            <p:ph idx="1" type="body"/>
          </p:nvPr>
        </p:nvSpPr>
        <p:spPr>
          <a:xfrm>
            <a:off x="681600" y="1930650"/>
            <a:ext cx="8274900" cy="1857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Given a set of data of english words, convert these words into spoken form.</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GB" sz="2000">
                <a:solidFill>
                  <a:srgbClr val="000000"/>
                </a:solidFill>
                <a:highlight>
                  <a:srgbClr val="FFFFFF"/>
                </a:highlight>
                <a:latin typeface="Arial"/>
                <a:ea typeface="Arial"/>
                <a:cs typeface="Arial"/>
                <a:sym typeface="Arial"/>
              </a:rPr>
              <a:t>Have to automate the process of developing text normalization i.e applying models on tokens of grammars via machine learning.</a:t>
            </a:r>
            <a:endParaRPr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681500"/>
            <a:ext cx="7030500" cy="82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Aim</a:t>
            </a:r>
            <a:endParaRPr sz="3400"/>
          </a:p>
        </p:txBody>
      </p:sp>
      <p:sp>
        <p:nvSpPr>
          <p:cNvPr id="295" name="Google Shape;295;p16"/>
          <p:cNvSpPr txBox="1"/>
          <p:nvPr>
            <p:ph idx="1" type="body"/>
          </p:nvPr>
        </p:nvSpPr>
        <p:spPr>
          <a:xfrm>
            <a:off x="839100" y="1895100"/>
            <a:ext cx="7465800" cy="22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2000">
                <a:solidFill>
                  <a:srgbClr val="000000"/>
                </a:solidFill>
                <a:latin typeface="Arial"/>
                <a:ea typeface="Arial"/>
                <a:cs typeface="Arial"/>
                <a:sym typeface="Arial"/>
              </a:rPr>
              <a:t>To convert texts in written from to spoken form.</a:t>
            </a:r>
            <a:endParaRPr sz="20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rPr lang="en-GB" sz="2000">
                <a:solidFill>
                  <a:srgbClr val="000000"/>
                </a:solidFill>
                <a:latin typeface="Arial"/>
                <a:ea typeface="Arial"/>
                <a:cs typeface="Arial"/>
                <a:sym typeface="Arial"/>
              </a:rPr>
              <a:t>Example:</a:t>
            </a:r>
            <a:endParaRPr sz="2000">
              <a:solidFill>
                <a:srgbClr val="000000"/>
              </a:solidFill>
              <a:latin typeface="Arial"/>
              <a:ea typeface="Arial"/>
              <a:cs typeface="Arial"/>
              <a:sym typeface="Arial"/>
            </a:endParaRPr>
          </a:p>
          <a:p>
            <a:pPr indent="-355600" lvl="0" marL="457200" rtl="0" algn="l">
              <a:lnSpc>
                <a:spcPct val="115000"/>
              </a:lnSpc>
              <a:spcBef>
                <a:spcPts val="1600"/>
              </a:spcBef>
              <a:spcAft>
                <a:spcPts val="0"/>
              </a:spcAft>
              <a:buClr>
                <a:srgbClr val="000000"/>
              </a:buClr>
              <a:buSzPts val="2000"/>
              <a:buFont typeface="Arial"/>
              <a:buChar char="●"/>
            </a:pPr>
            <a:r>
              <a:rPr lang="en-GB" sz="2000">
                <a:solidFill>
                  <a:srgbClr val="000000"/>
                </a:solidFill>
                <a:latin typeface="Arial"/>
                <a:ea typeface="Arial"/>
                <a:cs typeface="Arial"/>
                <a:sym typeface="Arial"/>
              </a:rPr>
              <a:t>150 lb to one fifty pound</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26 Aug, 2016 to twenty sixth august twenty sixteen</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1994 to nineteen ninety four</a:t>
            </a:r>
            <a:endParaRPr sz="20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29200" y="6664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Choices Explored</a:t>
            </a:r>
            <a:endParaRPr sz="3400"/>
          </a:p>
        </p:txBody>
      </p:sp>
      <p:sp>
        <p:nvSpPr>
          <p:cNvPr id="301" name="Google Shape;301;p17"/>
          <p:cNvSpPr txBox="1"/>
          <p:nvPr/>
        </p:nvSpPr>
        <p:spPr>
          <a:xfrm>
            <a:off x="587700" y="1723600"/>
            <a:ext cx="7968600" cy="2765400"/>
          </a:xfrm>
          <a:prstGeom prst="rect">
            <a:avLst/>
          </a:prstGeom>
          <a:noFill/>
          <a:ln>
            <a:noFill/>
          </a:ln>
        </p:spPr>
        <p:txBody>
          <a:bodyPr anchorCtr="0" anchor="t" bIns="91425" lIns="91425" spcFirstLastPara="1" rIns="91425" wrap="square" tIns="91425">
            <a:noAutofit/>
          </a:bodyPr>
          <a:lstStyle/>
          <a:p>
            <a:pPr indent="-355600" lvl="0" marL="457200" marR="0" rtl="0" algn="just">
              <a:lnSpc>
                <a:spcPct val="100000"/>
              </a:lnSpc>
              <a:spcBef>
                <a:spcPts val="1000"/>
              </a:spcBef>
              <a:spcAft>
                <a:spcPts val="0"/>
              </a:spcAft>
              <a:buClr>
                <a:srgbClr val="000000"/>
              </a:buClr>
              <a:buSzPts val="2000"/>
              <a:buFont typeface="Arial"/>
              <a:buAutoNum type="arabicPeriod"/>
            </a:pPr>
            <a:r>
              <a:rPr b="0" i="0" lang="en-GB" sz="2000" u="none" cap="none" strike="noStrike">
                <a:solidFill>
                  <a:srgbClr val="353744"/>
                </a:solidFill>
                <a:latin typeface="Arial"/>
                <a:ea typeface="Arial"/>
                <a:cs typeface="Arial"/>
                <a:sym typeface="Arial"/>
              </a:rPr>
              <a:t>DICTIONARY LOOK UP TECHNIQUE</a:t>
            </a:r>
            <a:endParaRPr b="0" i="0" sz="2000" u="none" cap="none" strike="noStrike">
              <a:solidFill>
                <a:srgbClr val="353744"/>
              </a:solidFill>
              <a:latin typeface="Arial"/>
              <a:ea typeface="Arial"/>
              <a:cs typeface="Arial"/>
              <a:sym typeface="Arial"/>
            </a:endParaRPr>
          </a:p>
          <a:p>
            <a:pPr indent="-355600" lvl="0" marL="457200" marR="0" rtl="0" algn="just">
              <a:lnSpc>
                <a:spcPct val="100000"/>
              </a:lnSpc>
              <a:spcBef>
                <a:spcPts val="1000"/>
              </a:spcBef>
              <a:spcAft>
                <a:spcPts val="0"/>
              </a:spcAft>
              <a:buClr>
                <a:srgbClr val="353744"/>
              </a:buClr>
              <a:buSzPts val="2000"/>
              <a:buFont typeface="Arial"/>
              <a:buAutoNum type="arabicPeriod"/>
            </a:pPr>
            <a:r>
              <a:rPr b="0" i="0" lang="en-GB" sz="2000" u="none" cap="none" strike="noStrike">
                <a:solidFill>
                  <a:srgbClr val="353744"/>
                </a:solidFill>
                <a:latin typeface="Arial"/>
                <a:ea typeface="Arial"/>
                <a:cs typeface="Arial"/>
                <a:sym typeface="Arial"/>
              </a:rPr>
              <a:t>RULE BASED APPROACH</a:t>
            </a:r>
            <a:endParaRPr b="0" i="0" sz="2000" u="none" cap="none" strike="noStrike">
              <a:solidFill>
                <a:srgbClr val="353744"/>
              </a:solidFill>
              <a:latin typeface="Arial"/>
              <a:ea typeface="Arial"/>
              <a:cs typeface="Arial"/>
              <a:sym typeface="Arial"/>
            </a:endParaRPr>
          </a:p>
          <a:p>
            <a:pPr indent="-355600" lvl="0" marL="457200" marR="0" rtl="0" algn="just">
              <a:lnSpc>
                <a:spcPct val="100000"/>
              </a:lnSpc>
              <a:spcBef>
                <a:spcPts val="1000"/>
              </a:spcBef>
              <a:spcAft>
                <a:spcPts val="0"/>
              </a:spcAft>
              <a:buClr>
                <a:srgbClr val="353744"/>
              </a:buClr>
              <a:buSzPts val="2000"/>
              <a:buFont typeface="Arial"/>
              <a:buAutoNum type="arabicPeriod"/>
            </a:pPr>
            <a:r>
              <a:rPr b="0" i="0" lang="en-GB" sz="2000" u="none" cap="none" strike="noStrike">
                <a:solidFill>
                  <a:srgbClr val="353744"/>
                </a:solidFill>
                <a:latin typeface="Arial"/>
                <a:ea typeface="Arial"/>
                <a:cs typeface="Arial"/>
                <a:sym typeface="Arial"/>
              </a:rPr>
              <a:t>STATISTICAL MACHINE TRANSLATION (SMT) APPROACH</a:t>
            </a:r>
            <a:endParaRPr b="0" i="0" sz="2000" u="none" cap="none" strike="noStrike">
              <a:solidFill>
                <a:srgbClr val="353744"/>
              </a:solidFill>
              <a:latin typeface="Arial"/>
              <a:ea typeface="Arial"/>
              <a:cs typeface="Arial"/>
              <a:sym typeface="Arial"/>
            </a:endParaRPr>
          </a:p>
          <a:p>
            <a:pPr indent="-355600" lvl="0" marL="457200" marR="0" rtl="0" algn="just">
              <a:lnSpc>
                <a:spcPct val="100000"/>
              </a:lnSpc>
              <a:spcBef>
                <a:spcPts val="1000"/>
              </a:spcBef>
              <a:spcAft>
                <a:spcPts val="0"/>
              </a:spcAft>
              <a:buClr>
                <a:srgbClr val="353744"/>
              </a:buClr>
              <a:buSzPts val="2000"/>
              <a:buFont typeface="Arial"/>
              <a:buAutoNum type="arabicPeriod"/>
            </a:pPr>
            <a:r>
              <a:rPr b="0" i="0" lang="en-GB" sz="2000" u="none" cap="none" strike="noStrike">
                <a:solidFill>
                  <a:srgbClr val="353744"/>
                </a:solidFill>
                <a:latin typeface="Arial"/>
                <a:ea typeface="Arial"/>
                <a:cs typeface="Arial"/>
                <a:sym typeface="Arial"/>
              </a:rPr>
              <a:t>SEQ TO SEQ</a:t>
            </a:r>
            <a:endParaRPr b="0" i="0" sz="2000" u="none" cap="none" strike="noStrike">
              <a:solidFill>
                <a:srgbClr val="353744"/>
              </a:solidFill>
              <a:latin typeface="Arial"/>
              <a:ea typeface="Arial"/>
              <a:cs typeface="Arial"/>
              <a:sym typeface="Arial"/>
            </a:endParaRPr>
          </a:p>
          <a:p>
            <a:pPr indent="-355600" lvl="0" marL="457200" marR="0" rtl="0" algn="just">
              <a:lnSpc>
                <a:spcPct val="100000"/>
              </a:lnSpc>
              <a:spcBef>
                <a:spcPts val="1000"/>
              </a:spcBef>
              <a:spcAft>
                <a:spcPts val="0"/>
              </a:spcAft>
              <a:buClr>
                <a:srgbClr val="353744"/>
              </a:buClr>
              <a:buSzPts val="2000"/>
              <a:buFont typeface="Arial"/>
              <a:buAutoNum type="arabicPeriod"/>
            </a:pPr>
            <a:r>
              <a:rPr b="0" i="0" lang="en-GB" sz="2000" u="none" cap="none" strike="noStrike">
                <a:solidFill>
                  <a:srgbClr val="353744"/>
                </a:solidFill>
                <a:latin typeface="Arial"/>
                <a:ea typeface="Arial"/>
                <a:cs typeface="Arial"/>
                <a:sym typeface="Arial"/>
              </a:rPr>
              <a:t>LSTM</a:t>
            </a:r>
            <a:endParaRPr b="0" i="0" sz="2000" u="none" cap="none" strike="noStrike">
              <a:solidFill>
                <a:srgbClr val="353744"/>
              </a:solidFill>
              <a:latin typeface="Arial"/>
              <a:ea typeface="Arial"/>
              <a:cs typeface="Arial"/>
              <a:sym typeface="Arial"/>
            </a:endParaRPr>
          </a:p>
          <a:p>
            <a:pPr indent="-355600" lvl="0" marL="457200" marR="0" rtl="0" algn="just">
              <a:lnSpc>
                <a:spcPct val="100000"/>
              </a:lnSpc>
              <a:spcBef>
                <a:spcPts val="1000"/>
              </a:spcBef>
              <a:spcAft>
                <a:spcPts val="0"/>
              </a:spcAft>
              <a:buClr>
                <a:srgbClr val="353744"/>
              </a:buClr>
              <a:buSzPts val="2000"/>
              <a:buFont typeface="Arial"/>
              <a:buAutoNum type="arabicPeriod"/>
            </a:pPr>
            <a:r>
              <a:rPr b="0" i="0" lang="en-GB" sz="2000" u="none" cap="none" strike="noStrike">
                <a:solidFill>
                  <a:srgbClr val="353744"/>
                </a:solidFill>
                <a:latin typeface="Arial"/>
                <a:ea typeface="Arial"/>
                <a:cs typeface="Arial"/>
                <a:sym typeface="Arial"/>
              </a:rPr>
              <a:t>LSTM AND SEQ TO SEQ</a:t>
            </a:r>
            <a:endParaRPr b="0" i="0" sz="2000" u="none" cap="none" strike="noStrike">
              <a:solidFill>
                <a:srgbClr val="353744"/>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236400" y="681475"/>
            <a:ext cx="7030500" cy="7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Assumptions Made</a:t>
            </a:r>
            <a:endParaRPr sz="3400"/>
          </a:p>
        </p:txBody>
      </p:sp>
      <p:sp>
        <p:nvSpPr>
          <p:cNvPr id="307" name="Google Shape;307;p18"/>
          <p:cNvSpPr txBox="1"/>
          <p:nvPr/>
        </p:nvSpPr>
        <p:spPr>
          <a:xfrm>
            <a:off x="540550" y="1753000"/>
            <a:ext cx="8422200" cy="2587800"/>
          </a:xfrm>
          <a:prstGeom prst="rect">
            <a:avLst/>
          </a:prstGeom>
          <a:noFill/>
          <a:ln>
            <a:noFill/>
          </a:ln>
        </p:spPr>
        <p:txBody>
          <a:bodyPr anchorCtr="0" anchor="t" bIns="91425" lIns="91425" spcFirstLastPara="1" rIns="91425" wrap="square" tIns="91425">
            <a:noAutofit/>
          </a:bodyPr>
          <a:lstStyle/>
          <a:p>
            <a:pPr indent="-355600" lvl="0" marL="457200" marR="0" rtl="0" algn="just">
              <a:lnSpc>
                <a:spcPct val="130000"/>
              </a:lnSpc>
              <a:spcBef>
                <a:spcPts val="1000"/>
              </a:spcBef>
              <a:spcAft>
                <a:spcPts val="0"/>
              </a:spcAft>
              <a:buClr>
                <a:srgbClr val="353744"/>
              </a:buClr>
              <a:buSzPts val="2000"/>
              <a:buFont typeface="Arial"/>
              <a:buAutoNum type="arabicPeriod"/>
            </a:pPr>
            <a:r>
              <a:rPr b="0" i="0" lang="en-GB" sz="2000" u="none" cap="none" strike="noStrike">
                <a:solidFill>
                  <a:srgbClr val="353744"/>
                </a:solidFill>
                <a:latin typeface="Arial"/>
                <a:ea typeface="Arial"/>
                <a:cs typeface="Arial"/>
                <a:sym typeface="Arial"/>
              </a:rPr>
              <a:t>Sentences wouldn’t be longer than 100 characters.</a:t>
            </a:r>
            <a:endParaRPr b="0" i="0" sz="2000" u="none" cap="none" strike="noStrike">
              <a:solidFill>
                <a:srgbClr val="353744"/>
              </a:solidFill>
              <a:latin typeface="Arial"/>
              <a:ea typeface="Arial"/>
              <a:cs typeface="Arial"/>
              <a:sym typeface="Arial"/>
            </a:endParaRPr>
          </a:p>
          <a:p>
            <a:pPr indent="-355600" lvl="0" marL="457200" marR="0" rtl="0" algn="just">
              <a:lnSpc>
                <a:spcPct val="130000"/>
              </a:lnSpc>
              <a:spcBef>
                <a:spcPts val="1000"/>
              </a:spcBef>
              <a:spcAft>
                <a:spcPts val="0"/>
              </a:spcAft>
              <a:buClr>
                <a:srgbClr val="353744"/>
              </a:buClr>
              <a:buSzPts val="2000"/>
              <a:buFont typeface="Arial"/>
              <a:buAutoNum type="arabicPeriod"/>
            </a:pPr>
            <a:r>
              <a:rPr b="0" i="0" lang="en-GB" sz="2000" u="none" cap="none" strike="noStrike">
                <a:solidFill>
                  <a:srgbClr val="353744"/>
                </a:solidFill>
                <a:latin typeface="Arial"/>
                <a:ea typeface="Arial"/>
                <a:cs typeface="Arial"/>
                <a:sym typeface="Arial"/>
              </a:rPr>
              <a:t>Training dataset does not have very long texts, whose meanings might depend on previous contexts.</a:t>
            </a:r>
            <a:endParaRPr b="0" i="0" sz="2000" u="none" cap="none" strike="noStrike">
              <a:solidFill>
                <a:srgbClr val="353744"/>
              </a:solidFill>
              <a:latin typeface="Arial"/>
              <a:ea typeface="Arial"/>
              <a:cs typeface="Arial"/>
              <a:sym typeface="Arial"/>
            </a:endParaRPr>
          </a:p>
          <a:p>
            <a:pPr indent="-355600" lvl="0" marL="457200" marR="0" rtl="0" algn="just">
              <a:lnSpc>
                <a:spcPct val="130000"/>
              </a:lnSpc>
              <a:spcBef>
                <a:spcPts val="1000"/>
              </a:spcBef>
              <a:spcAft>
                <a:spcPts val="0"/>
              </a:spcAft>
              <a:buClr>
                <a:srgbClr val="353744"/>
              </a:buClr>
              <a:buSzPts val="2000"/>
              <a:buFont typeface="Arial"/>
              <a:buAutoNum type="arabicPeriod"/>
            </a:pPr>
            <a:r>
              <a:rPr b="0" i="0" lang="en-GB" sz="2000" u="none" cap="none" strike="noStrike">
                <a:solidFill>
                  <a:srgbClr val="353744"/>
                </a:solidFill>
                <a:latin typeface="Arial"/>
                <a:ea typeface="Arial"/>
                <a:cs typeface="Arial"/>
                <a:sym typeface="Arial"/>
              </a:rPr>
              <a:t>All the sentences should be pure english language i.e if somewhat is frenched words then “cat” can be interpreted as “le chat” </a:t>
            </a:r>
            <a:endParaRPr b="0" i="0" sz="2000" u="none" cap="none" strike="noStrike">
              <a:solidFill>
                <a:srgbClr val="35374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233500" y="658225"/>
            <a:ext cx="7030500" cy="77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Assumptions Made</a:t>
            </a:r>
            <a:endParaRPr sz="3400"/>
          </a:p>
        </p:txBody>
      </p:sp>
      <p:sp>
        <p:nvSpPr>
          <p:cNvPr id="313" name="Google Shape;313;p19"/>
          <p:cNvSpPr txBox="1"/>
          <p:nvPr/>
        </p:nvSpPr>
        <p:spPr>
          <a:xfrm>
            <a:off x="428250" y="1695250"/>
            <a:ext cx="8287500" cy="2814600"/>
          </a:xfrm>
          <a:prstGeom prst="rect">
            <a:avLst/>
          </a:prstGeom>
          <a:noFill/>
          <a:ln>
            <a:noFill/>
          </a:ln>
        </p:spPr>
        <p:txBody>
          <a:bodyPr anchorCtr="0" anchor="t" bIns="91425" lIns="91425" spcFirstLastPara="1" rIns="91425" wrap="square" tIns="91425">
            <a:noAutofit/>
          </a:bodyPr>
          <a:lstStyle/>
          <a:p>
            <a:pPr indent="-355600" lvl="0" marL="457200" marR="0" rtl="0" algn="just">
              <a:lnSpc>
                <a:spcPct val="130000"/>
              </a:lnSpc>
              <a:spcBef>
                <a:spcPts val="1000"/>
              </a:spcBef>
              <a:spcAft>
                <a:spcPts val="0"/>
              </a:spcAft>
              <a:buClr>
                <a:srgbClr val="353744"/>
              </a:buClr>
              <a:buSzPts val="2000"/>
              <a:buFont typeface="Arial"/>
              <a:buChar char="●"/>
            </a:pPr>
            <a:r>
              <a:rPr b="0" i="0" lang="en-GB" sz="2000" u="none" cap="none" strike="noStrike">
                <a:solidFill>
                  <a:srgbClr val="353744"/>
                </a:solidFill>
                <a:latin typeface="Arial"/>
                <a:ea typeface="Arial"/>
                <a:cs typeface="Arial"/>
                <a:sym typeface="Arial"/>
              </a:rPr>
              <a:t>Assumptions are realistic and can be removed without invalidating approach, if we have capable hardware.</a:t>
            </a:r>
            <a:endParaRPr b="0" i="0" sz="2000" u="none" cap="none" strike="noStrike">
              <a:solidFill>
                <a:srgbClr val="353744"/>
              </a:solidFill>
              <a:latin typeface="Arial"/>
              <a:ea typeface="Arial"/>
              <a:cs typeface="Arial"/>
              <a:sym typeface="Arial"/>
            </a:endParaRPr>
          </a:p>
          <a:p>
            <a:pPr indent="-355600" lvl="0" marL="457200" marR="0" rtl="0" algn="just">
              <a:lnSpc>
                <a:spcPct val="130000"/>
              </a:lnSpc>
              <a:spcBef>
                <a:spcPts val="0"/>
              </a:spcBef>
              <a:spcAft>
                <a:spcPts val="0"/>
              </a:spcAft>
              <a:buClr>
                <a:srgbClr val="353744"/>
              </a:buClr>
              <a:buSzPts val="2000"/>
              <a:buFont typeface="Arial"/>
              <a:buChar char="●"/>
            </a:pPr>
            <a:r>
              <a:rPr b="0" i="0" lang="en-GB" sz="2000" u="none" cap="none" strike="noStrike">
                <a:solidFill>
                  <a:srgbClr val="353744"/>
                </a:solidFill>
                <a:latin typeface="Arial"/>
                <a:ea typeface="Arial"/>
                <a:cs typeface="Arial"/>
                <a:sym typeface="Arial"/>
              </a:rPr>
              <a:t>For training the model, we will have very few long sentences and text normalisation mostly depends on current context.</a:t>
            </a:r>
            <a:endParaRPr b="0" i="0" sz="2000" u="none" cap="none" strike="noStrike">
              <a:solidFill>
                <a:srgbClr val="353744"/>
              </a:solidFill>
              <a:latin typeface="Arial"/>
              <a:ea typeface="Arial"/>
              <a:cs typeface="Arial"/>
              <a:sym typeface="Arial"/>
            </a:endParaRPr>
          </a:p>
          <a:p>
            <a:pPr indent="-355600" lvl="0" marL="457200" marR="0" rtl="0" algn="just">
              <a:lnSpc>
                <a:spcPct val="130000"/>
              </a:lnSpc>
              <a:spcBef>
                <a:spcPts val="0"/>
              </a:spcBef>
              <a:spcAft>
                <a:spcPts val="0"/>
              </a:spcAft>
              <a:buClr>
                <a:srgbClr val="353744"/>
              </a:buClr>
              <a:buSzPts val="2000"/>
              <a:buFont typeface="Arial"/>
              <a:buChar char="●"/>
            </a:pPr>
            <a:r>
              <a:rPr b="0" i="0" lang="en-GB" sz="2000" u="none" cap="none" strike="noStrike">
                <a:solidFill>
                  <a:srgbClr val="353744"/>
                </a:solidFill>
                <a:latin typeface="Arial"/>
                <a:ea typeface="Arial"/>
                <a:cs typeface="Arial"/>
                <a:sym typeface="Arial"/>
              </a:rPr>
              <a:t>It is independent of previous long contexts.</a:t>
            </a:r>
            <a:endParaRPr b="0" i="0" sz="2000" u="none" cap="none" strike="noStrike">
              <a:solidFill>
                <a:srgbClr val="353744"/>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669625"/>
            <a:ext cx="70305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Constraints</a:t>
            </a:r>
            <a:endParaRPr sz="3400"/>
          </a:p>
        </p:txBody>
      </p:sp>
      <p:sp>
        <p:nvSpPr>
          <p:cNvPr id="319" name="Google Shape;319;p20"/>
          <p:cNvSpPr txBox="1"/>
          <p:nvPr/>
        </p:nvSpPr>
        <p:spPr>
          <a:xfrm>
            <a:off x="675300" y="1762950"/>
            <a:ext cx="8287500" cy="2925600"/>
          </a:xfrm>
          <a:prstGeom prst="rect">
            <a:avLst/>
          </a:prstGeom>
          <a:noFill/>
          <a:ln>
            <a:noFill/>
          </a:ln>
        </p:spPr>
        <p:txBody>
          <a:bodyPr anchorCtr="0" anchor="t" bIns="91425" lIns="91425" spcFirstLastPara="1" rIns="91425" wrap="square" tIns="91425">
            <a:noAutofit/>
          </a:bodyPr>
          <a:lstStyle/>
          <a:p>
            <a:pPr indent="-355600" lvl="0" marL="457200" marR="0" rtl="0" algn="just">
              <a:lnSpc>
                <a:spcPct val="130000"/>
              </a:lnSpc>
              <a:spcBef>
                <a:spcPts val="1000"/>
              </a:spcBef>
              <a:spcAft>
                <a:spcPts val="0"/>
              </a:spcAft>
              <a:buClr>
                <a:srgbClr val="353744"/>
              </a:buClr>
              <a:buSzPts val="2000"/>
              <a:buFont typeface="Arial"/>
              <a:buAutoNum type="arabicPeriod"/>
            </a:pPr>
            <a:r>
              <a:rPr b="0" i="0" lang="en-GB" sz="2000" u="none" cap="none" strike="noStrike">
                <a:solidFill>
                  <a:srgbClr val="353744"/>
                </a:solidFill>
                <a:latin typeface="Arial"/>
                <a:ea typeface="Arial"/>
                <a:cs typeface="Arial"/>
                <a:sym typeface="Arial"/>
              </a:rPr>
              <a:t>To achieve good accuracy we should must have at least of 6 lac sample sentences to train on.</a:t>
            </a:r>
            <a:endParaRPr b="0" i="0" sz="2000" u="none" cap="none" strike="noStrike">
              <a:solidFill>
                <a:srgbClr val="353744"/>
              </a:solidFill>
              <a:latin typeface="Arial"/>
              <a:ea typeface="Arial"/>
              <a:cs typeface="Arial"/>
              <a:sym typeface="Arial"/>
            </a:endParaRPr>
          </a:p>
          <a:p>
            <a:pPr indent="-355600" lvl="0" marL="457200" marR="0" rtl="0" algn="just">
              <a:lnSpc>
                <a:spcPct val="130000"/>
              </a:lnSpc>
              <a:spcBef>
                <a:spcPts val="0"/>
              </a:spcBef>
              <a:spcAft>
                <a:spcPts val="0"/>
              </a:spcAft>
              <a:buClr>
                <a:srgbClr val="353744"/>
              </a:buClr>
              <a:buSzPts val="2000"/>
              <a:buFont typeface="Arial"/>
              <a:buAutoNum type="arabicPeriod"/>
            </a:pPr>
            <a:r>
              <a:rPr b="0" i="0" lang="en-GB" sz="2000" u="none" cap="none" strike="noStrike">
                <a:solidFill>
                  <a:srgbClr val="353744"/>
                </a:solidFill>
                <a:latin typeface="Arial"/>
                <a:ea typeface="Arial"/>
                <a:cs typeface="Arial"/>
                <a:sym typeface="Arial"/>
              </a:rPr>
              <a:t>To train model over such large sized dataset, A hardware with following specifications will be needed :</a:t>
            </a:r>
            <a:endParaRPr b="0" i="0" sz="2000" u="none" cap="none" strike="noStrike">
              <a:solidFill>
                <a:srgbClr val="353744"/>
              </a:solidFill>
              <a:latin typeface="Arial"/>
              <a:ea typeface="Arial"/>
              <a:cs typeface="Arial"/>
              <a:sym typeface="Arial"/>
            </a:endParaRPr>
          </a:p>
          <a:p>
            <a:pPr indent="-355600" lvl="1" marL="914400" rtl="0" algn="just">
              <a:lnSpc>
                <a:spcPct val="130000"/>
              </a:lnSpc>
              <a:spcBef>
                <a:spcPts val="0"/>
              </a:spcBef>
              <a:spcAft>
                <a:spcPts val="0"/>
              </a:spcAft>
              <a:buClr>
                <a:srgbClr val="353744"/>
              </a:buClr>
              <a:buSzPts val="2000"/>
              <a:buAutoNum type="romanLcPeriod"/>
            </a:pPr>
            <a:r>
              <a:rPr lang="en-GB" sz="2000">
                <a:solidFill>
                  <a:srgbClr val="353744"/>
                </a:solidFill>
              </a:rPr>
              <a:t>NVIDIA GPU K80</a:t>
            </a:r>
            <a:endParaRPr sz="2000">
              <a:solidFill>
                <a:srgbClr val="353744"/>
              </a:solidFill>
            </a:endParaRPr>
          </a:p>
          <a:p>
            <a:pPr indent="-355600" lvl="1" marL="914400" rtl="0" algn="just">
              <a:lnSpc>
                <a:spcPct val="130000"/>
              </a:lnSpc>
              <a:spcBef>
                <a:spcPts val="0"/>
              </a:spcBef>
              <a:spcAft>
                <a:spcPts val="0"/>
              </a:spcAft>
              <a:buClr>
                <a:srgbClr val="353744"/>
              </a:buClr>
              <a:buSzPts val="2000"/>
              <a:buAutoNum type="romanLcPeriod"/>
            </a:pPr>
            <a:r>
              <a:rPr lang="en-GB" sz="2000">
                <a:solidFill>
                  <a:srgbClr val="353744"/>
                </a:solidFill>
              </a:rPr>
              <a:t>INTEL I7 OR INTEL XEON CPU</a:t>
            </a:r>
            <a:endParaRPr b="0" i="0" sz="2000" u="none" cap="none" strike="noStrike">
              <a:solidFill>
                <a:srgbClr val="353744"/>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693325"/>
            <a:ext cx="7030500" cy="70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400"/>
              <a:t>Constraints</a:t>
            </a:r>
            <a:endParaRPr sz="3400"/>
          </a:p>
        </p:txBody>
      </p:sp>
      <p:sp>
        <p:nvSpPr>
          <p:cNvPr id="325" name="Google Shape;325;p21"/>
          <p:cNvSpPr txBox="1"/>
          <p:nvPr/>
        </p:nvSpPr>
        <p:spPr>
          <a:xfrm>
            <a:off x="552375" y="1774825"/>
            <a:ext cx="8410500" cy="2854500"/>
          </a:xfrm>
          <a:prstGeom prst="rect">
            <a:avLst/>
          </a:prstGeom>
          <a:noFill/>
          <a:ln>
            <a:noFill/>
          </a:ln>
        </p:spPr>
        <p:txBody>
          <a:bodyPr anchorCtr="0" anchor="t" bIns="91425" lIns="91425" spcFirstLastPara="1" rIns="91425" wrap="square" tIns="91425">
            <a:noAutofit/>
          </a:bodyPr>
          <a:lstStyle/>
          <a:p>
            <a:pPr indent="-355600" lvl="1" marL="914400" marR="0" rtl="0" algn="just">
              <a:lnSpc>
                <a:spcPct val="125000"/>
              </a:lnSpc>
              <a:spcBef>
                <a:spcPts val="1000"/>
              </a:spcBef>
              <a:spcAft>
                <a:spcPts val="0"/>
              </a:spcAft>
              <a:buClr>
                <a:srgbClr val="353744"/>
              </a:buClr>
              <a:buSzPts val="2000"/>
              <a:buFont typeface="Arial"/>
              <a:buAutoNum type="romanLcPeriod" startAt="3"/>
            </a:pPr>
            <a:r>
              <a:rPr b="0" i="0" lang="en-GB" sz="2000" u="none" cap="none" strike="noStrike">
                <a:solidFill>
                  <a:srgbClr val="353744"/>
                </a:solidFill>
                <a:latin typeface="Arial"/>
                <a:ea typeface="Arial"/>
                <a:cs typeface="Arial"/>
                <a:sym typeface="Arial"/>
              </a:rPr>
              <a:t>32GB RAM </a:t>
            </a:r>
            <a:endParaRPr b="0" i="0" sz="2000" u="none" cap="none" strike="noStrike">
              <a:solidFill>
                <a:srgbClr val="353744"/>
              </a:solidFill>
              <a:latin typeface="Arial"/>
              <a:ea typeface="Arial"/>
              <a:cs typeface="Arial"/>
              <a:sym typeface="Arial"/>
            </a:endParaRPr>
          </a:p>
          <a:p>
            <a:pPr indent="-355600" lvl="1" marL="914400" marR="0" rtl="0" algn="just">
              <a:lnSpc>
                <a:spcPct val="125000"/>
              </a:lnSpc>
              <a:spcBef>
                <a:spcPts val="0"/>
              </a:spcBef>
              <a:spcAft>
                <a:spcPts val="0"/>
              </a:spcAft>
              <a:buClr>
                <a:srgbClr val="353744"/>
              </a:buClr>
              <a:buSzPts val="2000"/>
              <a:buFont typeface="Arial"/>
              <a:buAutoNum type="romanLcPeriod" startAt="3"/>
            </a:pPr>
            <a:r>
              <a:rPr b="0" i="0" lang="en-GB" sz="2000" u="none" cap="none" strike="noStrike">
                <a:solidFill>
                  <a:srgbClr val="353744"/>
                </a:solidFill>
                <a:latin typeface="Arial"/>
                <a:ea typeface="Arial"/>
                <a:cs typeface="Arial"/>
                <a:sym typeface="Arial"/>
              </a:rPr>
              <a:t>120GB SSD</a:t>
            </a:r>
            <a:endParaRPr b="0" i="0" sz="2000" u="none" cap="none" strike="noStrike">
              <a:solidFill>
                <a:srgbClr val="353744"/>
              </a:solidFill>
              <a:latin typeface="Arial"/>
              <a:ea typeface="Arial"/>
              <a:cs typeface="Arial"/>
              <a:sym typeface="Arial"/>
            </a:endParaRPr>
          </a:p>
          <a:p>
            <a:pPr indent="-355600" lvl="0" marL="457200" marR="0" rtl="0" algn="just">
              <a:lnSpc>
                <a:spcPct val="125000"/>
              </a:lnSpc>
              <a:spcBef>
                <a:spcPts val="0"/>
              </a:spcBef>
              <a:spcAft>
                <a:spcPts val="0"/>
              </a:spcAft>
              <a:buClr>
                <a:srgbClr val="353744"/>
              </a:buClr>
              <a:buSzPts val="2000"/>
              <a:buFont typeface="Arial"/>
              <a:buAutoNum type="arabicPeriod"/>
            </a:pPr>
            <a:r>
              <a:rPr b="0" i="0" lang="en-GB" sz="2000" u="none" cap="none" strike="noStrike">
                <a:solidFill>
                  <a:srgbClr val="353744"/>
                </a:solidFill>
                <a:latin typeface="Arial"/>
                <a:ea typeface="Arial"/>
                <a:cs typeface="Arial"/>
                <a:sym typeface="Arial"/>
              </a:rPr>
              <a:t>Following software architecture will be required:</a:t>
            </a:r>
            <a:endParaRPr sz="2000">
              <a:solidFill>
                <a:srgbClr val="353744"/>
              </a:solidFill>
            </a:endParaRPr>
          </a:p>
          <a:p>
            <a:pPr indent="-355600" lvl="0" marL="914400" marR="0" rtl="0" algn="just">
              <a:lnSpc>
                <a:spcPct val="125000"/>
              </a:lnSpc>
              <a:spcBef>
                <a:spcPts val="0"/>
              </a:spcBef>
              <a:spcAft>
                <a:spcPts val="0"/>
              </a:spcAft>
              <a:buClr>
                <a:srgbClr val="353744"/>
              </a:buClr>
              <a:buSzPts val="2000"/>
              <a:buAutoNum type="romanLcPeriod"/>
            </a:pPr>
            <a:r>
              <a:rPr b="0" i="0" lang="en-GB" sz="2000" u="none" cap="none" strike="noStrike">
                <a:solidFill>
                  <a:srgbClr val="353744"/>
                </a:solidFill>
                <a:latin typeface="Arial"/>
                <a:ea typeface="Arial"/>
                <a:cs typeface="Arial"/>
                <a:sym typeface="Arial"/>
              </a:rPr>
              <a:t>UNIX OPERATING SYSTEM</a:t>
            </a:r>
            <a:endParaRPr b="0" i="0" sz="2000" u="none" cap="none" strike="noStrike">
              <a:solidFill>
                <a:srgbClr val="353744"/>
              </a:solidFill>
              <a:latin typeface="Arial"/>
              <a:ea typeface="Arial"/>
              <a:cs typeface="Arial"/>
              <a:sym typeface="Arial"/>
            </a:endParaRPr>
          </a:p>
          <a:p>
            <a:pPr indent="-355600" lvl="0" marL="914400" marR="0" rtl="0" algn="just">
              <a:lnSpc>
                <a:spcPct val="125000"/>
              </a:lnSpc>
              <a:spcBef>
                <a:spcPts val="0"/>
              </a:spcBef>
              <a:spcAft>
                <a:spcPts val="0"/>
              </a:spcAft>
              <a:buClr>
                <a:srgbClr val="353744"/>
              </a:buClr>
              <a:buSzPts val="2000"/>
              <a:buAutoNum type="romanLcPeriod"/>
            </a:pPr>
            <a:r>
              <a:rPr b="0" i="0" lang="en-GB" sz="2000" u="none" cap="none" strike="noStrike">
                <a:solidFill>
                  <a:srgbClr val="353744"/>
                </a:solidFill>
                <a:latin typeface="Arial"/>
                <a:ea typeface="Arial"/>
                <a:cs typeface="Arial"/>
                <a:sym typeface="Arial"/>
              </a:rPr>
              <a:t>TensorFlow 1.0 </a:t>
            </a:r>
            <a:endParaRPr b="0" i="0" sz="2000" u="none" cap="none" strike="noStrike">
              <a:solidFill>
                <a:srgbClr val="353744"/>
              </a:solidFill>
              <a:latin typeface="Arial"/>
              <a:ea typeface="Arial"/>
              <a:cs typeface="Arial"/>
              <a:sym typeface="Arial"/>
            </a:endParaRPr>
          </a:p>
          <a:p>
            <a:pPr indent="-355600" lvl="0" marL="914400" marR="0" rtl="0" algn="just">
              <a:lnSpc>
                <a:spcPct val="125000"/>
              </a:lnSpc>
              <a:spcBef>
                <a:spcPts val="0"/>
              </a:spcBef>
              <a:spcAft>
                <a:spcPts val="0"/>
              </a:spcAft>
              <a:buClr>
                <a:srgbClr val="353744"/>
              </a:buClr>
              <a:buSzPts val="2000"/>
              <a:buAutoNum type="romanLcPeriod"/>
            </a:pPr>
            <a:r>
              <a:rPr b="0" i="0" lang="en-GB" sz="2000" u="none" cap="none" strike="noStrike">
                <a:solidFill>
                  <a:srgbClr val="353744"/>
                </a:solidFill>
                <a:latin typeface="Arial"/>
                <a:ea typeface="Arial"/>
                <a:cs typeface="Arial"/>
                <a:sym typeface="Arial"/>
              </a:rPr>
              <a:t>Compatible CUDA module with Tensorflow 1.0 e.g. 9.0 or 10.0.</a:t>
            </a:r>
            <a:endParaRPr b="0" i="0" sz="2000" u="none" cap="none" strike="noStrike">
              <a:solidFill>
                <a:srgbClr val="353744"/>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