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3"/>
  </p:notesMasterIdLst>
  <p:sldIdLst>
    <p:sldId id="311" r:id="rId2"/>
    <p:sldId id="328" r:id="rId3"/>
    <p:sldId id="327" r:id="rId4"/>
    <p:sldId id="317" r:id="rId5"/>
    <p:sldId id="318" r:id="rId6"/>
    <p:sldId id="319" r:id="rId7"/>
    <p:sldId id="320" r:id="rId8"/>
    <p:sldId id="321" r:id="rId9"/>
    <p:sldId id="322" r:id="rId10"/>
    <p:sldId id="329" r:id="rId11"/>
    <p:sldId id="32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8D4"/>
    <a:srgbClr val="C1D0E1"/>
    <a:srgbClr val="B7C8D4"/>
    <a:srgbClr val="A6B6C0"/>
    <a:srgbClr val="CBDEE8"/>
    <a:srgbClr val="5B9BD5"/>
    <a:srgbClr val="7577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8"/>
    <p:restoredTop sz="94673"/>
  </p:normalViewPr>
  <p:slideViewPr>
    <p:cSldViewPr snapToGrid="0">
      <p:cViewPr varScale="1">
        <p:scale>
          <a:sx n="89" d="100"/>
          <a:sy n="89" d="100"/>
        </p:scale>
        <p:origin x="19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31B76-7ECD-44D8-B818-36770A05FD7B}"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0309925B-BD46-413D-A3CF-48DE6DBA7162}">
      <dgm:prSet custT="1"/>
      <dgm:spPr/>
      <dgm:t>
        <a:bodyPr/>
        <a:lstStyle/>
        <a:p>
          <a:r>
            <a:rPr lang="en-US" sz="2800" dirty="0"/>
            <a:t>Features</a:t>
          </a:r>
        </a:p>
      </dgm:t>
    </dgm:pt>
    <dgm:pt modelId="{1B58503C-E2FD-418D-8ED5-86E743FB50D6}" type="parTrans" cxnId="{8FA674DC-34C8-44B9-AE43-3FE46E6288D9}">
      <dgm:prSet/>
      <dgm:spPr/>
      <dgm:t>
        <a:bodyPr/>
        <a:lstStyle/>
        <a:p>
          <a:endParaRPr lang="en-US"/>
        </a:p>
      </dgm:t>
    </dgm:pt>
    <dgm:pt modelId="{16914F6E-7E83-445F-A008-00C61596CE94}" type="sibTrans" cxnId="{8FA674DC-34C8-44B9-AE43-3FE46E6288D9}">
      <dgm:prSet/>
      <dgm:spPr/>
      <dgm:t>
        <a:bodyPr/>
        <a:lstStyle/>
        <a:p>
          <a:endParaRPr lang="en-US"/>
        </a:p>
      </dgm:t>
    </dgm:pt>
    <dgm:pt modelId="{986FB89D-7B68-4BFE-B787-F2CE142E68A6}">
      <dgm:prSet custT="1"/>
      <dgm:spPr/>
      <dgm:t>
        <a:bodyPr/>
        <a:lstStyle/>
        <a:p>
          <a:pPr rtl="0"/>
          <a:r>
            <a:rPr lang="en-US" sz="2400" dirty="0">
              <a:latin typeface="Calibri Light" panose="020F0302020204030204"/>
            </a:rPr>
            <a:t>Extract and score meaningful product features</a:t>
          </a:r>
          <a:r>
            <a:rPr lang="en-US" sz="2400" dirty="0"/>
            <a:t> based on text reviews​</a:t>
          </a:r>
        </a:p>
      </dgm:t>
    </dgm:pt>
    <dgm:pt modelId="{CC8EBFD1-C9DE-46C0-82A4-66C398792F01}" type="parTrans" cxnId="{E2CCCB8A-4479-46F5-AF2D-87B09216A8A1}">
      <dgm:prSet/>
      <dgm:spPr/>
      <dgm:t>
        <a:bodyPr/>
        <a:lstStyle/>
        <a:p>
          <a:endParaRPr lang="en-US"/>
        </a:p>
      </dgm:t>
    </dgm:pt>
    <dgm:pt modelId="{4B6CC3E3-B87F-45C9-A994-3E0869C659C7}" type="sibTrans" cxnId="{E2CCCB8A-4479-46F5-AF2D-87B09216A8A1}">
      <dgm:prSet/>
      <dgm:spPr/>
      <dgm:t>
        <a:bodyPr/>
        <a:lstStyle/>
        <a:p>
          <a:endParaRPr lang="en-US"/>
        </a:p>
      </dgm:t>
    </dgm:pt>
    <dgm:pt modelId="{6ABDAED4-B80F-49C2-B525-6B05EAF85AB5}">
      <dgm:prSet custT="1"/>
      <dgm:spPr/>
      <dgm:t>
        <a:bodyPr/>
        <a:lstStyle/>
        <a:p>
          <a:r>
            <a:rPr lang="en-US" sz="2800" dirty="0"/>
            <a:t>Summary</a:t>
          </a:r>
          <a:endParaRPr lang="en-US" sz="2500" dirty="0"/>
        </a:p>
      </dgm:t>
    </dgm:pt>
    <dgm:pt modelId="{6ACD15E1-9751-4996-9119-ECEAE291C42E}" type="parTrans" cxnId="{9931213F-5A8F-402A-9751-72EBF1E907D9}">
      <dgm:prSet/>
      <dgm:spPr/>
      <dgm:t>
        <a:bodyPr/>
        <a:lstStyle/>
        <a:p>
          <a:endParaRPr lang="en-US"/>
        </a:p>
      </dgm:t>
    </dgm:pt>
    <dgm:pt modelId="{686A1AD6-754B-46CC-B34A-F1D1AF49E4FA}" type="sibTrans" cxnId="{9931213F-5A8F-402A-9751-72EBF1E907D9}">
      <dgm:prSet/>
      <dgm:spPr/>
      <dgm:t>
        <a:bodyPr/>
        <a:lstStyle/>
        <a:p>
          <a:endParaRPr lang="en-US"/>
        </a:p>
      </dgm:t>
    </dgm:pt>
    <dgm:pt modelId="{283BB1DF-9D0A-4F6F-B98B-5008017C2789}">
      <dgm:prSet/>
      <dgm:spPr/>
      <dgm:t>
        <a:bodyPr/>
        <a:lstStyle/>
        <a:p>
          <a:pPr rtl="0"/>
          <a:r>
            <a:rPr lang="en-US" dirty="0">
              <a:latin typeface="Calibri Light" panose="020F0302020204030204"/>
            </a:rPr>
            <a:t>Provide a compact, holistic</a:t>
          </a:r>
          <a:r>
            <a:rPr lang="en-US" dirty="0"/>
            <a:t> summary of reviews​ based on features</a:t>
          </a:r>
        </a:p>
      </dgm:t>
    </dgm:pt>
    <dgm:pt modelId="{1FC59DD4-A6B4-4EDB-8C2A-71E263589F12}" type="parTrans" cxnId="{08FFB98C-8E70-41FF-BF82-387DB0D38409}">
      <dgm:prSet/>
      <dgm:spPr/>
      <dgm:t>
        <a:bodyPr/>
        <a:lstStyle/>
        <a:p>
          <a:endParaRPr lang="en-US"/>
        </a:p>
      </dgm:t>
    </dgm:pt>
    <dgm:pt modelId="{2AAD7F86-6426-411F-85BF-05FB578F59AA}" type="sibTrans" cxnId="{08FFB98C-8E70-41FF-BF82-387DB0D38409}">
      <dgm:prSet/>
      <dgm:spPr/>
      <dgm:t>
        <a:bodyPr/>
        <a:lstStyle/>
        <a:p>
          <a:endParaRPr lang="en-US"/>
        </a:p>
      </dgm:t>
    </dgm:pt>
    <dgm:pt modelId="{31AAE9D5-3C7C-A54D-8CC5-435DD82B03E7}" type="pres">
      <dgm:prSet presAssocID="{FC431B76-7ECD-44D8-B818-36770A05FD7B}" presName="Name0" presStyleCnt="0">
        <dgm:presLayoutVars>
          <dgm:dir/>
          <dgm:animLvl val="lvl"/>
          <dgm:resizeHandles val="exact"/>
        </dgm:presLayoutVars>
      </dgm:prSet>
      <dgm:spPr/>
    </dgm:pt>
    <dgm:pt modelId="{CDEE65B8-CC77-424C-9DE4-157A9FE61B29}" type="pres">
      <dgm:prSet presAssocID="{0309925B-BD46-413D-A3CF-48DE6DBA7162}" presName="linNode" presStyleCnt="0"/>
      <dgm:spPr/>
    </dgm:pt>
    <dgm:pt modelId="{1F5804B3-4FD6-C74C-8401-F7ECC7537261}" type="pres">
      <dgm:prSet presAssocID="{0309925B-BD46-413D-A3CF-48DE6DBA7162}" presName="parentText" presStyleLbl="alignNode1" presStyleIdx="0" presStyleCnt="2" custScaleX="115519">
        <dgm:presLayoutVars>
          <dgm:chMax val="1"/>
          <dgm:bulletEnabled/>
        </dgm:presLayoutVars>
      </dgm:prSet>
      <dgm:spPr/>
    </dgm:pt>
    <dgm:pt modelId="{827905EB-33D6-8243-9DF0-C7F51ABF8755}" type="pres">
      <dgm:prSet presAssocID="{0309925B-BD46-413D-A3CF-48DE6DBA7162}" presName="descendantText" presStyleLbl="alignAccFollowNode1" presStyleIdx="0" presStyleCnt="2">
        <dgm:presLayoutVars>
          <dgm:bulletEnabled/>
        </dgm:presLayoutVars>
      </dgm:prSet>
      <dgm:spPr/>
    </dgm:pt>
    <dgm:pt modelId="{0F4954EE-101C-034F-9AE7-D43D93A720DB}" type="pres">
      <dgm:prSet presAssocID="{16914F6E-7E83-445F-A008-00C61596CE94}" presName="sp" presStyleCnt="0"/>
      <dgm:spPr/>
    </dgm:pt>
    <dgm:pt modelId="{BEE3BEEE-9C7F-F848-8A0D-33012894459D}" type="pres">
      <dgm:prSet presAssocID="{6ABDAED4-B80F-49C2-B525-6B05EAF85AB5}" presName="linNode" presStyleCnt="0"/>
      <dgm:spPr/>
    </dgm:pt>
    <dgm:pt modelId="{3D9950CB-EB35-9C46-ADC9-9AA251A93475}" type="pres">
      <dgm:prSet presAssocID="{6ABDAED4-B80F-49C2-B525-6B05EAF85AB5}" presName="parentText" presStyleLbl="alignNode1" presStyleIdx="1" presStyleCnt="2" custScaleX="115577">
        <dgm:presLayoutVars>
          <dgm:chMax val="1"/>
          <dgm:bulletEnabled/>
        </dgm:presLayoutVars>
      </dgm:prSet>
      <dgm:spPr/>
    </dgm:pt>
    <dgm:pt modelId="{96F00A6A-6556-F141-B7BD-704703ABDF11}" type="pres">
      <dgm:prSet presAssocID="{6ABDAED4-B80F-49C2-B525-6B05EAF85AB5}" presName="descendantText" presStyleLbl="alignAccFollowNode1" presStyleIdx="1" presStyleCnt="2">
        <dgm:presLayoutVars>
          <dgm:bulletEnabled/>
        </dgm:presLayoutVars>
      </dgm:prSet>
      <dgm:spPr/>
    </dgm:pt>
  </dgm:ptLst>
  <dgm:cxnLst>
    <dgm:cxn modelId="{C399AC12-AF3B-494F-897F-8DDCE2116902}" type="presOf" srcId="{FC431B76-7ECD-44D8-B818-36770A05FD7B}" destId="{31AAE9D5-3C7C-A54D-8CC5-435DD82B03E7}" srcOrd="0" destOrd="0" presId="urn:microsoft.com/office/officeart/2016/7/layout/VerticalSolidActionList"/>
    <dgm:cxn modelId="{9931213F-5A8F-402A-9751-72EBF1E907D9}" srcId="{FC431B76-7ECD-44D8-B818-36770A05FD7B}" destId="{6ABDAED4-B80F-49C2-B525-6B05EAF85AB5}" srcOrd="1" destOrd="0" parTransId="{6ACD15E1-9751-4996-9119-ECEAE291C42E}" sibTransId="{686A1AD6-754B-46CC-B34A-F1D1AF49E4FA}"/>
    <dgm:cxn modelId="{E2CCCB8A-4479-46F5-AF2D-87B09216A8A1}" srcId="{0309925B-BD46-413D-A3CF-48DE6DBA7162}" destId="{986FB89D-7B68-4BFE-B787-F2CE142E68A6}" srcOrd="0" destOrd="0" parTransId="{CC8EBFD1-C9DE-46C0-82A4-66C398792F01}" sibTransId="{4B6CC3E3-B87F-45C9-A994-3E0869C659C7}"/>
    <dgm:cxn modelId="{08FFB98C-8E70-41FF-BF82-387DB0D38409}" srcId="{6ABDAED4-B80F-49C2-B525-6B05EAF85AB5}" destId="{283BB1DF-9D0A-4F6F-B98B-5008017C2789}" srcOrd="0" destOrd="0" parTransId="{1FC59DD4-A6B4-4EDB-8C2A-71E263589F12}" sibTransId="{2AAD7F86-6426-411F-85BF-05FB578F59AA}"/>
    <dgm:cxn modelId="{5DF058B2-7FC7-9740-8D3A-C343D9B16B1A}" type="presOf" srcId="{0309925B-BD46-413D-A3CF-48DE6DBA7162}" destId="{1F5804B3-4FD6-C74C-8401-F7ECC7537261}" srcOrd="0" destOrd="0" presId="urn:microsoft.com/office/officeart/2016/7/layout/VerticalSolidActionList"/>
    <dgm:cxn modelId="{E10D5BC3-71D9-BD4C-B3A9-0DBE671E7314}" type="presOf" srcId="{986FB89D-7B68-4BFE-B787-F2CE142E68A6}" destId="{827905EB-33D6-8243-9DF0-C7F51ABF8755}" srcOrd="0" destOrd="0" presId="urn:microsoft.com/office/officeart/2016/7/layout/VerticalSolidActionList"/>
    <dgm:cxn modelId="{0E3D51D3-4C16-9248-BD2D-6C0A5AA67350}" type="presOf" srcId="{283BB1DF-9D0A-4F6F-B98B-5008017C2789}" destId="{96F00A6A-6556-F141-B7BD-704703ABDF11}" srcOrd="0" destOrd="0" presId="urn:microsoft.com/office/officeart/2016/7/layout/VerticalSolidActionList"/>
    <dgm:cxn modelId="{8FA674DC-34C8-44B9-AE43-3FE46E6288D9}" srcId="{FC431B76-7ECD-44D8-B818-36770A05FD7B}" destId="{0309925B-BD46-413D-A3CF-48DE6DBA7162}" srcOrd="0" destOrd="0" parTransId="{1B58503C-E2FD-418D-8ED5-86E743FB50D6}" sibTransId="{16914F6E-7E83-445F-A008-00C61596CE94}"/>
    <dgm:cxn modelId="{9F507CF6-085C-AE48-9A2D-3DB4785C6C08}" type="presOf" srcId="{6ABDAED4-B80F-49C2-B525-6B05EAF85AB5}" destId="{3D9950CB-EB35-9C46-ADC9-9AA251A93475}" srcOrd="0" destOrd="0" presId="urn:microsoft.com/office/officeart/2016/7/layout/VerticalSolidActionList"/>
    <dgm:cxn modelId="{287AD653-CFC1-4C47-9625-DB400EA067DB}" type="presParOf" srcId="{31AAE9D5-3C7C-A54D-8CC5-435DD82B03E7}" destId="{CDEE65B8-CC77-424C-9DE4-157A9FE61B29}" srcOrd="0" destOrd="0" presId="urn:microsoft.com/office/officeart/2016/7/layout/VerticalSolidActionList"/>
    <dgm:cxn modelId="{59609103-BD13-1548-8F52-BA3D7DBB5F77}" type="presParOf" srcId="{CDEE65B8-CC77-424C-9DE4-157A9FE61B29}" destId="{1F5804B3-4FD6-C74C-8401-F7ECC7537261}" srcOrd="0" destOrd="0" presId="urn:microsoft.com/office/officeart/2016/7/layout/VerticalSolidActionList"/>
    <dgm:cxn modelId="{F5AB9F71-FF31-774F-8C1A-2F0A3F8738DF}" type="presParOf" srcId="{CDEE65B8-CC77-424C-9DE4-157A9FE61B29}" destId="{827905EB-33D6-8243-9DF0-C7F51ABF8755}" srcOrd="1" destOrd="0" presId="urn:microsoft.com/office/officeart/2016/7/layout/VerticalSolidActionList"/>
    <dgm:cxn modelId="{FE82FA3D-4658-7944-B329-D3333FE7F7A4}" type="presParOf" srcId="{31AAE9D5-3C7C-A54D-8CC5-435DD82B03E7}" destId="{0F4954EE-101C-034F-9AE7-D43D93A720DB}" srcOrd="1" destOrd="0" presId="urn:microsoft.com/office/officeart/2016/7/layout/VerticalSolidActionList"/>
    <dgm:cxn modelId="{CBF8DE88-0726-F446-BEAA-B76E49F33922}" type="presParOf" srcId="{31AAE9D5-3C7C-A54D-8CC5-435DD82B03E7}" destId="{BEE3BEEE-9C7F-F848-8A0D-33012894459D}" srcOrd="2" destOrd="0" presId="urn:microsoft.com/office/officeart/2016/7/layout/VerticalSolidActionList"/>
    <dgm:cxn modelId="{2C8249F0-E10E-7346-99B8-CF3B65F116E1}" type="presParOf" srcId="{BEE3BEEE-9C7F-F848-8A0D-33012894459D}" destId="{3D9950CB-EB35-9C46-ADC9-9AA251A93475}" srcOrd="0" destOrd="0" presId="urn:microsoft.com/office/officeart/2016/7/layout/VerticalSolidActionList"/>
    <dgm:cxn modelId="{564E307C-A57D-CB47-84A5-FE93F7CC0C2A}" type="presParOf" srcId="{BEE3BEEE-9C7F-F848-8A0D-33012894459D}" destId="{96F00A6A-6556-F141-B7BD-704703ABDF11}"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905EB-33D6-8243-9DF0-C7F51ABF8755}">
      <dsp:nvSpPr>
        <dsp:cNvPr id="0" name=""/>
        <dsp:cNvSpPr/>
      </dsp:nvSpPr>
      <dsp:spPr>
        <a:xfrm>
          <a:off x="1593698" y="257"/>
          <a:ext cx="5517622" cy="14208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57" tIns="360908" rIns="107057" bIns="360908"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alibri Light" panose="020F0302020204030204"/>
            </a:rPr>
            <a:t>Extract and score meaningful product features</a:t>
          </a:r>
          <a:r>
            <a:rPr lang="en-US" sz="2400" kern="1200" dirty="0"/>
            <a:t> based on text reviews​</a:t>
          </a:r>
        </a:p>
      </dsp:txBody>
      <dsp:txXfrm>
        <a:off x="1593698" y="257"/>
        <a:ext cx="5517622" cy="1420895"/>
      </dsp:txXfrm>
    </dsp:sp>
    <dsp:sp modelId="{1F5804B3-4FD6-C74C-8401-F7ECC7537261}">
      <dsp:nvSpPr>
        <dsp:cNvPr id="0" name=""/>
        <dsp:cNvSpPr/>
      </dsp:nvSpPr>
      <dsp:spPr>
        <a:xfrm>
          <a:off x="222" y="257"/>
          <a:ext cx="1593475" cy="142089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994" tIns="140353" rIns="72994" bIns="140353" numCol="1" spcCol="1270" anchor="ctr" anchorCtr="0">
          <a:noAutofit/>
        </a:bodyPr>
        <a:lstStyle/>
        <a:p>
          <a:pPr marL="0" lvl="0" indent="0" algn="ctr" defTabSz="1244600">
            <a:lnSpc>
              <a:spcPct val="90000"/>
            </a:lnSpc>
            <a:spcBef>
              <a:spcPct val="0"/>
            </a:spcBef>
            <a:spcAft>
              <a:spcPct val="35000"/>
            </a:spcAft>
            <a:buNone/>
          </a:pPr>
          <a:r>
            <a:rPr lang="en-US" sz="2800" kern="1200" dirty="0"/>
            <a:t>Features</a:t>
          </a:r>
        </a:p>
      </dsp:txBody>
      <dsp:txXfrm>
        <a:off x="222" y="257"/>
        <a:ext cx="1593475" cy="1420895"/>
      </dsp:txXfrm>
    </dsp:sp>
    <dsp:sp modelId="{96F00A6A-6556-F141-B7BD-704703ABDF11}">
      <dsp:nvSpPr>
        <dsp:cNvPr id="0" name=""/>
        <dsp:cNvSpPr/>
      </dsp:nvSpPr>
      <dsp:spPr>
        <a:xfrm>
          <a:off x="1594498" y="1506406"/>
          <a:ext cx="5517622" cy="142089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57" tIns="360908" rIns="107057" bIns="360908"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alibri Light" panose="020F0302020204030204"/>
            </a:rPr>
            <a:t>Provide a compact, holistic</a:t>
          </a:r>
          <a:r>
            <a:rPr lang="en-US" sz="2400" kern="1200" dirty="0"/>
            <a:t> summary of reviews​ based on features</a:t>
          </a:r>
        </a:p>
      </dsp:txBody>
      <dsp:txXfrm>
        <a:off x="1594498" y="1506406"/>
        <a:ext cx="5517622" cy="1420895"/>
      </dsp:txXfrm>
    </dsp:sp>
    <dsp:sp modelId="{3D9950CB-EB35-9C46-ADC9-9AA251A93475}">
      <dsp:nvSpPr>
        <dsp:cNvPr id="0" name=""/>
        <dsp:cNvSpPr/>
      </dsp:nvSpPr>
      <dsp:spPr>
        <a:xfrm>
          <a:off x="222" y="1506406"/>
          <a:ext cx="1594275" cy="142089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994" tIns="140353" rIns="72994" bIns="140353" numCol="1" spcCol="1270" anchor="ctr" anchorCtr="0">
          <a:noAutofit/>
        </a:bodyPr>
        <a:lstStyle/>
        <a:p>
          <a:pPr marL="0" lvl="0" indent="0" algn="ctr" defTabSz="1244600">
            <a:lnSpc>
              <a:spcPct val="90000"/>
            </a:lnSpc>
            <a:spcBef>
              <a:spcPct val="0"/>
            </a:spcBef>
            <a:spcAft>
              <a:spcPct val="35000"/>
            </a:spcAft>
            <a:buNone/>
          </a:pPr>
          <a:r>
            <a:rPr lang="en-US" sz="2800" kern="1200" dirty="0"/>
            <a:t>Summary</a:t>
          </a:r>
          <a:endParaRPr lang="en-US" sz="2500" kern="1200" dirty="0"/>
        </a:p>
      </dsp:txBody>
      <dsp:txXfrm>
        <a:off x="222" y="1506406"/>
        <a:ext cx="1594275" cy="142089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781C2-FB97-6147-A32F-35FB0CD5FFD7}" type="datetimeFigureOut">
              <a:rPr lang="en-US" smtClean="0"/>
              <a:t>11/16/22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5E673-87B0-A947-985C-B5ED8B7B46E2}" type="slidenum">
              <a:rPr lang="en-US" smtClean="0"/>
              <a:t>‹#›</a:t>
            </a:fld>
            <a:endParaRPr lang="en-US"/>
          </a:p>
        </p:txBody>
      </p:sp>
    </p:spTree>
    <p:extLst>
      <p:ext uri="{BB962C8B-B14F-4D97-AF65-F5344CB8AC3E}">
        <p14:creationId xmlns:p14="http://schemas.microsoft.com/office/powerpoint/2010/main" val="374628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4269FF-DB98-054F-BFE0-EA972DC5C105}" type="datetimeFigureOut">
              <a:rPr lang="en-US" smtClean="0"/>
              <a:t>11/16/22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380213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269FF-DB98-054F-BFE0-EA972DC5C105}" type="datetimeFigureOut">
              <a:rPr lang="en-US" smtClean="0"/>
              <a:t>11/16/22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5020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269FF-DB98-054F-BFE0-EA972DC5C105}" type="datetimeFigureOut">
              <a:rPr lang="en-US" smtClean="0"/>
              <a:t>11/16/22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218835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269FF-DB98-054F-BFE0-EA972DC5C105}" type="datetimeFigureOut">
              <a:rPr lang="en-US" smtClean="0"/>
              <a:t>11/16/22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400485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4269FF-DB98-054F-BFE0-EA972DC5C105}" type="datetimeFigureOut">
              <a:rPr lang="en-US" smtClean="0"/>
              <a:t>11/16/22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2514794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4269FF-DB98-054F-BFE0-EA972DC5C105}" type="datetimeFigureOut">
              <a:rPr lang="en-US" smtClean="0"/>
              <a:t>11/16/22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254585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4269FF-DB98-054F-BFE0-EA972DC5C105}" type="datetimeFigureOut">
              <a:rPr lang="en-US" smtClean="0"/>
              <a:t>11/16/22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355988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4269FF-DB98-054F-BFE0-EA972DC5C105}" type="datetimeFigureOut">
              <a:rPr lang="en-US" smtClean="0"/>
              <a:t>11/16/22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199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269FF-DB98-054F-BFE0-EA972DC5C105}" type="datetimeFigureOut">
              <a:rPr lang="en-US" smtClean="0"/>
              <a:t>11/16/22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131730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4269FF-DB98-054F-BFE0-EA972DC5C105}" type="datetimeFigureOut">
              <a:rPr lang="en-US" smtClean="0"/>
              <a:t>11/16/22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411035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4269FF-DB98-054F-BFE0-EA972DC5C105}" type="datetimeFigureOut">
              <a:rPr lang="en-US" smtClean="0"/>
              <a:t>11/16/22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EFD9A-83BD-F142-9167-14DA5BA2ED93}" type="slidenum">
              <a:rPr lang="en-US" smtClean="0"/>
              <a:t>‹#›</a:t>
            </a:fld>
            <a:endParaRPr lang="en-US"/>
          </a:p>
        </p:txBody>
      </p:sp>
    </p:spTree>
    <p:extLst>
      <p:ext uri="{BB962C8B-B14F-4D97-AF65-F5344CB8AC3E}">
        <p14:creationId xmlns:p14="http://schemas.microsoft.com/office/powerpoint/2010/main" val="337226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269FF-DB98-054F-BFE0-EA972DC5C105}" type="datetimeFigureOut">
              <a:rPr lang="en-US" smtClean="0"/>
              <a:t>11/16/22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EFD9A-83BD-F142-9167-14DA5BA2ED93}" type="slidenum">
              <a:rPr lang="en-US" smtClean="0"/>
              <a:t>‹#›</a:t>
            </a:fld>
            <a:endParaRPr lang="en-US"/>
          </a:p>
        </p:txBody>
      </p:sp>
    </p:spTree>
    <p:extLst>
      <p:ext uri="{BB962C8B-B14F-4D97-AF65-F5344CB8AC3E}">
        <p14:creationId xmlns:p14="http://schemas.microsoft.com/office/powerpoint/2010/main" val="38749769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ensus.gov/"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DC8D4"/>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and placing stars">
            <a:extLst>
              <a:ext uri="{FF2B5EF4-FFF2-40B4-BE49-F238E27FC236}">
                <a16:creationId xmlns:a16="http://schemas.microsoft.com/office/drawing/2014/main" id="{2A8561A0-D1FE-D6B3-4EF6-2371DF6C4413}"/>
              </a:ext>
            </a:extLst>
          </p:cNvPr>
          <p:cNvPicPr>
            <a:picLocks noChangeAspect="1"/>
          </p:cNvPicPr>
          <p:nvPr/>
        </p:nvPicPr>
        <p:blipFill rotWithShape="1">
          <a:blip r:embed="rId2"/>
          <a:srcRect t="-1" r="14165" b="-1"/>
          <a:stretch/>
        </p:blipFill>
        <p:spPr>
          <a:xfrm>
            <a:off x="3370209" y="10"/>
            <a:ext cx="8818742" cy="6857990"/>
          </a:xfrm>
          <a:prstGeom prst="rect">
            <a:avLst/>
          </a:prstGeom>
        </p:spPr>
      </p:pic>
      <p:sp>
        <p:nvSpPr>
          <p:cNvPr id="19" name="Rectangle 11">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Google Shape;54;p13">
            <a:extLst>
              <a:ext uri="{FF2B5EF4-FFF2-40B4-BE49-F238E27FC236}">
                <a16:creationId xmlns:a16="http://schemas.microsoft.com/office/drawing/2014/main" id="{FF714E79-EF1F-98FD-B5EA-63F9ACAC4156}"/>
              </a:ext>
            </a:extLst>
          </p:cNvPr>
          <p:cNvSpPr txBox="1">
            <a:spLocks/>
          </p:cNvSpPr>
          <p:nvPr/>
        </p:nvSpPr>
        <p:spPr>
          <a:xfrm>
            <a:off x="630741" y="1547412"/>
            <a:ext cx="4963886" cy="2547258"/>
          </a:xfrm>
          <a:noFill/>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dirty="0"/>
              <a:t>AMAZON PRODUCT FEATURE EXTRACTION, SCORING &amp; SUMMARIZATION </a:t>
            </a:r>
          </a:p>
        </p:txBody>
      </p:sp>
      <p:sp>
        <p:nvSpPr>
          <p:cNvPr id="6" name="TextBox 5">
            <a:extLst>
              <a:ext uri="{FF2B5EF4-FFF2-40B4-BE49-F238E27FC236}">
                <a16:creationId xmlns:a16="http://schemas.microsoft.com/office/drawing/2014/main" id="{FC9F2252-CCEF-0731-C017-557D659CF612}"/>
              </a:ext>
            </a:extLst>
          </p:cNvPr>
          <p:cNvSpPr txBox="1"/>
          <p:nvPr/>
        </p:nvSpPr>
        <p:spPr>
          <a:xfrm>
            <a:off x="630741" y="4393380"/>
            <a:ext cx="4532209" cy="1692771"/>
          </a:xfrm>
          <a:prstGeom prst="rect">
            <a:avLst/>
          </a:prstGeom>
          <a:noFill/>
        </p:spPr>
        <p:txBody>
          <a:bodyPr wrap="square" rtlCol="0">
            <a:spAutoFit/>
          </a:bodyPr>
          <a:lstStyle/>
          <a:p>
            <a:r>
              <a:rPr lang="en-US" sz="2400" b="1" dirty="0">
                <a:latin typeface="+mj-lt"/>
              </a:rPr>
              <a:t>ISM 6930 – Text Analytics</a:t>
            </a:r>
          </a:p>
          <a:p>
            <a:endParaRPr lang="en-US" sz="2000" dirty="0">
              <a:latin typeface="+mj-lt"/>
            </a:endParaRPr>
          </a:p>
          <a:p>
            <a:r>
              <a:rPr lang="en-US" sz="2000" dirty="0" err="1">
                <a:latin typeface="+mj-lt"/>
              </a:rPr>
              <a:t>Amitoj</a:t>
            </a:r>
            <a:r>
              <a:rPr lang="en-US" sz="2000" dirty="0">
                <a:latin typeface="+mj-lt"/>
              </a:rPr>
              <a:t> Singh </a:t>
            </a:r>
            <a:r>
              <a:rPr lang="en-US" sz="2000" dirty="0" err="1">
                <a:latin typeface="+mj-lt"/>
              </a:rPr>
              <a:t>Lotey</a:t>
            </a:r>
            <a:endParaRPr lang="en-US" sz="2000" dirty="0">
              <a:latin typeface="+mj-lt"/>
            </a:endParaRPr>
          </a:p>
          <a:p>
            <a:r>
              <a:rPr lang="en-US" sz="2000" dirty="0">
                <a:latin typeface="+mj-lt"/>
              </a:rPr>
              <a:t>Durga Prasad Somarouthu</a:t>
            </a:r>
          </a:p>
          <a:p>
            <a:r>
              <a:rPr lang="en-US" sz="2000" dirty="0">
                <a:latin typeface="+mj-lt"/>
              </a:rPr>
              <a:t>Sahil Shah</a:t>
            </a:r>
          </a:p>
        </p:txBody>
      </p:sp>
    </p:spTree>
    <p:extLst>
      <p:ext uri="{BB962C8B-B14F-4D97-AF65-F5344CB8AC3E}">
        <p14:creationId xmlns:p14="http://schemas.microsoft.com/office/powerpoint/2010/main" val="407459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03332A-9E90-F768-AE0F-C8DD260747D2}"/>
              </a:ext>
            </a:extLst>
          </p:cNvPr>
          <p:cNvPicPr>
            <a:picLocks noChangeAspect="1"/>
          </p:cNvPicPr>
          <p:nvPr/>
        </p:nvPicPr>
        <p:blipFill>
          <a:blip r:embed="rId2"/>
          <a:stretch>
            <a:fillRect/>
          </a:stretch>
        </p:blipFill>
        <p:spPr>
          <a:xfrm>
            <a:off x="0" y="0"/>
            <a:ext cx="12203928" cy="6858000"/>
          </a:xfrm>
          <a:prstGeom prst="rect">
            <a:avLst/>
          </a:prstGeom>
        </p:spPr>
      </p:pic>
      <p:sp>
        <p:nvSpPr>
          <p:cNvPr id="3" name="TextBox 2">
            <a:extLst>
              <a:ext uri="{FF2B5EF4-FFF2-40B4-BE49-F238E27FC236}">
                <a16:creationId xmlns:a16="http://schemas.microsoft.com/office/drawing/2014/main" id="{C3CB187B-1699-F05E-9249-3FDF8D27F03F}"/>
              </a:ext>
            </a:extLst>
          </p:cNvPr>
          <p:cNvSpPr txBox="1"/>
          <p:nvPr/>
        </p:nvSpPr>
        <p:spPr>
          <a:xfrm>
            <a:off x="1011936" y="1838788"/>
            <a:ext cx="10168128" cy="3695020"/>
          </a:xfrm>
        </p:spPr>
        <p:txBody>
          <a:bodyPr vert="horz" lIns="91440" tIns="45720" rIns="91440" bIns="45720" rtlCol="0">
            <a:normAutofit/>
          </a:bodyPr>
          <a:lstStyle/>
          <a:p>
            <a:pPr marL="342900" marR="0" lvl="0" indent="-342900">
              <a:buFont typeface="+mj-lt"/>
              <a:buAutoNum type="arabicPeriod"/>
            </a:pPr>
            <a:r>
              <a:rPr lang="en-US" sz="2600" dirty="0">
                <a:effectLst/>
                <a:latin typeface="+mj-lt"/>
                <a:ea typeface="Times New Roman" panose="02020603050405020304" pitchFamily="18" charset="0"/>
              </a:rPr>
              <a:t>Extending to multiple products on multiple platforms</a:t>
            </a:r>
          </a:p>
          <a:p>
            <a:pPr marL="342900" marR="0" lvl="0" indent="-342900">
              <a:buFont typeface="+mj-lt"/>
              <a:buAutoNum type="arabicPeriod"/>
            </a:pPr>
            <a:r>
              <a:rPr lang="en-US" sz="2600" dirty="0">
                <a:effectLst/>
                <a:latin typeface="+mj-lt"/>
                <a:ea typeface="Times New Roman" panose="02020603050405020304" pitchFamily="18" charset="0"/>
              </a:rPr>
              <a:t>Extracting and scoring secondary level product features</a:t>
            </a:r>
          </a:p>
          <a:p>
            <a:pPr marL="342900" marR="0" lvl="0" indent="-342900">
              <a:buFont typeface="+mj-lt"/>
              <a:buAutoNum type="arabicPeriod"/>
            </a:pPr>
            <a:r>
              <a:rPr lang="en-US" sz="2600" dirty="0">
                <a:effectLst/>
                <a:latin typeface="+mj-lt"/>
                <a:ea typeface="Times New Roman" panose="02020603050405020304" pitchFamily="18" charset="0"/>
              </a:rPr>
              <a:t>Exploring effectiveness of other pretrained text models for tasks including</a:t>
            </a:r>
          </a:p>
          <a:p>
            <a:pPr marL="742950" marR="0" lvl="1" indent="-285750">
              <a:buFont typeface="+mj-lt"/>
              <a:buAutoNum type="alphaLcPeriod"/>
            </a:pPr>
            <a:r>
              <a:rPr lang="en-US" sz="2600" dirty="0">
                <a:effectLst/>
                <a:latin typeface="+mj-lt"/>
                <a:ea typeface="Times New Roman" panose="02020603050405020304" pitchFamily="18" charset="0"/>
              </a:rPr>
              <a:t>Summarization</a:t>
            </a:r>
          </a:p>
          <a:p>
            <a:pPr marL="742950" marR="0" lvl="1" indent="-285750">
              <a:buFont typeface="+mj-lt"/>
              <a:buAutoNum type="alphaLcPeriod"/>
            </a:pPr>
            <a:r>
              <a:rPr lang="en-US" sz="2600" dirty="0">
                <a:effectLst/>
                <a:latin typeface="+mj-lt"/>
                <a:ea typeface="Times New Roman" panose="02020603050405020304" pitchFamily="18" charset="0"/>
              </a:rPr>
              <a:t>Query Response</a:t>
            </a:r>
          </a:p>
          <a:p>
            <a:pPr marL="742950" marR="0" lvl="1" indent="-285750">
              <a:buFont typeface="+mj-lt"/>
              <a:buAutoNum type="alphaLcPeriod"/>
            </a:pPr>
            <a:r>
              <a:rPr lang="en-US" sz="2600" dirty="0">
                <a:effectLst/>
                <a:latin typeface="+mj-lt"/>
                <a:ea typeface="Times New Roman" panose="02020603050405020304" pitchFamily="18" charset="0"/>
              </a:rPr>
              <a:t>Translation</a:t>
            </a:r>
          </a:p>
          <a:p>
            <a:pPr marL="342900" marR="0" lvl="0" indent="-342900">
              <a:buFont typeface="+mj-lt"/>
              <a:buAutoNum type="arabicPeriod"/>
            </a:pPr>
            <a:r>
              <a:rPr lang="en-US" sz="2600" dirty="0">
                <a:effectLst/>
                <a:latin typeface="+mj-lt"/>
                <a:ea typeface="Times New Roman" panose="02020603050405020304" pitchFamily="18" charset="0"/>
              </a:rPr>
              <a:t>Creating an interactive dashboard for customers/sellers</a:t>
            </a:r>
          </a:p>
        </p:txBody>
      </p:sp>
      <p:sp>
        <p:nvSpPr>
          <p:cNvPr id="4" name="TextBox 3">
            <a:extLst>
              <a:ext uri="{FF2B5EF4-FFF2-40B4-BE49-F238E27FC236}">
                <a16:creationId xmlns:a16="http://schemas.microsoft.com/office/drawing/2014/main" id="{03D33AF2-0587-4AAC-9FF2-3076442BCC18}"/>
              </a:ext>
            </a:extLst>
          </p:cNvPr>
          <p:cNvSpPr txBox="1"/>
          <p:nvPr/>
        </p:nvSpPr>
        <p:spPr>
          <a:xfrm>
            <a:off x="222974" y="281015"/>
            <a:ext cx="8908325" cy="646331"/>
          </a:xfrm>
          <a:prstGeom prst="rect">
            <a:avLst/>
          </a:prstGeom>
          <a:noFill/>
        </p:spPr>
        <p:txBody>
          <a:bodyPr wrap="square">
            <a:spAutoFit/>
          </a:bodyPr>
          <a:lstStyle/>
          <a:p>
            <a:pPr>
              <a:spcBef>
                <a:spcPct val="0"/>
              </a:spcBef>
            </a:pPr>
            <a:r>
              <a:rPr lang="en-US" sz="3600" b="1" dirty="0">
                <a:solidFill>
                  <a:schemeClr val="bg1"/>
                </a:solidFill>
                <a:latin typeface="+mj-lt"/>
              </a:rPr>
              <a:t>FUTURE SCOPE</a:t>
            </a:r>
          </a:p>
        </p:txBody>
      </p:sp>
    </p:spTree>
    <p:extLst>
      <p:ext uri="{BB962C8B-B14F-4D97-AF65-F5344CB8AC3E}">
        <p14:creationId xmlns:p14="http://schemas.microsoft.com/office/powerpoint/2010/main" val="38834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9000">
              <a:srgbClr val="5B9BD5"/>
            </a:gs>
            <a:gs pos="99000">
              <a:schemeClr val="accent5">
                <a:lumMod val="105000"/>
                <a:satMod val="103000"/>
                <a:tint val="73000"/>
              </a:schemeClr>
            </a:gs>
          </a:gsLst>
          <a:lin ang="54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E28520-67AD-AAFD-B048-D2A69AB0027B}"/>
              </a:ext>
            </a:extLst>
          </p:cNvPr>
          <p:cNvSpPr txBox="1"/>
          <p:nvPr/>
        </p:nvSpPr>
        <p:spPr>
          <a:xfrm>
            <a:off x="2273300" y="3008885"/>
            <a:ext cx="8039100" cy="840230"/>
          </a:xfrm>
          <a:prstGeom prst="rect">
            <a:avLst/>
          </a:prstGeom>
          <a:noFill/>
        </p:spPr>
        <p:txBody>
          <a:bodyPr wrap="square">
            <a:spAutoFit/>
          </a:bodyPr>
          <a:lstStyle/>
          <a:p>
            <a:pPr defTabSz="914400">
              <a:lnSpc>
                <a:spcPct val="90000"/>
              </a:lnSpc>
              <a:spcBef>
                <a:spcPct val="0"/>
              </a:spcBef>
              <a:spcAft>
                <a:spcPts val="600"/>
              </a:spcAft>
            </a:pPr>
            <a:r>
              <a:rPr lang="en-US" sz="5400" b="1" dirty="0">
                <a:solidFill>
                  <a:schemeClr val="bg1"/>
                </a:solidFill>
              </a:rPr>
              <a:t>Thank you for your time!</a:t>
            </a:r>
          </a:p>
        </p:txBody>
      </p:sp>
    </p:spTree>
    <p:extLst>
      <p:ext uri="{BB962C8B-B14F-4D97-AF65-F5344CB8AC3E}">
        <p14:creationId xmlns:p14="http://schemas.microsoft.com/office/powerpoint/2010/main" val="378126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03332A-9E90-F768-AE0F-C8DD260747D2}"/>
              </a:ext>
            </a:extLst>
          </p:cNvPr>
          <p:cNvPicPr>
            <a:picLocks noChangeAspect="1"/>
          </p:cNvPicPr>
          <p:nvPr/>
        </p:nvPicPr>
        <p:blipFill>
          <a:blip r:embed="rId2"/>
          <a:stretch>
            <a:fillRect/>
          </a:stretch>
        </p:blipFill>
        <p:spPr>
          <a:xfrm>
            <a:off x="-11928" y="0"/>
            <a:ext cx="12203928" cy="6858000"/>
          </a:xfrm>
          <a:prstGeom prst="rect">
            <a:avLst/>
          </a:prstGeom>
        </p:spPr>
      </p:pic>
      <p:sp>
        <p:nvSpPr>
          <p:cNvPr id="8" name="TextBox 7">
            <a:extLst>
              <a:ext uri="{FF2B5EF4-FFF2-40B4-BE49-F238E27FC236}">
                <a16:creationId xmlns:a16="http://schemas.microsoft.com/office/drawing/2014/main" id="{BC810D48-52DA-5147-3968-974B5F84E18E}"/>
              </a:ext>
            </a:extLst>
          </p:cNvPr>
          <p:cNvSpPr txBox="1"/>
          <p:nvPr/>
        </p:nvSpPr>
        <p:spPr>
          <a:xfrm>
            <a:off x="393699" y="129438"/>
            <a:ext cx="9895951" cy="1033669"/>
          </a:xfrm>
        </p:spPr>
        <p:txBody>
          <a:bodyPr vert="horz" lIns="91440" tIns="45720" rIns="91440" bIns="45720" rtlCol="0" anchor="ctr">
            <a:normAutofit/>
          </a:bodyPr>
          <a:lstStyle/>
          <a:p>
            <a:pPr defTabSz="914400">
              <a:lnSpc>
                <a:spcPct val="90000"/>
              </a:lnSpc>
              <a:spcBef>
                <a:spcPct val="0"/>
              </a:spcBef>
              <a:spcAft>
                <a:spcPts val="600"/>
              </a:spcAft>
            </a:pPr>
            <a:endParaRPr lang="en-US" sz="3600" kern="1200" dirty="0">
              <a:solidFill>
                <a:srgbClr val="FFFFFF"/>
              </a:solidFill>
              <a:latin typeface="+mj-lt"/>
              <a:ea typeface="+mj-ea"/>
              <a:cs typeface="+mj-cs"/>
            </a:endParaRPr>
          </a:p>
        </p:txBody>
      </p:sp>
      <p:sp>
        <p:nvSpPr>
          <p:cNvPr id="9" name="TextBox 8">
            <a:extLst>
              <a:ext uri="{FF2B5EF4-FFF2-40B4-BE49-F238E27FC236}">
                <a16:creationId xmlns:a16="http://schemas.microsoft.com/office/drawing/2014/main" id="{5505D61E-484F-1C25-9B08-5AFA9FD20168}"/>
              </a:ext>
            </a:extLst>
          </p:cNvPr>
          <p:cNvSpPr txBox="1"/>
          <p:nvPr/>
        </p:nvSpPr>
        <p:spPr>
          <a:xfrm>
            <a:off x="393699" y="1911797"/>
            <a:ext cx="9724031" cy="3683358"/>
          </a:xfrm>
        </p:spPr>
        <p:txBody>
          <a:bodyPr vert="horz" lIns="91440" tIns="45720" rIns="91440" bIns="45720" rtlCol="0" anchor="ctr">
            <a:noAutofit/>
          </a:bodyPr>
          <a:lstStyle/>
          <a:p>
            <a:pPr indent="-228600" defTabSz="914400" fontAlgn="base">
              <a:lnSpc>
                <a:spcPct val="90000"/>
              </a:lnSpc>
              <a:spcAft>
                <a:spcPts val="600"/>
              </a:spcAft>
              <a:buFont typeface="Arial" panose="020B0604020202020204" pitchFamily="34" charset="0"/>
              <a:buChar char="•"/>
            </a:pPr>
            <a:endParaRPr lang="en-US" sz="2400" b="0" i="0" dirty="0">
              <a:effectLst/>
            </a:endParaRPr>
          </a:p>
        </p:txBody>
      </p:sp>
      <p:sp>
        <p:nvSpPr>
          <p:cNvPr id="12" name="TextBox 11">
            <a:extLst>
              <a:ext uri="{FF2B5EF4-FFF2-40B4-BE49-F238E27FC236}">
                <a16:creationId xmlns:a16="http://schemas.microsoft.com/office/drawing/2014/main" id="{C3068D84-CBA0-6B13-FD0A-45182EC78092}"/>
              </a:ext>
            </a:extLst>
          </p:cNvPr>
          <p:cNvSpPr txBox="1"/>
          <p:nvPr/>
        </p:nvSpPr>
        <p:spPr>
          <a:xfrm>
            <a:off x="279400" y="0"/>
            <a:ext cx="10515600" cy="1325563"/>
          </a:xfrm>
        </p:spPr>
        <p:txBody>
          <a:bodyPr vert="horz" lIns="91440" tIns="45720" rIns="91440" bIns="45720" rtlCol="0" anchor="ctr">
            <a:normAutofit/>
          </a:bodyPr>
          <a:lstStyle/>
          <a:p>
            <a:pPr defTabSz="914400">
              <a:lnSpc>
                <a:spcPct val="90000"/>
              </a:lnSpc>
              <a:spcBef>
                <a:spcPct val="0"/>
              </a:spcBef>
              <a:spcAft>
                <a:spcPts val="600"/>
              </a:spcAft>
            </a:pPr>
            <a:r>
              <a:rPr lang="en-US" sz="3600" b="1" i="0" u="none" strike="noStrike" kern="1200" dirty="0">
                <a:solidFill>
                  <a:srgbClr val="FFFFFF"/>
                </a:solidFill>
                <a:effectLst/>
                <a:latin typeface="+mj-lt"/>
                <a:ea typeface="+mj-ea"/>
                <a:cs typeface="+mj-cs"/>
              </a:rPr>
              <a:t>CONTEXT – </a:t>
            </a:r>
            <a:r>
              <a:rPr lang="en-US" sz="3600" b="1" kern="1200" dirty="0">
                <a:solidFill>
                  <a:srgbClr val="FFFFFF"/>
                </a:solidFill>
                <a:latin typeface="+mj-lt"/>
                <a:ea typeface="+mj-ea"/>
                <a:cs typeface="+mj-cs"/>
              </a:rPr>
              <a:t>Online reviews</a:t>
            </a:r>
          </a:p>
        </p:txBody>
      </p:sp>
      <p:sp>
        <p:nvSpPr>
          <p:cNvPr id="13" name="TextBox 12">
            <a:extLst>
              <a:ext uri="{FF2B5EF4-FFF2-40B4-BE49-F238E27FC236}">
                <a16:creationId xmlns:a16="http://schemas.microsoft.com/office/drawing/2014/main" id="{DD1DE812-16BD-D549-75DA-A489593089AD}"/>
              </a:ext>
            </a:extLst>
          </p:cNvPr>
          <p:cNvSpPr txBox="1"/>
          <p:nvPr/>
        </p:nvSpPr>
        <p:spPr>
          <a:xfrm>
            <a:off x="832236" y="1728005"/>
            <a:ext cx="10515600" cy="4472770"/>
          </a:xfrm>
        </p:spPr>
        <p:txBody>
          <a:bodyPr vert="horz" lIns="91440" tIns="45720" rIns="91440" bIns="45720" rtlCol="0">
            <a:normAutofit fontScale="85000" lnSpcReduction="10000"/>
          </a:bodyPr>
          <a:lstStyle/>
          <a:p>
            <a:pPr indent="-228600" defTabSz="914400" fontAlgn="base">
              <a:lnSpc>
                <a:spcPct val="90000"/>
              </a:lnSpc>
              <a:spcAft>
                <a:spcPts val="600"/>
              </a:spcAft>
              <a:buFont typeface="Arial" panose="020B0604020202020204" pitchFamily="34" charset="0"/>
              <a:buChar char="•"/>
            </a:pPr>
            <a:r>
              <a:rPr lang="en-US" sz="3100" b="1" i="0" u="none" strike="noStrike" dirty="0">
                <a:effectLst/>
              </a:rPr>
              <a:t>Online shopping surged 43%</a:t>
            </a:r>
            <a:r>
              <a:rPr lang="en-US" sz="3100" b="0" i="0" u="none" strike="noStrike" dirty="0">
                <a:effectLst/>
              </a:rPr>
              <a:t> during the COVID-19 Pandemic from $571.2 billion in 2019 to </a:t>
            </a:r>
            <a:r>
              <a:rPr lang="en-US" sz="3100" b="1" i="0" u="none" strike="noStrike" dirty="0">
                <a:effectLst/>
              </a:rPr>
              <a:t>$815.4 billion in 2020</a:t>
            </a:r>
            <a:r>
              <a:rPr lang="en-US" sz="3100" b="0" i="0" u="none" strike="noStrike" dirty="0">
                <a:effectLst/>
              </a:rPr>
              <a:t> (</a:t>
            </a:r>
            <a:r>
              <a:rPr lang="en-US" sz="3100" b="0" i="0" u="sng" strike="noStrike" dirty="0">
                <a:effectLst/>
                <a:hlinkClick r:id="rId3"/>
              </a:rPr>
              <a:t>www.census.gov</a:t>
            </a:r>
            <a:r>
              <a:rPr lang="en-US" sz="3100" b="0" i="0" u="none" strike="noStrike" dirty="0">
                <a:effectLst/>
              </a:rPr>
              <a:t>) </a:t>
            </a:r>
            <a:r>
              <a:rPr lang="en-US" sz="3100" b="0" i="0" dirty="0">
                <a:effectLst/>
              </a:rPr>
              <a:t>​</a:t>
            </a:r>
          </a:p>
          <a:p>
            <a:pPr indent="-228600" defTabSz="914400" fontAlgn="base">
              <a:lnSpc>
                <a:spcPct val="90000"/>
              </a:lnSpc>
              <a:spcAft>
                <a:spcPts val="600"/>
              </a:spcAft>
              <a:buFont typeface="Arial" panose="020B0604020202020204" pitchFamily="34" charset="0"/>
              <a:buChar char="•"/>
            </a:pPr>
            <a:endParaRPr lang="en-US" sz="3100" b="0" i="0" dirty="0">
              <a:effectLst/>
            </a:endParaRPr>
          </a:p>
          <a:p>
            <a:pPr indent="-228600" defTabSz="914400" fontAlgn="base">
              <a:lnSpc>
                <a:spcPct val="90000"/>
              </a:lnSpc>
              <a:spcAft>
                <a:spcPts val="600"/>
              </a:spcAft>
              <a:buFont typeface="Arial" panose="020B0604020202020204" pitchFamily="34" charset="0"/>
              <a:buChar char="•"/>
            </a:pPr>
            <a:r>
              <a:rPr lang="en-US" sz="3100" b="1" i="0" u="none" strike="noStrike" dirty="0">
                <a:effectLst/>
              </a:rPr>
              <a:t>82% of users confirmed that reviews directly influence buying decision</a:t>
            </a:r>
            <a:r>
              <a:rPr lang="en-US" sz="3100" b="0" i="0" u="none" strike="noStrike" dirty="0">
                <a:effectLst/>
              </a:rPr>
              <a:t>, and 69% shared the reviews with others including: family, friends, and co-workers</a:t>
            </a:r>
            <a:r>
              <a:rPr lang="en-US" sz="3100" b="0" i="0" dirty="0">
                <a:effectLst/>
              </a:rPr>
              <a:t>​</a:t>
            </a:r>
          </a:p>
          <a:p>
            <a:pPr indent="-228600" defTabSz="914400" fontAlgn="base">
              <a:lnSpc>
                <a:spcPct val="90000"/>
              </a:lnSpc>
              <a:spcAft>
                <a:spcPts val="600"/>
              </a:spcAft>
              <a:buFont typeface="Arial" panose="020B0604020202020204" pitchFamily="34" charset="0"/>
              <a:buChar char="•"/>
            </a:pPr>
            <a:endParaRPr lang="en-US" sz="3100" b="0" i="0" dirty="0">
              <a:effectLst/>
            </a:endParaRPr>
          </a:p>
          <a:p>
            <a:pPr indent="-228600" defTabSz="914400" fontAlgn="base">
              <a:lnSpc>
                <a:spcPct val="90000"/>
              </a:lnSpc>
              <a:spcAft>
                <a:spcPts val="600"/>
              </a:spcAft>
              <a:buFont typeface="Arial" panose="020B0604020202020204" pitchFamily="34" charset="0"/>
              <a:buChar char="•"/>
            </a:pPr>
            <a:r>
              <a:rPr lang="en-US" sz="3100" b="0" i="0" u="none" strike="noStrike" dirty="0">
                <a:effectLst/>
              </a:rPr>
              <a:t>However, </a:t>
            </a:r>
            <a:r>
              <a:rPr lang="en-US" sz="3100" b="1" i="0" u="none" strike="noStrike" dirty="0">
                <a:effectLst/>
              </a:rPr>
              <a:t>online reviews and ratings are often biased </a:t>
            </a:r>
            <a:r>
              <a:rPr lang="en-US" sz="3100" b="0" i="0" u="none" strike="noStrike" dirty="0">
                <a:effectLst/>
              </a:rPr>
              <a:t>and tend to over- represent the most extreme views (Harvard Business Review, 2018). </a:t>
            </a:r>
            <a:r>
              <a:rPr lang="en-US" sz="3100" b="0" i="0" dirty="0">
                <a:effectLst/>
              </a:rPr>
              <a:t>​</a:t>
            </a:r>
          </a:p>
          <a:p>
            <a:pPr indent="-228600" defTabSz="914400" fontAlgn="base">
              <a:lnSpc>
                <a:spcPct val="90000"/>
              </a:lnSpc>
              <a:spcAft>
                <a:spcPts val="600"/>
              </a:spcAft>
              <a:buFont typeface="Arial" panose="020B0604020202020204" pitchFamily="34" charset="0"/>
              <a:buChar char="•"/>
            </a:pPr>
            <a:endParaRPr lang="en-US" sz="3100" dirty="0">
              <a:highlight>
                <a:srgbClr val="FFFF00"/>
              </a:highlight>
            </a:endParaRPr>
          </a:p>
          <a:p>
            <a:pPr indent="-228600" defTabSz="914400" fontAlgn="base">
              <a:lnSpc>
                <a:spcPct val="90000"/>
              </a:lnSpc>
              <a:spcAft>
                <a:spcPts val="600"/>
              </a:spcAft>
              <a:buFont typeface="Arial" panose="020B0604020202020204" pitchFamily="34" charset="0"/>
              <a:buChar char="•"/>
            </a:pPr>
            <a:r>
              <a:rPr lang="en-US" sz="3100" b="1" i="0" dirty="0">
                <a:effectLst/>
              </a:rPr>
              <a:t>Volume of reviews </a:t>
            </a:r>
            <a:r>
              <a:rPr lang="en-US" sz="3100" b="0" i="0" dirty="0">
                <a:effectLst/>
              </a:rPr>
              <a:t>for popular products </a:t>
            </a:r>
            <a:r>
              <a:rPr lang="en-US" sz="3100" b="1" i="0" dirty="0">
                <a:effectLst/>
              </a:rPr>
              <a:t>makes</a:t>
            </a:r>
            <a:r>
              <a:rPr lang="en-US" sz="3100" b="0" i="0" dirty="0">
                <a:effectLst/>
              </a:rPr>
              <a:t> </a:t>
            </a:r>
            <a:r>
              <a:rPr lang="en-US" sz="3100" b="1" i="0" dirty="0">
                <a:effectLst/>
              </a:rPr>
              <a:t>understanding and acting upon reviews a challenge</a:t>
            </a:r>
            <a:r>
              <a:rPr lang="en-US" sz="3100" b="0" i="0" dirty="0">
                <a:effectLst/>
              </a:rPr>
              <a:t> for both </a:t>
            </a:r>
            <a:r>
              <a:rPr lang="en-US" sz="3100" dirty="0"/>
              <a:t>c</a:t>
            </a:r>
            <a:r>
              <a:rPr lang="en-US" sz="3100" b="0" i="0" dirty="0">
                <a:effectLst/>
              </a:rPr>
              <a:t>ustomers and sellers</a:t>
            </a:r>
          </a:p>
          <a:p>
            <a:pPr indent="-228600" defTabSz="914400" fontAlgn="base">
              <a:lnSpc>
                <a:spcPct val="90000"/>
              </a:lnSpc>
              <a:spcAft>
                <a:spcPts val="600"/>
              </a:spcAft>
              <a:buFont typeface="Arial" panose="020B0604020202020204" pitchFamily="34" charset="0"/>
              <a:buChar char="•"/>
            </a:pPr>
            <a:endParaRPr lang="en-US" sz="2600" b="0" i="0" dirty="0">
              <a:effectLst/>
            </a:endParaRPr>
          </a:p>
        </p:txBody>
      </p:sp>
    </p:spTree>
    <p:extLst>
      <p:ext uri="{BB962C8B-B14F-4D97-AF65-F5344CB8AC3E}">
        <p14:creationId xmlns:p14="http://schemas.microsoft.com/office/powerpoint/2010/main" val="421405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03332A-9E90-F768-AE0F-C8DD260747D2}"/>
              </a:ext>
            </a:extLst>
          </p:cNvPr>
          <p:cNvPicPr>
            <a:picLocks noChangeAspect="1"/>
          </p:cNvPicPr>
          <p:nvPr/>
        </p:nvPicPr>
        <p:blipFill>
          <a:blip r:embed="rId2"/>
          <a:stretch>
            <a:fillRect/>
          </a:stretch>
        </p:blipFill>
        <p:spPr>
          <a:xfrm>
            <a:off x="0" y="0"/>
            <a:ext cx="12203928" cy="6858000"/>
          </a:xfrm>
          <a:prstGeom prst="rect">
            <a:avLst/>
          </a:prstGeom>
        </p:spPr>
      </p:pic>
      <p:sp>
        <p:nvSpPr>
          <p:cNvPr id="8" name="TextBox 7">
            <a:extLst>
              <a:ext uri="{FF2B5EF4-FFF2-40B4-BE49-F238E27FC236}">
                <a16:creationId xmlns:a16="http://schemas.microsoft.com/office/drawing/2014/main" id="{BC810D48-52DA-5147-3968-974B5F84E18E}"/>
              </a:ext>
            </a:extLst>
          </p:cNvPr>
          <p:cNvSpPr txBox="1"/>
          <p:nvPr/>
        </p:nvSpPr>
        <p:spPr>
          <a:xfrm>
            <a:off x="295038" y="132117"/>
            <a:ext cx="9895951" cy="1033669"/>
          </a:xfrm>
        </p:spPr>
        <p:txBody>
          <a:bodyPr vert="horz" lIns="91440" tIns="45720" rIns="91440" bIns="45720" rtlCol="0" anchor="ctr">
            <a:normAutofit/>
          </a:bodyPr>
          <a:lstStyle/>
          <a:p>
            <a:pPr defTabSz="914400">
              <a:lnSpc>
                <a:spcPct val="90000"/>
              </a:lnSpc>
              <a:spcBef>
                <a:spcPct val="0"/>
              </a:spcBef>
              <a:spcAft>
                <a:spcPts val="600"/>
              </a:spcAft>
            </a:pPr>
            <a:r>
              <a:rPr lang="en-US" sz="3600" b="1" i="0" u="none" strike="noStrike" kern="1200" dirty="0">
                <a:solidFill>
                  <a:srgbClr val="FFFFFF"/>
                </a:solidFill>
                <a:effectLst/>
                <a:latin typeface="+mj-lt"/>
                <a:ea typeface="+mj-ea"/>
                <a:cs typeface="+mj-cs"/>
              </a:rPr>
              <a:t>PROBLEM STATEMENT – Gaps</a:t>
            </a:r>
            <a:r>
              <a:rPr lang="en-US" sz="3600" b="1" i="0" kern="1200" dirty="0">
                <a:solidFill>
                  <a:srgbClr val="FFFFFF"/>
                </a:solidFill>
                <a:effectLst/>
                <a:latin typeface="+mj-lt"/>
                <a:ea typeface="+mj-ea"/>
                <a:cs typeface="+mj-cs"/>
              </a:rPr>
              <a:t>​ in Online Reviews</a:t>
            </a:r>
            <a:endParaRPr lang="en-US" sz="3600" b="1" kern="1200" dirty="0">
              <a:solidFill>
                <a:srgbClr val="FFFFFF"/>
              </a:solidFill>
              <a:latin typeface="+mj-lt"/>
              <a:ea typeface="+mj-ea"/>
              <a:cs typeface="+mj-cs"/>
            </a:endParaRPr>
          </a:p>
        </p:txBody>
      </p:sp>
      <p:sp>
        <p:nvSpPr>
          <p:cNvPr id="9" name="TextBox 8">
            <a:extLst>
              <a:ext uri="{FF2B5EF4-FFF2-40B4-BE49-F238E27FC236}">
                <a16:creationId xmlns:a16="http://schemas.microsoft.com/office/drawing/2014/main" id="{5505D61E-484F-1C25-9B08-5AFA9FD20168}"/>
              </a:ext>
            </a:extLst>
          </p:cNvPr>
          <p:cNvSpPr txBox="1"/>
          <p:nvPr/>
        </p:nvSpPr>
        <p:spPr>
          <a:xfrm>
            <a:off x="749300" y="1422961"/>
            <a:ext cx="10693400" cy="4968314"/>
          </a:xfrm>
        </p:spPr>
        <p:txBody>
          <a:bodyPr vert="horz" lIns="91440" tIns="45720" rIns="91440" bIns="45720" rtlCol="0" anchor="ctr">
            <a:noAutofit/>
          </a:bodyPr>
          <a:lstStyle/>
          <a:p>
            <a:pPr indent="-228600" defTabSz="914400" fontAlgn="base">
              <a:lnSpc>
                <a:spcPct val="90000"/>
              </a:lnSpc>
              <a:spcAft>
                <a:spcPts val="600"/>
              </a:spcAft>
              <a:buFont typeface="Arial" panose="020B0604020202020204" pitchFamily="34" charset="0"/>
              <a:buChar char="•"/>
            </a:pPr>
            <a:r>
              <a:rPr lang="en-US" sz="2600" dirty="0"/>
              <a:t>Amazon's </a:t>
            </a:r>
            <a:r>
              <a:rPr lang="en-US" sz="2600" b="1" dirty="0"/>
              <a:t>current product</a:t>
            </a:r>
            <a:r>
              <a:rPr lang="en-US" sz="2600" b="1" i="0" u="none" strike="noStrike" dirty="0">
                <a:effectLst/>
              </a:rPr>
              <a:t> feature rating system requires manual input from the </a:t>
            </a:r>
            <a:r>
              <a:rPr lang="en-US" sz="2600" b="1" dirty="0"/>
              <a:t>customer,</a:t>
            </a:r>
            <a:r>
              <a:rPr lang="en-US" sz="2600" dirty="0"/>
              <a:t> but</a:t>
            </a:r>
            <a:r>
              <a:rPr lang="en-US" sz="2600" b="0" i="0" u="none" strike="noStrike" dirty="0">
                <a:effectLst/>
              </a:rPr>
              <a:t> does not necessarily capture what customers care about most</a:t>
            </a:r>
            <a:r>
              <a:rPr lang="en-US" sz="2600" b="0" i="0" dirty="0">
                <a:effectLst/>
              </a:rPr>
              <a:t>​</a:t>
            </a:r>
          </a:p>
          <a:p>
            <a:pPr indent="-228600" defTabSz="914400" fontAlgn="base">
              <a:lnSpc>
                <a:spcPct val="90000"/>
              </a:lnSpc>
              <a:spcAft>
                <a:spcPts val="600"/>
              </a:spcAft>
              <a:buFont typeface="Arial" panose="020B0604020202020204" pitchFamily="34" charset="0"/>
              <a:buChar char="•"/>
            </a:pPr>
            <a:endParaRPr lang="en-US" sz="2600" b="0" i="0" dirty="0">
              <a:effectLst/>
            </a:endParaRPr>
          </a:p>
          <a:p>
            <a:pPr indent="-228600" defTabSz="914400" fontAlgn="base">
              <a:lnSpc>
                <a:spcPct val="90000"/>
              </a:lnSpc>
              <a:spcAft>
                <a:spcPts val="600"/>
              </a:spcAft>
              <a:buFont typeface="Arial" panose="020B0604020202020204" pitchFamily="34" charset="0"/>
              <a:buChar char="•"/>
            </a:pPr>
            <a:r>
              <a:rPr lang="en-US" sz="2600" b="1" dirty="0"/>
              <a:t>Features</a:t>
            </a:r>
            <a:r>
              <a:rPr lang="en-US" sz="2600" b="1" i="0" u="none" strike="noStrike" dirty="0">
                <a:effectLst/>
              </a:rPr>
              <a:t> available to rate</a:t>
            </a:r>
            <a:r>
              <a:rPr lang="en-US" sz="2600" b="0" i="0" u="none" strike="noStrike" dirty="0">
                <a:effectLst/>
              </a:rPr>
              <a:t> are the </a:t>
            </a:r>
            <a:r>
              <a:rPr lang="en-US" sz="2600" b="1" i="0" u="none" strike="noStrike" dirty="0">
                <a:effectLst/>
              </a:rPr>
              <a:t>same for all </a:t>
            </a:r>
            <a:r>
              <a:rPr lang="en-US" sz="2600" b="1" dirty="0"/>
              <a:t>products</a:t>
            </a:r>
            <a:r>
              <a:rPr lang="en-US" sz="2600" dirty="0"/>
              <a:t> in a </a:t>
            </a:r>
            <a:r>
              <a:rPr lang="en-US" sz="2600" b="0" i="0" u="none" strike="noStrike" dirty="0">
                <a:effectLst/>
              </a:rPr>
              <a:t>category – some of which </a:t>
            </a:r>
            <a:r>
              <a:rPr lang="en-US" sz="2600" b="1" i="0" u="none" strike="noStrike" dirty="0">
                <a:effectLst/>
              </a:rPr>
              <a:t>do not </a:t>
            </a:r>
            <a:r>
              <a:rPr lang="en-US" sz="2600" b="1" dirty="0"/>
              <a:t>correspond to</a:t>
            </a:r>
            <a:r>
              <a:rPr lang="en-US" sz="2600" b="1" i="0" u="none" strike="noStrike" dirty="0">
                <a:effectLst/>
              </a:rPr>
              <a:t> actual </a:t>
            </a:r>
            <a:r>
              <a:rPr lang="en-US" sz="2600" b="1" dirty="0"/>
              <a:t>product features</a:t>
            </a:r>
            <a:endParaRPr lang="en-US" sz="2600" b="1" i="0" dirty="0">
              <a:effectLst/>
            </a:endParaRPr>
          </a:p>
          <a:p>
            <a:pPr indent="-228600" defTabSz="914400" fontAlgn="base">
              <a:lnSpc>
                <a:spcPct val="90000"/>
              </a:lnSpc>
              <a:spcAft>
                <a:spcPts val="600"/>
              </a:spcAft>
              <a:buFont typeface="Arial" panose="020B0604020202020204" pitchFamily="34" charset="0"/>
              <a:buChar char="•"/>
            </a:pPr>
            <a:endParaRPr lang="en-US" sz="2600" b="0" i="0" dirty="0">
              <a:effectLst/>
            </a:endParaRPr>
          </a:p>
          <a:p>
            <a:pPr indent="-228600" defTabSz="914400" fontAlgn="base">
              <a:lnSpc>
                <a:spcPct val="90000"/>
              </a:lnSpc>
              <a:spcAft>
                <a:spcPts val="600"/>
              </a:spcAft>
              <a:buFont typeface="Arial" panose="020B0604020202020204" pitchFamily="34" charset="0"/>
              <a:buChar char="•"/>
            </a:pPr>
            <a:r>
              <a:rPr lang="en-US" sz="2600" b="1" i="0" u="none" strike="noStrike" dirty="0">
                <a:effectLst/>
              </a:rPr>
              <a:t>Numeric </a:t>
            </a:r>
            <a:r>
              <a:rPr lang="en-US" sz="2600" b="0" i="0" u="none" strike="noStrike" dirty="0">
                <a:effectLst/>
              </a:rPr>
              <a:t>(star) </a:t>
            </a:r>
            <a:r>
              <a:rPr lang="en-US" sz="2600" b="1" i="0" u="none" strike="noStrike" dirty="0">
                <a:effectLst/>
              </a:rPr>
              <a:t>rating </a:t>
            </a:r>
            <a:r>
              <a:rPr lang="en-US" sz="2600" b="0" i="0" u="none" strike="noStrike" dirty="0">
                <a:effectLst/>
              </a:rPr>
              <a:t>of a product is</a:t>
            </a:r>
            <a:r>
              <a:rPr lang="en-US" sz="2600" dirty="0"/>
              <a:t> often an </a:t>
            </a:r>
            <a:r>
              <a:rPr lang="en-US" sz="2600" b="1" dirty="0"/>
              <a:t>inaccurate</a:t>
            </a:r>
            <a:r>
              <a:rPr lang="en-US" sz="2600" dirty="0"/>
              <a:t> </a:t>
            </a:r>
            <a:r>
              <a:rPr lang="en-US" sz="2600" b="1" dirty="0"/>
              <a:t>reflection</a:t>
            </a:r>
            <a:r>
              <a:rPr lang="en-US" sz="2600" b="1" i="0" u="none" strike="noStrike" dirty="0">
                <a:effectLst/>
              </a:rPr>
              <a:t> of actual reviewer sentiment</a:t>
            </a:r>
            <a:r>
              <a:rPr lang="en-US" sz="2600" b="1" i="0" dirty="0">
                <a:effectLst/>
              </a:rPr>
              <a:t>​</a:t>
            </a:r>
          </a:p>
          <a:p>
            <a:pPr indent="-228600" defTabSz="914400" fontAlgn="base">
              <a:lnSpc>
                <a:spcPct val="90000"/>
              </a:lnSpc>
              <a:spcAft>
                <a:spcPts val="600"/>
              </a:spcAft>
              <a:buFont typeface="Arial" panose="020B0604020202020204" pitchFamily="34" charset="0"/>
              <a:buChar char="•"/>
            </a:pPr>
            <a:endParaRPr lang="en-US" sz="2600" b="1" i="0" dirty="0">
              <a:effectLst/>
            </a:endParaRPr>
          </a:p>
          <a:p>
            <a:pPr indent="-228600" defTabSz="914400" fontAlgn="base">
              <a:lnSpc>
                <a:spcPct val="90000"/>
              </a:lnSpc>
              <a:spcAft>
                <a:spcPts val="600"/>
              </a:spcAft>
              <a:buFont typeface="Arial" panose="020B0604020202020204" pitchFamily="34" charset="0"/>
              <a:buChar char="•"/>
            </a:pPr>
            <a:r>
              <a:rPr lang="en-US" sz="2600" dirty="0"/>
              <a:t>Amazon's </a:t>
            </a:r>
            <a:r>
              <a:rPr lang="en-US" sz="2600" b="1" dirty="0"/>
              <a:t>“</a:t>
            </a:r>
            <a:r>
              <a:rPr lang="en-US" sz="2600" b="1" i="0" u="none" strike="noStrike" dirty="0">
                <a:effectLst/>
              </a:rPr>
              <a:t>most useful” positive and negative </a:t>
            </a:r>
            <a:r>
              <a:rPr lang="en-US" sz="2600" b="1" dirty="0"/>
              <a:t>reviews</a:t>
            </a:r>
            <a:r>
              <a:rPr lang="en-US" sz="2600" b="1" i="0" u="none" strike="noStrike" dirty="0">
                <a:effectLst/>
              </a:rPr>
              <a:t> </a:t>
            </a:r>
            <a:r>
              <a:rPr lang="en-US" sz="2600" b="0" i="0" u="none" strike="noStrike" dirty="0">
                <a:effectLst/>
              </a:rPr>
              <a:t>for a product do </a:t>
            </a:r>
            <a:r>
              <a:rPr lang="en-US" sz="2600" b="1" i="0" u="none" strike="noStrike" dirty="0">
                <a:effectLst/>
              </a:rPr>
              <a:t>not </a:t>
            </a:r>
            <a:r>
              <a:rPr lang="en-US" sz="2600" b="0" i="0" u="none" strike="noStrike" dirty="0">
                <a:effectLst/>
              </a:rPr>
              <a:t>provide </a:t>
            </a:r>
            <a:r>
              <a:rPr lang="en-US" sz="2600" b="1" i="0" u="none" strike="noStrike" dirty="0">
                <a:effectLst/>
              </a:rPr>
              <a:t>a holistic summary </a:t>
            </a:r>
            <a:r>
              <a:rPr lang="en-US" sz="2600" b="0" i="0" u="none" strike="noStrike" dirty="0">
                <a:effectLst/>
              </a:rPr>
              <a:t>of all reviews submitted. </a:t>
            </a:r>
            <a:r>
              <a:rPr lang="en-US" sz="2600" b="0" i="0" dirty="0">
                <a:effectLst/>
              </a:rPr>
              <a:t>​</a:t>
            </a:r>
          </a:p>
        </p:txBody>
      </p:sp>
    </p:spTree>
    <p:extLst>
      <p:ext uri="{BB962C8B-B14F-4D97-AF65-F5344CB8AC3E}">
        <p14:creationId xmlns:p14="http://schemas.microsoft.com/office/powerpoint/2010/main" val="1593420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03332A-9E90-F768-AE0F-C8DD260747D2}"/>
              </a:ext>
            </a:extLst>
          </p:cNvPr>
          <p:cNvPicPr>
            <a:picLocks noChangeAspect="1"/>
          </p:cNvPicPr>
          <p:nvPr/>
        </p:nvPicPr>
        <p:blipFill>
          <a:blip r:embed="rId2"/>
          <a:stretch>
            <a:fillRect/>
          </a:stretch>
        </p:blipFill>
        <p:spPr>
          <a:xfrm>
            <a:off x="0" y="0"/>
            <a:ext cx="12203928" cy="6858000"/>
          </a:xfrm>
          <a:prstGeom prst="rect">
            <a:avLst/>
          </a:prstGeom>
        </p:spPr>
      </p:pic>
      <p:sp>
        <p:nvSpPr>
          <p:cNvPr id="2" name="TextBox 1">
            <a:extLst>
              <a:ext uri="{FF2B5EF4-FFF2-40B4-BE49-F238E27FC236}">
                <a16:creationId xmlns:a16="http://schemas.microsoft.com/office/drawing/2014/main" id="{474AAB93-8EF3-2628-C870-BE8EAEAD713C}"/>
              </a:ext>
            </a:extLst>
          </p:cNvPr>
          <p:cNvSpPr txBox="1"/>
          <p:nvPr/>
        </p:nvSpPr>
        <p:spPr>
          <a:xfrm>
            <a:off x="254270" y="300019"/>
            <a:ext cx="6097772" cy="646331"/>
          </a:xfrm>
          <a:prstGeom prst="rect">
            <a:avLst/>
          </a:prstGeom>
          <a:noFill/>
        </p:spPr>
        <p:txBody>
          <a:bodyPr wrap="square">
            <a:spAutoFit/>
          </a:bodyPr>
          <a:lstStyle/>
          <a:p>
            <a:r>
              <a:rPr lang="en-US" sz="3600" b="1" i="0" u="none" strike="noStrike" dirty="0">
                <a:solidFill>
                  <a:schemeClr val="bg1"/>
                </a:solidFill>
                <a:effectLst/>
                <a:latin typeface="+mj-lt"/>
              </a:rPr>
              <a:t>OBJECTIVE</a:t>
            </a:r>
            <a:r>
              <a:rPr lang="en-US" sz="3600" b="1" i="0" u="none" strike="noStrike" dirty="0">
                <a:solidFill>
                  <a:schemeClr val="bg1"/>
                </a:solidFill>
                <a:effectLst/>
                <a:latin typeface="Calibri Light" panose="020F0302020204030204" pitchFamily="34" charset="0"/>
              </a:rPr>
              <a:t> </a:t>
            </a:r>
            <a:r>
              <a:rPr lang="en-US" sz="3600" b="1" i="0" dirty="0">
                <a:solidFill>
                  <a:schemeClr val="bg1"/>
                </a:solidFill>
                <a:effectLst/>
                <a:latin typeface="Calibri Light" panose="020F0302020204030204" pitchFamily="34" charset="0"/>
              </a:rPr>
              <a:t>​</a:t>
            </a:r>
            <a:endParaRPr lang="en-US" sz="3600" b="1" dirty="0">
              <a:solidFill>
                <a:schemeClr val="bg1"/>
              </a:solidFill>
            </a:endParaRPr>
          </a:p>
        </p:txBody>
      </p:sp>
      <p:pic>
        <p:nvPicPr>
          <p:cNvPr id="3" name="Picture 10" descr="Target Free Png Image - Target Objective, Transparent Png - kindpng">
            <a:extLst>
              <a:ext uri="{FF2B5EF4-FFF2-40B4-BE49-F238E27FC236}">
                <a16:creationId xmlns:a16="http://schemas.microsoft.com/office/drawing/2014/main" id="{925947AF-69AB-9B61-BCD2-90D003EE4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251" y="3513580"/>
            <a:ext cx="3392683" cy="29335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extBox 4">
            <a:extLst>
              <a:ext uri="{FF2B5EF4-FFF2-40B4-BE49-F238E27FC236}">
                <a16:creationId xmlns:a16="http://schemas.microsoft.com/office/drawing/2014/main" id="{0EE5DA75-4BA8-99EE-CD24-99661AD64BCC}"/>
              </a:ext>
            </a:extLst>
          </p:cNvPr>
          <p:cNvGraphicFramePr/>
          <p:nvPr>
            <p:extLst>
              <p:ext uri="{D42A27DB-BD31-4B8C-83A1-F6EECF244321}">
                <p14:modId xmlns:p14="http://schemas.microsoft.com/office/powerpoint/2010/main" val="584712890"/>
              </p:ext>
            </p:extLst>
          </p:nvPr>
        </p:nvGraphicFramePr>
        <p:xfrm>
          <a:off x="377976" y="3519565"/>
          <a:ext cx="7112343" cy="29275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E920CFC3-99A4-A5F4-AFF1-82BBE96EFF09}"/>
              </a:ext>
            </a:extLst>
          </p:cNvPr>
          <p:cNvSpPr txBox="1"/>
          <p:nvPr/>
        </p:nvSpPr>
        <p:spPr>
          <a:xfrm>
            <a:off x="377976" y="1383677"/>
            <a:ext cx="11121958"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WHAT: </a:t>
            </a:r>
            <a:r>
              <a:rPr lang="en-US" sz="2400" dirty="0">
                <a:ea typeface="+mn-lt"/>
                <a:cs typeface="+mn-lt"/>
              </a:rPr>
              <a:t>Promote customer decision making and seller insight generation by resolving discrepancies in online reviews/ratings.</a:t>
            </a:r>
          </a:p>
          <a:p>
            <a:endParaRPr lang="en-US" sz="2400" b="1" dirty="0">
              <a:ea typeface="+mn-lt"/>
              <a:cs typeface="+mn-lt"/>
            </a:endParaRPr>
          </a:p>
          <a:p>
            <a:r>
              <a:rPr lang="en-US" sz="2400" b="1" dirty="0">
                <a:ea typeface="+mn-lt"/>
                <a:cs typeface="+mn-lt"/>
              </a:rPr>
              <a:t>HOW: </a:t>
            </a:r>
            <a:r>
              <a:rPr lang="en-US" sz="2400" dirty="0">
                <a:ea typeface="+mn-lt"/>
                <a:cs typeface="+mn-lt"/>
              </a:rPr>
              <a:t>Utilize sentiment analysis and next generation transformer models to capture the following from online product reviews:</a:t>
            </a:r>
            <a:endParaRPr lang="en-US" dirty="0">
              <a:cs typeface="Calibri"/>
            </a:endParaRPr>
          </a:p>
          <a:p>
            <a:pPr algn="l"/>
            <a:endParaRPr lang="en-US" dirty="0">
              <a:cs typeface="Calibri"/>
            </a:endParaRPr>
          </a:p>
        </p:txBody>
      </p:sp>
    </p:spTree>
    <p:extLst>
      <p:ext uri="{BB962C8B-B14F-4D97-AF65-F5344CB8AC3E}">
        <p14:creationId xmlns:p14="http://schemas.microsoft.com/office/powerpoint/2010/main" val="12523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03332A-9E90-F768-AE0F-C8DD260747D2}"/>
              </a:ext>
            </a:extLst>
          </p:cNvPr>
          <p:cNvPicPr>
            <a:picLocks noChangeAspect="1"/>
          </p:cNvPicPr>
          <p:nvPr/>
        </p:nvPicPr>
        <p:blipFill>
          <a:blip r:embed="rId2"/>
          <a:stretch>
            <a:fillRect/>
          </a:stretch>
        </p:blipFill>
        <p:spPr>
          <a:xfrm>
            <a:off x="0" y="0"/>
            <a:ext cx="12203928" cy="6858000"/>
          </a:xfrm>
          <a:prstGeom prst="rect">
            <a:avLst/>
          </a:prstGeom>
        </p:spPr>
      </p:pic>
      <p:sp>
        <p:nvSpPr>
          <p:cNvPr id="2" name="TextBox 1">
            <a:extLst>
              <a:ext uri="{FF2B5EF4-FFF2-40B4-BE49-F238E27FC236}">
                <a16:creationId xmlns:a16="http://schemas.microsoft.com/office/drawing/2014/main" id="{E0EF219A-AD14-E4FC-A8C3-06284D13D8AD}"/>
              </a:ext>
            </a:extLst>
          </p:cNvPr>
          <p:cNvSpPr txBox="1"/>
          <p:nvPr/>
        </p:nvSpPr>
        <p:spPr>
          <a:xfrm>
            <a:off x="222975" y="281015"/>
            <a:ext cx="6097772" cy="646331"/>
          </a:xfrm>
          <a:prstGeom prst="rect">
            <a:avLst/>
          </a:prstGeom>
          <a:noFill/>
        </p:spPr>
        <p:txBody>
          <a:bodyPr wrap="square">
            <a:spAutoFit/>
          </a:bodyPr>
          <a:lstStyle/>
          <a:p>
            <a:r>
              <a:rPr lang="en-US" sz="3600" b="1" i="0" u="none" strike="noStrike" dirty="0">
                <a:solidFill>
                  <a:schemeClr val="bg1"/>
                </a:solidFill>
                <a:effectLst/>
                <a:latin typeface="+mj-lt"/>
              </a:rPr>
              <a:t>DATA SOURCE</a:t>
            </a:r>
            <a:endParaRPr lang="en-US" sz="3600" b="1" dirty="0">
              <a:solidFill>
                <a:schemeClr val="bg1"/>
              </a:solidFill>
              <a:latin typeface="+mj-lt"/>
            </a:endParaRPr>
          </a:p>
        </p:txBody>
      </p:sp>
      <p:pic>
        <p:nvPicPr>
          <p:cNvPr id="3" name="Picture 14">
            <a:extLst>
              <a:ext uri="{FF2B5EF4-FFF2-40B4-BE49-F238E27FC236}">
                <a16:creationId xmlns:a16="http://schemas.microsoft.com/office/drawing/2014/main" id="{E8723624-8B89-B7FC-93B9-B4EA73B68A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35" r="147" b="-215"/>
          <a:stretch/>
        </p:blipFill>
        <p:spPr bwMode="auto">
          <a:xfrm>
            <a:off x="447353" y="2055041"/>
            <a:ext cx="6257481" cy="32662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E7D93C-3DAB-0F60-2D96-C92C49614AE1}"/>
              </a:ext>
            </a:extLst>
          </p:cNvPr>
          <p:cNvSpPr txBox="1"/>
          <p:nvPr/>
        </p:nvSpPr>
        <p:spPr>
          <a:xfrm>
            <a:off x="222975" y="1406021"/>
            <a:ext cx="11075090" cy="1354217"/>
          </a:xfrm>
          <a:prstGeom prst="rect">
            <a:avLst/>
          </a:prstGeom>
          <a:noFill/>
        </p:spPr>
        <p:txBody>
          <a:bodyPr wrap="square" lIns="91440" tIns="45720" rIns="91440" bIns="45720" anchor="t">
            <a:spAutoFit/>
          </a:bodyPr>
          <a:lstStyle/>
          <a:p>
            <a:r>
              <a:rPr lang="en-US" sz="2600" dirty="0">
                <a:solidFill>
                  <a:srgbClr val="000000"/>
                </a:solidFill>
                <a:latin typeface="Calibri"/>
                <a:cs typeface="Calibri"/>
              </a:rPr>
              <a:t>450+ Amazon</a:t>
            </a:r>
            <a:r>
              <a:rPr lang="en-US" sz="2600" b="0" i="0" u="none" strike="noStrike" dirty="0">
                <a:solidFill>
                  <a:srgbClr val="000000"/>
                </a:solidFill>
                <a:effectLst/>
                <a:latin typeface="Calibri"/>
                <a:cs typeface="Calibri"/>
              </a:rPr>
              <a:t> reviews of 2020 Apple MacBook Air sourced via web scraping</a:t>
            </a:r>
            <a:r>
              <a:rPr lang="en-US" sz="2600" b="0" i="0" dirty="0">
                <a:solidFill>
                  <a:srgbClr val="000000"/>
                </a:solidFill>
                <a:effectLst/>
                <a:latin typeface="Calibri"/>
                <a:cs typeface="Calibri"/>
              </a:rPr>
              <a:t>​</a:t>
            </a:r>
            <a:endParaRPr lang="en-US" sz="2600" dirty="0"/>
          </a:p>
          <a:p>
            <a:endParaRPr lang="en-US" sz="2800" dirty="0">
              <a:cs typeface="Calibri"/>
            </a:endParaRPr>
          </a:p>
          <a:p>
            <a:endParaRPr lang="en-US" sz="2800" dirty="0">
              <a:latin typeface="Calibri"/>
              <a:cs typeface="Calibri"/>
            </a:endParaRPr>
          </a:p>
        </p:txBody>
      </p:sp>
      <p:pic>
        <p:nvPicPr>
          <p:cNvPr id="5" name="Picture 7" descr="Text&#10;&#10;Description automatically generated">
            <a:extLst>
              <a:ext uri="{FF2B5EF4-FFF2-40B4-BE49-F238E27FC236}">
                <a16:creationId xmlns:a16="http://schemas.microsoft.com/office/drawing/2014/main" id="{93E0E060-AB01-64E6-C490-D5B27B09D5F5}"/>
              </a:ext>
            </a:extLst>
          </p:cNvPr>
          <p:cNvPicPr>
            <a:picLocks noChangeAspect="1"/>
          </p:cNvPicPr>
          <p:nvPr/>
        </p:nvPicPr>
        <p:blipFill>
          <a:blip r:embed="rId4"/>
          <a:stretch>
            <a:fillRect/>
          </a:stretch>
        </p:blipFill>
        <p:spPr>
          <a:xfrm>
            <a:off x="7006364" y="2055041"/>
            <a:ext cx="4896034" cy="4537333"/>
          </a:xfrm>
          <a:prstGeom prst="rect">
            <a:avLst/>
          </a:prstGeom>
        </p:spPr>
      </p:pic>
    </p:spTree>
    <p:extLst>
      <p:ext uri="{BB962C8B-B14F-4D97-AF65-F5344CB8AC3E}">
        <p14:creationId xmlns:p14="http://schemas.microsoft.com/office/powerpoint/2010/main" val="407142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03332A-9E90-F768-AE0F-C8DD260747D2}"/>
              </a:ext>
            </a:extLst>
          </p:cNvPr>
          <p:cNvPicPr>
            <a:picLocks noChangeAspect="1"/>
          </p:cNvPicPr>
          <p:nvPr/>
        </p:nvPicPr>
        <p:blipFill>
          <a:blip r:embed="rId2"/>
          <a:stretch>
            <a:fillRect/>
          </a:stretch>
        </p:blipFill>
        <p:spPr>
          <a:xfrm>
            <a:off x="0" y="0"/>
            <a:ext cx="12203928" cy="6858000"/>
          </a:xfrm>
          <a:prstGeom prst="rect">
            <a:avLst/>
          </a:prstGeom>
        </p:spPr>
      </p:pic>
      <p:sp>
        <p:nvSpPr>
          <p:cNvPr id="56" name="TextBox 55">
            <a:extLst>
              <a:ext uri="{FF2B5EF4-FFF2-40B4-BE49-F238E27FC236}">
                <a16:creationId xmlns:a16="http://schemas.microsoft.com/office/drawing/2014/main" id="{B9A1B69C-868B-1B52-1D4C-EF8FF6F0106A}"/>
              </a:ext>
            </a:extLst>
          </p:cNvPr>
          <p:cNvSpPr txBox="1"/>
          <p:nvPr/>
        </p:nvSpPr>
        <p:spPr>
          <a:xfrm>
            <a:off x="222975" y="281015"/>
            <a:ext cx="6097772" cy="646331"/>
          </a:xfrm>
          <a:prstGeom prst="rect">
            <a:avLst/>
          </a:prstGeom>
          <a:noFill/>
        </p:spPr>
        <p:txBody>
          <a:bodyPr wrap="square">
            <a:spAutoFit/>
          </a:bodyPr>
          <a:lstStyle/>
          <a:p>
            <a:r>
              <a:rPr lang="en-US" sz="3600" b="1" dirty="0">
                <a:solidFill>
                  <a:schemeClr val="bg1"/>
                </a:solidFill>
                <a:latin typeface="+mj-lt"/>
              </a:rPr>
              <a:t>METHODOLOGY</a:t>
            </a:r>
          </a:p>
        </p:txBody>
      </p:sp>
      <p:pic>
        <p:nvPicPr>
          <p:cNvPr id="4" name="Picture 3">
            <a:extLst>
              <a:ext uri="{FF2B5EF4-FFF2-40B4-BE49-F238E27FC236}">
                <a16:creationId xmlns:a16="http://schemas.microsoft.com/office/drawing/2014/main" id="{AC7A0652-5C95-D042-6B16-088156349A32}"/>
              </a:ext>
            </a:extLst>
          </p:cNvPr>
          <p:cNvPicPr>
            <a:picLocks noChangeAspect="1"/>
          </p:cNvPicPr>
          <p:nvPr/>
        </p:nvPicPr>
        <p:blipFill>
          <a:blip r:embed="rId3"/>
          <a:stretch>
            <a:fillRect/>
          </a:stretch>
        </p:blipFill>
        <p:spPr>
          <a:xfrm>
            <a:off x="2048359" y="1421142"/>
            <a:ext cx="8095282" cy="5311960"/>
          </a:xfrm>
          <a:prstGeom prst="rect">
            <a:avLst/>
          </a:prstGeom>
        </p:spPr>
      </p:pic>
    </p:spTree>
    <p:extLst>
      <p:ext uri="{BB962C8B-B14F-4D97-AF65-F5344CB8AC3E}">
        <p14:creationId xmlns:p14="http://schemas.microsoft.com/office/powerpoint/2010/main" val="69232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03332A-9E90-F768-AE0F-C8DD260747D2}"/>
              </a:ext>
            </a:extLst>
          </p:cNvPr>
          <p:cNvPicPr>
            <a:picLocks noChangeAspect="1"/>
          </p:cNvPicPr>
          <p:nvPr/>
        </p:nvPicPr>
        <p:blipFill>
          <a:blip r:embed="rId2"/>
          <a:stretch>
            <a:fillRect/>
          </a:stretch>
        </p:blipFill>
        <p:spPr>
          <a:xfrm>
            <a:off x="0" y="0"/>
            <a:ext cx="12203928" cy="6858000"/>
          </a:xfrm>
          <a:prstGeom prst="rect">
            <a:avLst/>
          </a:prstGeom>
        </p:spPr>
      </p:pic>
      <p:pic>
        <p:nvPicPr>
          <p:cNvPr id="2" name="Picture 1">
            <a:extLst>
              <a:ext uri="{FF2B5EF4-FFF2-40B4-BE49-F238E27FC236}">
                <a16:creationId xmlns:a16="http://schemas.microsoft.com/office/drawing/2014/main" id="{06ED222A-3762-A80B-0C3F-39F894AEFF8D}"/>
              </a:ext>
            </a:extLst>
          </p:cNvPr>
          <p:cNvPicPr>
            <a:picLocks noChangeAspect="1"/>
          </p:cNvPicPr>
          <p:nvPr/>
        </p:nvPicPr>
        <p:blipFill rotWithShape="1">
          <a:blip r:embed="rId3"/>
          <a:srcRect l="3329" r="2854"/>
          <a:stretch/>
        </p:blipFill>
        <p:spPr>
          <a:xfrm>
            <a:off x="430426" y="2566635"/>
            <a:ext cx="5926630" cy="2849791"/>
          </a:xfrm>
          <a:prstGeom prst="rect">
            <a:avLst/>
          </a:prstGeom>
        </p:spPr>
      </p:pic>
      <p:pic>
        <p:nvPicPr>
          <p:cNvPr id="3" name="Picture 2">
            <a:extLst>
              <a:ext uri="{FF2B5EF4-FFF2-40B4-BE49-F238E27FC236}">
                <a16:creationId xmlns:a16="http://schemas.microsoft.com/office/drawing/2014/main" id="{819DC37F-1A3D-2B54-FDC6-D6D11D918494}"/>
              </a:ext>
            </a:extLst>
          </p:cNvPr>
          <p:cNvPicPr>
            <a:picLocks noChangeAspect="1"/>
          </p:cNvPicPr>
          <p:nvPr/>
        </p:nvPicPr>
        <p:blipFill>
          <a:blip r:embed="rId4"/>
          <a:stretch>
            <a:fillRect/>
          </a:stretch>
        </p:blipFill>
        <p:spPr>
          <a:xfrm>
            <a:off x="6407884" y="2566635"/>
            <a:ext cx="5353690" cy="3254401"/>
          </a:xfrm>
          <a:prstGeom prst="rect">
            <a:avLst/>
          </a:prstGeom>
        </p:spPr>
      </p:pic>
      <p:sp>
        <p:nvSpPr>
          <p:cNvPr id="4" name="TextBox 3">
            <a:extLst>
              <a:ext uri="{FF2B5EF4-FFF2-40B4-BE49-F238E27FC236}">
                <a16:creationId xmlns:a16="http://schemas.microsoft.com/office/drawing/2014/main" id="{88E86F86-402E-5A17-F167-BFD38AC2C46A}"/>
              </a:ext>
            </a:extLst>
          </p:cNvPr>
          <p:cNvSpPr txBox="1"/>
          <p:nvPr/>
        </p:nvSpPr>
        <p:spPr>
          <a:xfrm>
            <a:off x="540456" y="1716468"/>
            <a:ext cx="5706569" cy="461665"/>
          </a:xfrm>
          <a:prstGeom prst="rect">
            <a:avLst/>
          </a:prstGeom>
          <a:noFill/>
        </p:spPr>
        <p:txBody>
          <a:bodyPr wrap="square" lIns="91440" tIns="45720" rIns="91440" bIns="45720" rtlCol="0" anchor="t">
            <a:spAutoFit/>
          </a:bodyPr>
          <a:lstStyle/>
          <a:p>
            <a:pPr algn="ctr"/>
            <a:r>
              <a:rPr lang="en-US" sz="2400" dirty="0"/>
              <a:t>Amazon Features vs Extracted Features </a:t>
            </a:r>
            <a:endParaRPr lang="en-US" dirty="0"/>
          </a:p>
        </p:txBody>
      </p:sp>
      <p:sp>
        <p:nvSpPr>
          <p:cNvPr id="5" name="TextBox 4">
            <a:extLst>
              <a:ext uri="{FF2B5EF4-FFF2-40B4-BE49-F238E27FC236}">
                <a16:creationId xmlns:a16="http://schemas.microsoft.com/office/drawing/2014/main" id="{27C10291-25FF-9F0C-20DD-E881A01C141D}"/>
              </a:ext>
            </a:extLst>
          </p:cNvPr>
          <p:cNvSpPr txBox="1"/>
          <p:nvPr/>
        </p:nvSpPr>
        <p:spPr>
          <a:xfrm>
            <a:off x="6770979" y="1709134"/>
            <a:ext cx="4627500" cy="461665"/>
          </a:xfrm>
          <a:prstGeom prst="rect">
            <a:avLst/>
          </a:prstGeom>
          <a:noFill/>
        </p:spPr>
        <p:txBody>
          <a:bodyPr wrap="square" lIns="91440" tIns="45720" rIns="91440" bIns="45720" rtlCol="0" anchor="t">
            <a:spAutoFit/>
          </a:bodyPr>
          <a:lstStyle/>
          <a:p>
            <a:pPr algn="ctr"/>
            <a:r>
              <a:rPr lang="en-US" sz="2400" dirty="0"/>
              <a:t>Frequency of Extracted Features </a:t>
            </a:r>
          </a:p>
        </p:txBody>
      </p:sp>
      <p:sp>
        <p:nvSpPr>
          <p:cNvPr id="8" name="TextBox 7">
            <a:extLst>
              <a:ext uri="{FF2B5EF4-FFF2-40B4-BE49-F238E27FC236}">
                <a16:creationId xmlns:a16="http://schemas.microsoft.com/office/drawing/2014/main" id="{E2F21336-FEC2-DB9A-7EEE-46C0E9DB1B17}"/>
              </a:ext>
            </a:extLst>
          </p:cNvPr>
          <p:cNvSpPr txBox="1"/>
          <p:nvPr/>
        </p:nvSpPr>
        <p:spPr>
          <a:xfrm>
            <a:off x="222974" y="281015"/>
            <a:ext cx="8908325" cy="646331"/>
          </a:xfrm>
          <a:prstGeom prst="rect">
            <a:avLst/>
          </a:prstGeom>
          <a:noFill/>
        </p:spPr>
        <p:txBody>
          <a:bodyPr wrap="square">
            <a:spAutoFit/>
          </a:bodyPr>
          <a:lstStyle/>
          <a:p>
            <a:pPr>
              <a:spcBef>
                <a:spcPct val="0"/>
              </a:spcBef>
            </a:pPr>
            <a:r>
              <a:rPr lang="en-US" sz="3600" b="1" dirty="0">
                <a:solidFill>
                  <a:schemeClr val="bg1"/>
                </a:solidFill>
                <a:latin typeface="+mj-lt"/>
              </a:rPr>
              <a:t>RESULTS (A) - Feature Extraction and Scoring </a:t>
            </a:r>
          </a:p>
        </p:txBody>
      </p:sp>
    </p:spTree>
    <p:extLst>
      <p:ext uri="{BB962C8B-B14F-4D97-AF65-F5344CB8AC3E}">
        <p14:creationId xmlns:p14="http://schemas.microsoft.com/office/powerpoint/2010/main" val="95323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03332A-9E90-F768-AE0F-C8DD260747D2}"/>
              </a:ext>
            </a:extLst>
          </p:cNvPr>
          <p:cNvPicPr>
            <a:picLocks noChangeAspect="1"/>
          </p:cNvPicPr>
          <p:nvPr/>
        </p:nvPicPr>
        <p:blipFill>
          <a:blip r:embed="rId2"/>
          <a:stretch>
            <a:fillRect/>
          </a:stretch>
        </p:blipFill>
        <p:spPr>
          <a:xfrm>
            <a:off x="0" y="0"/>
            <a:ext cx="12203928" cy="6858000"/>
          </a:xfrm>
          <a:prstGeom prst="rect">
            <a:avLst/>
          </a:prstGeom>
        </p:spPr>
      </p:pic>
      <p:graphicFrame>
        <p:nvGraphicFramePr>
          <p:cNvPr id="3" name="Table 14">
            <a:extLst>
              <a:ext uri="{FF2B5EF4-FFF2-40B4-BE49-F238E27FC236}">
                <a16:creationId xmlns:a16="http://schemas.microsoft.com/office/drawing/2014/main" id="{ED24383B-0FBA-2275-2937-71BB51DF562E}"/>
              </a:ext>
            </a:extLst>
          </p:cNvPr>
          <p:cNvGraphicFramePr>
            <a:graphicFrameLocks noGrp="1"/>
          </p:cNvGraphicFramePr>
          <p:nvPr>
            <p:extLst>
              <p:ext uri="{D42A27DB-BD31-4B8C-83A1-F6EECF244321}">
                <p14:modId xmlns:p14="http://schemas.microsoft.com/office/powerpoint/2010/main" val="2718855927"/>
              </p:ext>
            </p:extLst>
          </p:nvPr>
        </p:nvGraphicFramePr>
        <p:xfrm>
          <a:off x="1072376" y="1627026"/>
          <a:ext cx="10047248" cy="4531293"/>
        </p:xfrm>
        <a:graphic>
          <a:graphicData uri="http://schemas.openxmlformats.org/drawingml/2006/table">
            <a:tbl>
              <a:tblPr firstRow="1" bandRow="1">
                <a:tableStyleId>{5C22544A-7EE6-4342-B048-85BDC9FD1C3A}</a:tableStyleId>
              </a:tblPr>
              <a:tblGrid>
                <a:gridCol w="1740329">
                  <a:extLst>
                    <a:ext uri="{9D8B030D-6E8A-4147-A177-3AD203B41FA5}">
                      <a16:colId xmlns:a16="http://schemas.microsoft.com/office/drawing/2014/main" val="3703715698"/>
                    </a:ext>
                  </a:extLst>
                </a:gridCol>
                <a:gridCol w="8306919">
                  <a:extLst>
                    <a:ext uri="{9D8B030D-6E8A-4147-A177-3AD203B41FA5}">
                      <a16:colId xmlns:a16="http://schemas.microsoft.com/office/drawing/2014/main" val="1478378670"/>
                    </a:ext>
                  </a:extLst>
                </a:gridCol>
              </a:tblGrid>
              <a:tr h="231413">
                <a:tc>
                  <a:txBody>
                    <a:bodyPr/>
                    <a:lstStyle/>
                    <a:p>
                      <a:r>
                        <a:rPr lang="en-US" sz="1800" dirty="0"/>
                        <a:t>Feature</a:t>
                      </a:r>
                    </a:p>
                  </a:txBody>
                  <a:tcPr/>
                </a:tc>
                <a:tc>
                  <a:txBody>
                    <a:bodyPr/>
                    <a:lstStyle/>
                    <a:p>
                      <a:r>
                        <a:rPr lang="en-US" sz="1800" dirty="0"/>
                        <a:t>Generated Summary</a:t>
                      </a:r>
                    </a:p>
                  </a:txBody>
                  <a:tcPr/>
                </a:tc>
                <a:extLst>
                  <a:ext uri="{0D108BD9-81ED-4DB2-BD59-A6C34878D82A}">
                    <a16:rowId xmlns:a16="http://schemas.microsoft.com/office/drawing/2014/main" val="1801406000"/>
                  </a:ext>
                </a:extLst>
              </a:tr>
              <a:tr h="717380">
                <a:tc>
                  <a:txBody>
                    <a:bodyPr/>
                    <a:lstStyle/>
                    <a:p>
                      <a:r>
                        <a:rPr lang="en-US" sz="1400" dirty="0"/>
                        <a:t>Battery</a:t>
                      </a:r>
                    </a:p>
                  </a:txBody>
                  <a:tcPr/>
                </a:tc>
                <a:tc>
                  <a:txBody>
                    <a:bodyPr/>
                    <a:lstStyle/>
                    <a:p>
                      <a:r>
                        <a:rPr lang="en-US" sz="1400" dirty="0"/>
                        <a:t>The MacBook Air's battery life is much less than advertised. The battery life of the Surface is better. I am mulling over upgrading to the MacBook Pro 13 because of its bigger battery, but do not know if I want to spend the extra money.</a:t>
                      </a:r>
                    </a:p>
                  </a:txBody>
                  <a:tcPr/>
                </a:tc>
                <a:extLst>
                  <a:ext uri="{0D108BD9-81ED-4DB2-BD59-A6C34878D82A}">
                    <a16:rowId xmlns:a16="http://schemas.microsoft.com/office/drawing/2014/main" val="1605034107"/>
                  </a:ext>
                </a:extLst>
              </a:tr>
              <a:tr h="717380">
                <a:tc>
                  <a:txBody>
                    <a:bodyPr/>
                    <a:lstStyle/>
                    <a:p>
                      <a:r>
                        <a:rPr lang="en-US" sz="1400" dirty="0"/>
                        <a:t>Screen</a:t>
                      </a:r>
                    </a:p>
                  </a:txBody>
                  <a:tcPr/>
                </a:tc>
                <a:tc>
                  <a:txBody>
                    <a:bodyPr/>
                    <a:lstStyle/>
                    <a:p>
                      <a:r>
                        <a:rPr lang="en-US" sz="1400" dirty="0"/>
                        <a:t>The Apple MacBook Air is a beautifully designed and well-crafted laptop with a great screen and amazing battery life. However, it is not without its flaws. One of the most common complaints is that the screen is susceptible to cracking, even with normal use.</a:t>
                      </a:r>
                    </a:p>
                  </a:txBody>
                  <a:tcPr/>
                </a:tc>
                <a:extLst>
                  <a:ext uri="{0D108BD9-81ED-4DB2-BD59-A6C34878D82A}">
                    <a16:rowId xmlns:a16="http://schemas.microsoft.com/office/drawing/2014/main" val="1612795422"/>
                  </a:ext>
                </a:extLst>
              </a:tr>
              <a:tr h="231413">
                <a:tc>
                  <a:txBody>
                    <a:bodyPr/>
                    <a:lstStyle/>
                    <a:p>
                      <a:r>
                        <a:rPr lang="en-US" sz="1400" dirty="0"/>
                        <a:t>Camera</a:t>
                      </a:r>
                    </a:p>
                  </a:txBody>
                  <a:tcPr/>
                </a:tc>
                <a:tc>
                  <a:txBody>
                    <a:bodyPr/>
                    <a:lstStyle/>
                    <a:p>
                      <a:r>
                        <a:rPr lang="en-US" sz="1400" dirty="0"/>
                        <a:t>The only thing is that the camera could be better.</a:t>
                      </a:r>
                    </a:p>
                  </a:txBody>
                  <a:tcPr/>
                </a:tc>
                <a:extLst>
                  <a:ext uri="{0D108BD9-81ED-4DB2-BD59-A6C34878D82A}">
                    <a16:rowId xmlns:a16="http://schemas.microsoft.com/office/drawing/2014/main" val="3424237711"/>
                  </a:ext>
                </a:extLst>
              </a:tr>
              <a:tr h="555391">
                <a:tc>
                  <a:txBody>
                    <a:bodyPr/>
                    <a:lstStyle/>
                    <a:p>
                      <a:r>
                        <a:rPr lang="en-US" sz="1400" dirty="0"/>
                        <a:t>Quality </a:t>
                      </a:r>
                    </a:p>
                  </a:txBody>
                  <a:tcPr/>
                </a:tc>
                <a:tc>
                  <a:txBody>
                    <a:bodyPr/>
                    <a:lstStyle/>
                    <a:p>
                      <a:r>
                        <a:rPr lang="en-US" sz="1400" dirty="0"/>
                        <a:t>The build quality on the 2020 MacBook Air is amazing--chassis, hinge, keyboard, and mousepad all feel very high quality. The screen quality is great, the touch screen is easy to use, and the webcam quality is crystal clear.</a:t>
                      </a:r>
                    </a:p>
                  </a:txBody>
                  <a:tcPr/>
                </a:tc>
                <a:extLst>
                  <a:ext uri="{0D108BD9-81ED-4DB2-BD59-A6C34878D82A}">
                    <a16:rowId xmlns:a16="http://schemas.microsoft.com/office/drawing/2014/main" val="3248882558"/>
                  </a:ext>
                </a:extLst>
              </a:tr>
              <a:tr h="555391">
                <a:tc>
                  <a:txBody>
                    <a:bodyPr/>
                    <a:lstStyle/>
                    <a:p>
                      <a:r>
                        <a:rPr lang="en-US" sz="1400" dirty="0"/>
                        <a:t>Chip</a:t>
                      </a:r>
                    </a:p>
                  </a:txBody>
                  <a:tcPr/>
                </a:tc>
                <a:tc>
                  <a:txBody>
                    <a:bodyPr/>
                    <a:lstStyle/>
                    <a:p>
                      <a:r>
                        <a:rPr lang="en-US" sz="1400" dirty="0"/>
                        <a:t>The MacBook Air is a beautifully designed laptop with a great keyboard, trackpad, and screen. I think the new keyboard is great. I love the haptic feedback on the trackpad, it feels very natural.</a:t>
                      </a:r>
                    </a:p>
                  </a:txBody>
                  <a:tcPr/>
                </a:tc>
                <a:extLst>
                  <a:ext uri="{0D108BD9-81ED-4DB2-BD59-A6C34878D82A}">
                    <a16:rowId xmlns:a16="http://schemas.microsoft.com/office/drawing/2014/main" val="2203271156"/>
                  </a:ext>
                </a:extLst>
              </a:tr>
              <a:tr h="717380">
                <a:tc>
                  <a:txBody>
                    <a:bodyPr/>
                    <a:lstStyle/>
                    <a:p>
                      <a:r>
                        <a:rPr lang="en-US" sz="1400" dirty="0"/>
                        <a:t>Keyboard</a:t>
                      </a:r>
                    </a:p>
                  </a:txBody>
                  <a:tcPr/>
                </a:tc>
                <a:tc>
                  <a:txBody>
                    <a:bodyPr/>
                    <a:lstStyle/>
                    <a:p>
                      <a:r>
                        <a:rPr lang="en-US" sz="1400" dirty="0"/>
                        <a:t>The new Apple M1 chip is extremely powerful and efficient, running cool and silent. So far it has been able to handle everything I have thrown at it with ease. Some apps are not yet available or compatible with the new chip, but running through.</a:t>
                      </a:r>
                    </a:p>
                  </a:txBody>
                  <a:tcPr/>
                </a:tc>
                <a:extLst>
                  <a:ext uri="{0D108BD9-81ED-4DB2-BD59-A6C34878D82A}">
                    <a16:rowId xmlns:a16="http://schemas.microsoft.com/office/drawing/2014/main" val="1775777909"/>
                  </a:ext>
                </a:extLst>
              </a:tr>
              <a:tr h="555391">
                <a:tc>
                  <a:txBody>
                    <a:bodyPr/>
                    <a:lstStyle/>
                    <a:p>
                      <a:r>
                        <a:rPr lang="en-US" sz="1400" dirty="0"/>
                        <a:t>Price</a:t>
                      </a:r>
                    </a:p>
                  </a:txBody>
                  <a:tcPr/>
                </a:tc>
                <a:tc>
                  <a:txBody>
                    <a:bodyPr/>
                    <a:lstStyle/>
                    <a:p>
                      <a:r>
                        <a:rPr lang="en-US" sz="1400" dirty="0"/>
                        <a:t>The M1 MacBook Air is a great laptop for the price. It is thin, light, and has a great retina display. The battery life is incredible and the performance is great for the price.</a:t>
                      </a:r>
                    </a:p>
                  </a:txBody>
                  <a:tcPr/>
                </a:tc>
                <a:extLst>
                  <a:ext uri="{0D108BD9-81ED-4DB2-BD59-A6C34878D82A}">
                    <a16:rowId xmlns:a16="http://schemas.microsoft.com/office/drawing/2014/main" val="1652826541"/>
                  </a:ext>
                </a:extLst>
              </a:tr>
            </a:tbl>
          </a:graphicData>
        </a:graphic>
      </p:graphicFrame>
      <p:sp>
        <p:nvSpPr>
          <p:cNvPr id="4" name="TextBox 3">
            <a:extLst>
              <a:ext uri="{FF2B5EF4-FFF2-40B4-BE49-F238E27FC236}">
                <a16:creationId xmlns:a16="http://schemas.microsoft.com/office/drawing/2014/main" id="{8E006FE9-D607-4D57-B48E-C25D8CCA08F1}"/>
              </a:ext>
            </a:extLst>
          </p:cNvPr>
          <p:cNvSpPr txBox="1"/>
          <p:nvPr/>
        </p:nvSpPr>
        <p:spPr>
          <a:xfrm>
            <a:off x="222974" y="281015"/>
            <a:ext cx="8908325" cy="646331"/>
          </a:xfrm>
          <a:prstGeom prst="rect">
            <a:avLst/>
          </a:prstGeom>
          <a:noFill/>
        </p:spPr>
        <p:txBody>
          <a:bodyPr wrap="square">
            <a:spAutoFit/>
          </a:bodyPr>
          <a:lstStyle/>
          <a:p>
            <a:pPr>
              <a:spcBef>
                <a:spcPct val="0"/>
              </a:spcBef>
            </a:pPr>
            <a:r>
              <a:rPr lang="en-US" sz="3600" b="1" dirty="0">
                <a:solidFill>
                  <a:schemeClr val="bg1"/>
                </a:solidFill>
                <a:latin typeface="+mj-lt"/>
              </a:rPr>
              <a:t>RESULTS (B) – Review Summary By Feature</a:t>
            </a:r>
          </a:p>
        </p:txBody>
      </p:sp>
    </p:spTree>
    <p:extLst>
      <p:ext uri="{BB962C8B-B14F-4D97-AF65-F5344CB8AC3E}">
        <p14:creationId xmlns:p14="http://schemas.microsoft.com/office/powerpoint/2010/main" val="263769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03332A-9E90-F768-AE0F-C8DD260747D2}"/>
              </a:ext>
            </a:extLst>
          </p:cNvPr>
          <p:cNvPicPr>
            <a:picLocks noChangeAspect="1"/>
          </p:cNvPicPr>
          <p:nvPr/>
        </p:nvPicPr>
        <p:blipFill>
          <a:blip r:embed="rId2"/>
          <a:stretch>
            <a:fillRect/>
          </a:stretch>
        </p:blipFill>
        <p:spPr>
          <a:xfrm>
            <a:off x="0" y="0"/>
            <a:ext cx="12203928" cy="6858000"/>
          </a:xfrm>
          <a:prstGeom prst="rect">
            <a:avLst/>
          </a:prstGeom>
        </p:spPr>
      </p:pic>
      <p:sp>
        <p:nvSpPr>
          <p:cNvPr id="3" name="TextBox 2">
            <a:extLst>
              <a:ext uri="{FF2B5EF4-FFF2-40B4-BE49-F238E27FC236}">
                <a16:creationId xmlns:a16="http://schemas.microsoft.com/office/drawing/2014/main" id="{C3CB187B-1699-F05E-9249-3FDF8D27F03F}"/>
              </a:ext>
            </a:extLst>
          </p:cNvPr>
          <p:cNvSpPr txBox="1"/>
          <p:nvPr/>
        </p:nvSpPr>
        <p:spPr>
          <a:xfrm>
            <a:off x="690971" y="1621470"/>
            <a:ext cx="5050227" cy="4542406"/>
          </a:xfrm>
        </p:spPr>
        <p:txBody>
          <a:bodyPr vert="horz" lIns="91440" tIns="45720" rIns="91440" bIns="45720" rtlCol="0">
            <a:normAutofit fontScale="92500" lnSpcReduction="10000"/>
          </a:bodyPr>
          <a:lstStyle/>
          <a:p>
            <a:r>
              <a:rPr lang="en-US" sz="2800" b="1" dirty="0">
                <a:latin typeface="+mj-lt"/>
              </a:rPr>
              <a:t>FEATURE EXTRACTION &amp; SCORING:</a:t>
            </a:r>
          </a:p>
          <a:p>
            <a:endParaRPr lang="en-US" sz="2800" dirty="0">
              <a:latin typeface="+mj-lt"/>
            </a:endParaRPr>
          </a:p>
          <a:p>
            <a:r>
              <a:rPr lang="en-US" sz="2800" b="1" dirty="0">
                <a:latin typeface="+mj-lt"/>
              </a:rPr>
              <a:t>Customers:</a:t>
            </a:r>
          </a:p>
          <a:p>
            <a:pPr marL="457200" indent="-457200">
              <a:buFont typeface="Wingdings" pitchFamily="2" charset="2"/>
              <a:buChar char="ü"/>
            </a:pPr>
            <a:r>
              <a:rPr lang="en-US" sz="2800" dirty="0">
                <a:latin typeface="+mj-lt"/>
              </a:rPr>
              <a:t>Reduce manual input</a:t>
            </a:r>
          </a:p>
          <a:p>
            <a:pPr marL="457200" indent="-457200">
              <a:buFont typeface="Wingdings" pitchFamily="2" charset="2"/>
              <a:buChar char="ü"/>
            </a:pPr>
            <a:r>
              <a:rPr lang="en-US" sz="2800" dirty="0">
                <a:latin typeface="+mj-lt"/>
              </a:rPr>
              <a:t>Provide scoring for most relevant features</a:t>
            </a:r>
          </a:p>
          <a:p>
            <a:pPr marL="457200" indent="-457200">
              <a:buFont typeface="Wingdings" pitchFamily="2" charset="2"/>
              <a:buChar char="ü"/>
            </a:pPr>
            <a:r>
              <a:rPr lang="en-US" sz="2800" dirty="0">
                <a:latin typeface="+mj-lt"/>
              </a:rPr>
              <a:t>Feature scores are more accurate</a:t>
            </a:r>
          </a:p>
          <a:p>
            <a:endParaRPr lang="en-US" sz="2800" dirty="0">
              <a:latin typeface="+mj-lt"/>
            </a:endParaRPr>
          </a:p>
          <a:p>
            <a:r>
              <a:rPr lang="en-US" sz="2800" b="1" dirty="0">
                <a:latin typeface="+mj-lt"/>
              </a:rPr>
              <a:t>Sellers:</a:t>
            </a:r>
          </a:p>
          <a:p>
            <a:pPr marL="457200" indent="-457200">
              <a:buFont typeface="Wingdings" pitchFamily="2" charset="2"/>
              <a:buChar char="ü"/>
            </a:pPr>
            <a:r>
              <a:rPr lang="en-US" sz="2800" dirty="0">
                <a:latin typeface="+mj-lt"/>
              </a:rPr>
              <a:t>Identify features to highlight/improve/include</a:t>
            </a:r>
          </a:p>
          <a:p>
            <a:pPr marL="457200" indent="-457200">
              <a:buFont typeface="Wingdings" pitchFamily="2" charset="2"/>
              <a:buChar char="ü"/>
            </a:pPr>
            <a:endParaRPr lang="en-US" sz="2800" dirty="0"/>
          </a:p>
          <a:p>
            <a:pPr marL="457200" indent="-457200">
              <a:buFont typeface="Wingdings" pitchFamily="2" charset="2"/>
              <a:buChar char="ü"/>
            </a:pPr>
            <a:endParaRPr lang="en-US" sz="2800" dirty="0"/>
          </a:p>
          <a:p>
            <a:pPr marL="457200" indent="-457200">
              <a:buFont typeface="Wingdings" pitchFamily="2" charset="2"/>
              <a:buChar char="ü"/>
            </a:pPr>
            <a:endParaRPr lang="en-US" sz="2800" dirty="0"/>
          </a:p>
          <a:p>
            <a:pPr marL="457200" indent="-457200">
              <a:buFont typeface="Wingdings" pitchFamily="2" charset="2"/>
              <a:buChar char="ü"/>
            </a:pPr>
            <a:endParaRPr lang="en-US" sz="2800" dirty="0"/>
          </a:p>
          <a:p>
            <a:pPr marL="457200" indent="-457200">
              <a:buFont typeface="Wingdings" pitchFamily="2" charset="2"/>
              <a:buChar char="ü"/>
            </a:pPr>
            <a:endParaRPr lang="en-US" sz="2800" dirty="0"/>
          </a:p>
          <a:p>
            <a:pPr marL="457200" indent="-457200">
              <a:buFont typeface="Wingdings" pitchFamily="2" charset="2"/>
              <a:buChar char="ü"/>
            </a:pPr>
            <a:endParaRPr lang="en-US" sz="2800" dirty="0"/>
          </a:p>
          <a:p>
            <a:endParaRPr lang="en-US" sz="2800" dirty="0"/>
          </a:p>
          <a:p>
            <a:endParaRPr lang="en-US" sz="2800" dirty="0"/>
          </a:p>
        </p:txBody>
      </p:sp>
      <p:sp>
        <p:nvSpPr>
          <p:cNvPr id="4" name="TextBox 3">
            <a:extLst>
              <a:ext uri="{FF2B5EF4-FFF2-40B4-BE49-F238E27FC236}">
                <a16:creationId xmlns:a16="http://schemas.microsoft.com/office/drawing/2014/main" id="{03D33AF2-0587-4AAC-9FF2-3076442BCC18}"/>
              </a:ext>
            </a:extLst>
          </p:cNvPr>
          <p:cNvSpPr txBox="1"/>
          <p:nvPr/>
        </p:nvSpPr>
        <p:spPr>
          <a:xfrm>
            <a:off x="237262" y="281015"/>
            <a:ext cx="8908325" cy="646331"/>
          </a:xfrm>
          <a:prstGeom prst="rect">
            <a:avLst/>
          </a:prstGeom>
          <a:noFill/>
        </p:spPr>
        <p:txBody>
          <a:bodyPr wrap="square">
            <a:spAutoFit/>
          </a:bodyPr>
          <a:lstStyle/>
          <a:p>
            <a:pPr>
              <a:spcBef>
                <a:spcPct val="0"/>
              </a:spcBef>
            </a:pPr>
            <a:r>
              <a:rPr lang="en-US" sz="3600" b="1" dirty="0">
                <a:solidFill>
                  <a:schemeClr val="bg1"/>
                </a:solidFill>
                <a:latin typeface="+mj-lt"/>
              </a:rPr>
              <a:t>IMPLICATIONS</a:t>
            </a:r>
          </a:p>
        </p:txBody>
      </p:sp>
      <p:sp>
        <p:nvSpPr>
          <p:cNvPr id="5" name="TextBox 4">
            <a:extLst>
              <a:ext uri="{FF2B5EF4-FFF2-40B4-BE49-F238E27FC236}">
                <a16:creationId xmlns:a16="http://schemas.microsoft.com/office/drawing/2014/main" id="{3B53F1C3-5C5A-314E-B5DD-8EC8CFDDA68A}"/>
              </a:ext>
            </a:extLst>
          </p:cNvPr>
          <p:cNvSpPr txBox="1"/>
          <p:nvPr/>
        </p:nvSpPr>
        <p:spPr>
          <a:xfrm>
            <a:off x="536186" y="2013196"/>
            <a:ext cx="5559814" cy="3695020"/>
          </a:xfrm>
        </p:spPr>
        <p:txBody>
          <a:bodyPr vert="horz" lIns="91440" tIns="45720" rIns="91440" bIns="45720" rtlCol="0">
            <a:normAutofit/>
          </a:bodyPr>
          <a:lstStyle/>
          <a:p>
            <a:endParaRPr lang="en-US" sz="2800" dirty="0"/>
          </a:p>
          <a:p>
            <a:r>
              <a:rPr lang="en-US" sz="2800" dirty="0"/>
              <a:t> </a:t>
            </a:r>
          </a:p>
        </p:txBody>
      </p:sp>
      <p:sp>
        <p:nvSpPr>
          <p:cNvPr id="8" name="TextBox 7">
            <a:extLst>
              <a:ext uri="{FF2B5EF4-FFF2-40B4-BE49-F238E27FC236}">
                <a16:creationId xmlns:a16="http://schemas.microsoft.com/office/drawing/2014/main" id="{538FB6A3-63B0-5447-B67D-6266B0C14E0D}"/>
              </a:ext>
            </a:extLst>
          </p:cNvPr>
          <p:cNvSpPr txBox="1"/>
          <p:nvPr/>
        </p:nvSpPr>
        <p:spPr>
          <a:xfrm>
            <a:off x="6332152" y="1589503"/>
            <a:ext cx="5050227" cy="4542406"/>
          </a:xfrm>
        </p:spPr>
        <p:txBody>
          <a:bodyPr vert="horz" lIns="91440" tIns="45720" rIns="91440" bIns="45720" rtlCol="0">
            <a:normAutofit/>
          </a:bodyPr>
          <a:lstStyle/>
          <a:p>
            <a:r>
              <a:rPr lang="en-US" sz="2600" b="1" dirty="0">
                <a:latin typeface="+mj-lt"/>
              </a:rPr>
              <a:t>SUMMARY:</a:t>
            </a:r>
          </a:p>
          <a:p>
            <a:endParaRPr lang="en-US" sz="2800" dirty="0">
              <a:latin typeface="+mj-lt"/>
            </a:endParaRPr>
          </a:p>
          <a:p>
            <a:r>
              <a:rPr lang="en-US" sz="2600" b="1" dirty="0">
                <a:latin typeface="+mj-lt"/>
              </a:rPr>
              <a:t>Customers:</a:t>
            </a:r>
          </a:p>
          <a:p>
            <a:pPr marL="457200" indent="-457200">
              <a:buFont typeface="Wingdings" pitchFamily="2" charset="2"/>
              <a:buChar char="ü"/>
            </a:pPr>
            <a:r>
              <a:rPr lang="en-US" sz="2600" dirty="0">
                <a:latin typeface="+mj-lt"/>
              </a:rPr>
              <a:t>Provide holistic summary that is feature focused</a:t>
            </a:r>
          </a:p>
          <a:p>
            <a:pPr marL="457200" indent="-457200">
              <a:buFont typeface="Wingdings" pitchFamily="2" charset="2"/>
              <a:buChar char="ü"/>
            </a:pPr>
            <a:r>
              <a:rPr lang="en-US" sz="2600" dirty="0">
                <a:latin typeface="+mj-lt"/>
              </a:rPr>
              <a:t>Provide compact, consumable summary of reviews</a:t>
            </a:r>
          </a:p>
          <a:p>
            <a:endParaRPr lang="en-US" sz="2600" dirty="0">
              <a:latin typeface="+mj-lt"/>
            </a:endParaRPr>
          </a:p>
          <a:p>
            <a:r>
              <a:rPr lang="en-US" sz="2600" b="1" dirty="0">
                <a:latin typeface="+mj-lt"/>
              </a:rPr>
              <a:t>Sellers:</a:t>
            </a:r>
          </a:p>
          <a:p>
            <a:pPr marL="457200" indent="-457200">
              <a:buFont typeface="Wingdings" pitchFamily="2" charset="2"/>
              <a:buChar char="ü"/>
            </a:pPr>
            <a:r>
              <a:rPr lang="en-US" sz="2600" dirty="0">
                <a:latin typeface="+mj-lt"/>
              </a:rPr>
              <a:t>Provide explanation of sentiment-based ratings</a:t>
            </a:r>
          </a:p>
          <a:p>
            <a:pPr marL="457200" indent="-457200">
              <a:buFont typeface="Wingdings" pitchFamily="2" charset="2"/>
              <a:buChar char="ü"/>
            </a:pPr>
            <a:endParaRPr lang="en-US" sz="2800" dirty="0"/>
          </a:p>
          <a:p>
            <a:endParaRPr lang="en-US" sz="2800" dirty="0"/>
          </a:p>
        </p:txBody>
      </p:sp>
    </p:spTree>
    <p:extLst>
      <p:ext uri="{BB962C8B-B14F-4D97-AF65-F5344CB8AC3E}">
        <p14:creationId xmlns:p14="http://schemas.microsoft.com/office/powerpoint/2010/main" val="1507407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TotalTime>
  <Words>721</Words>
  <Application>Microsoft Macintosh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FEATURE EXTRACTION, SCORING &amp; SUMMARIZATION </dc:title>
  <dc:creator>Durga Prasad Somarouthu</dc:creator>
  <cp:lastModifiedBy>Sahil Shah</cp:lastModifiedBy>
  <cp:revision>23</cp:revision>
  <dcterms:created xsi:type="dcterms:W3CDTF">2022-11-13T23:04:25Z</dcterms:created>
  <dcterms:modified xsi:type="dcterms:W3CDTF">2022-11-16T16:28:07Z</dcterms:modified>
</cp:coreProperties>
</file>