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C9BD-355A-1DB3-D044-9B2290692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062FE4-771F-4273-6C33-4C83AC4F39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59D405-51DA-A1CB-8F42-85C40DAFBDDC}"/>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5" name="Footer Placeholder 4">
            <a:extLst>
              <a:ext uri="{FF2B5EF4-FFF2-40B4-BE49-F238E27FC236}">
                <a16:creationId xmlns:a16="http://schemas.microsoft.com/office/drawing/2014/main" id="{7C7F703F-ED4D-6A10-AAF0-478390191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EBF05-735C-F224-FAE5-3351E928FBD9}"/>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361523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3960-5BFA-66C2-BB71-E4BAE2BDA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AC7C5-0354-E406-BEAA-4E27408770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B7FD1-1038-C5EC-6B87-BFC39473D26F}"/>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5" name="Footer Placeholder 4">
            <a:extLst>
              <a:ext uri="{FF2B5EF4-FFF2-40B4-BE49-F238E27FC236}">
                <a16:creationId xmlns:a16="http://schemas.microsoft.com/office/drawing/2014/main" id="{2603B526-35BB-87DF-754A-4AAB3FFFB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6F50C-F823-A54C-6EC1-E192240152ED}"/>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13776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8F5FD-EB76-7186-B5BC-6D8FBEA91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C6987-1111-1F6C-5406-4511E50FB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C4677-F51D-FD8F-9F69-B9C520C84FE4}"/>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5" name="Footer Placeholder 4">
            <a:extLst>
              <a:ext uri="{FF2B5EF4-FFF2-40B4-BE49-F238E27FC236}">
                <a16:creationId xmlns:a16="http://schemas.microsoft.com/office/drawing/2014/main" id="{3A01BDE9-50E9-0CA4-F502-F722AA53A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4388B-C2E6-6349-EAB5-77EBE71F26BA}"/>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80377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2CB3-D608-C451-3F32-E7429AD069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2A8419-C6AF-B40D-5793-5D9282BDF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E99C53-51D4-526F-5252-6960016A450B}"/>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5" name="Footer Placeholder 4">
            <a:extLst>
              <a:ext uri="{FF2B5EF4-FFF2-40B4-BE49-F238E27FC236}">
                <a16:creationId xmlns:a16="http://schemas.microsoft.com/office/drawing/2014/main" id="{B526AF5C-12EF-2634-2AF4-1CB16F824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8F592-B982-69AC-3734-C5FD968EEC17}"/>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83341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A9EB-B5C7-159D-6AC1-BAFB5855FE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81FD65-5900-0BFB-A279-4BF2220A4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ACADF-3865-99A5-8175-6F96735DEA46}"/>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5" name="Footer Placeholder 4">
            <a:extLst>
              <a:ext uri="{FF2B5EF4-FFF2-40B4-BE49-F238E27FC236}">
                <a16:creationId xmlns:a16="http://schemas.microsoft.com/office/drawing/2014/main" id="{0D209A18-7D0D-8260-DD07-0CCA5FADF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7FCB9-6925-B87C-EDEF-F2DAF1FAEEEE}"/>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357419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5DD-EC9E-21B9-8303-1C888B340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B1A52-9547-0472-D511-22BFE92C1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5BDF13-CEA7-4429-29C2-D013D8002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72B9E-B2AE-B4B1-445B-8612FC2CE2C5}"/>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6" name="Footer Placeholder 5">
            <a:extLst>
              <a:ext uri="{FF2B5EF4-FFF2-40B4-BE49-F238E27FC236}">
                <a16:creationId xmlns:a16="http://schemas.microsoft.com/office/drawing/2014/main" id="{8009A177-EB3C-B0D2-FA20-49E2E86D5A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11BA0-8610-5BBD-527C-2A96B7F8AA65}"/>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160820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7B69-E2B8-EA57-7D74-6D67F93AF1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B725CD-020A-F453-1195-FF8847E6A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8744A1-F602-D7C7-B638-B3980D7BC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B6531D-CE8E-CDCA-55E9-1AF69ED70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C43F0-7A68-2DE5-9D8D-B46F2A8CE3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001A72-5BE9-9480-929F-9800917C9A73}"/>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8" name="Footer Placeholder 7">
            <a:extLst>
              <a:ext uri="{FF2B5EF4-FFF2-40B4-BE49-F238E27FC236}">
                <a16:creationId xmlns:a16="http://schemas.microsoft.com/office/drawing/2014/main" id="{D79B0CAA-0635-0F17-0CA2-48EE0296F5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8E86FA-AB56-F40E-C69C-EBF59359EC78}"/>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38315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96E4-60BC-7BDC-4110-9A91D134C7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7D2907-E9FC-1583-B28E-22ED92C4B688}"/>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4" name="Footer Placeholder 3">
            <a:extLst>
              <a:ext uri="{FF2B5EF4-FFF2-40B4-BE49-F238E27FC236}">
                <a16:creationId xmlns:a16="http://schemas.microsoft.com/office/drawing/2014/main" id="{6B83050D-551F-2917-D0E2-9E2DC60989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DBCA4E-66BF-5B30-81AD-7545A3F9E356}"/>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82820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9CAA0-3785-2C72-99FE-47C1F79C01EB}"/>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3" name="Footer Placeholder 2">
            <a:extLst>
              <a:ext uri="{FF2B5EF4-FFF2-40B4-BE49-F238E27FC236}">
                <a16:creationId xmlns:a16="http://schemas.microsoft.com/office/drawing/2014/main" id="{54D86947-5566-C155-CA5A-1C49F5144C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EE934B-3527-ED30-8120-B85DDAC98376}"/>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230983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1D2F-4518-61C9-8A66-DA7229A86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176B35-7F7D-D8A5-2400-B3C173089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D02569-AC46-875F-294E-3A0A7773C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47ABB-0BC7-2505-A868-E3B66F64278F}"/>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6" name="Footer Placeholder 5">
            <a:extLst>
              <a:ext uri="{FF2B5EF4-FFF2-40B4-BE49-F238E27FC236}">
                <a16:creationId xmlns:a16="http://schemas.microsoft.com/office/drawing/2014/main" id="{C2C283BA-CA44-A201-5CDA-1589945B5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D5449-C87A-3ED1-ABAB-493869FB8B02}"/>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165101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1518-C4B0-68CE-46C4-CCF55F4F0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9EEB65-2C16-BBB1-96B9-BADB1F949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CD810B-2145-E6FB-449A-9A413F95A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7D13A-330C-BF49-8CA6-E13E7B67BEDC}"/>
              </a:ext>
            </a:extLst>
          </p:cNvPr>
          <p:cNvSpPr>
            <a:spLocks noGrp="1"/>
          </p:cNvSpPr>
          <p:nvPr>
            <p:ph type="dt" sz="half" idx="10"/>
          </p:nvPr>
        </p:nvSpPr>
        <p:spPr/>
        <p:txBody>
          <a:bodyPr/>
          <a:lstStyle/>
          <a:p>
            <a:fld id="{C21B85BB-D439-436A-9C73-0467DC1DB46E}" type="datetimeFigureOut">
              <a:rPr lang="en-IN" smtClean="0"/>
              <a:t>04-06-2024</a:t>
            </a:fld>
            <a:endParaRPr lang="en-IN"/>
          </a:p>
        </p:txBody>
      </p:sp>
      <p:sp>
        <p:nvSpPr>
          <p:cNvPr id="6" name="Footer Placeholder 5">
            <a:extLst>
              <a:ext uri="{FF2B5EF4-FFF2-40B4-BE49-F238E27FC236}">
                <a16:creationId xmlns:a16="http://schemas.microsoft.com/office/drawing/2014/main" id="{7941039A-A8B2-8EC2-667B-C75E5857F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1B2-B683-3F53-D404-25747E99A24F}"/>
              </a:ext>
            </a:extLst>
          </p:cNvPr>
          <p:cNvSpPr>
            <a:spLocks noGrp="1"/>
          </p:cNvSpPr>
          <p:nvPr>
            <p:ph type="sldNum" sz="quarter" idx="12"/>
          </p:nvPr>
        </p:nvSpPr>
        <p:spPr/>
        <p:txBody>
          <a:bodyPr/>
          <a:lstStyle/>
          <a:p>
            <a:fld id="{503468E8-59DF-4E5D-95F9-069DD62A939F}" type="slidenum">
              <a:rPr lang="en-IN" smtClean="0"/>
              <a:t>‹#›</a:t>
            </a:fld>
            <a:endParaRPr lang="en-IN"/>
          </a:p>
        </p:txBody>
      </p:sp>
    </p:spTree>
    <p:extLst>
      <p:ext uri="{BB962C8B-B14F-4D97-AF65-F5344CB8AC3E}">
        <p14:creationId xmlns:p14="http://schemas.microsoft.com/office/powerpoint/2010/main" val="356221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171F2-E3E5-D29A-4C97-2A70A0207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3188EE-9B05-0B53-8F51-7E3E0FE06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A6812-6E32-79AE-9A88-4BB385A29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B85BB-D439-436A-9C73-0467DC1DB46E}" type="datetimeFigureOut">
              <a:rPr lang="en-IN" smtClean="0"/>
              <a:t>04-06-2024</a:t>
            </a:fld>
            <a:endParaRPr lang="en-IN"/>
          </a:p>
        </p:txBody>
      </p:sp>
      <p:sp>
        <p:nvSpPr>
          <p:cNvPr id="5" name="Footer Placeholder 4">
            <a:extLst>
              <a:ext uri="{FF2B5EF4-FFF2-40B4-BE49-F238E27FC236}">
                <a16:creationId xmlns:a16="http://schemas.microsoft.com/office/drawing/2014/main" id="{14EC0DC2-7B0D-F5DA-BE88-BD959214E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CBFF04-F3A1-EC53-A2A9-9DA4E709D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468E8-59DF-4E5D-95F9-069DD62A939F}" type="slidenum">
              <a:rPr lang="en-IN" smtClean="0"/>
              <a:t>‹#›</a:t>
            </a:fld>
            <a:endParaRPr lang="en-IN"/>
          </a:p>
        </p:txBody>
      </p:sp>
    </p:spTree>
    <p:extLst>
      <p:ext uri="{BB962C8B-B14F-4D97-AF65-F5344CB8AC3E}">
        <p14:creationId xmlns:p14="http://schemas.microsoft.com/office/powerpoint/2010/main" val="212419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F5A4-3130-0BC7-2819-0557639E043E}"/>
              </a:ext>
            </a:extLst>
          </p:cNvPr>
          <p:cNvSpPr>
            <a:spLocks noGrp="1"/>
          </p:cNvSpPr>
          <p:nvPr>
            <p:ph type="ctrTitle"/>
          </p:nvPr>
        </p:nvSpPr>
        <p:spPr/>
        <p:txBody>
          <a:bodyPr/>
          <a:lstStyle/>
          <a:p>
            <a:r>
              <a:rPr lang="en-IN" dirty="0"/>
              <a:t>Alerting and Monitoring</a:t>
            </a:r>
          </a:p>
        </p:txBody>
      </p:sp>
      <p:sp>
        <p:nvSpPr>
          <p:cNvPr id="3" name="Subtitle 2">
            <a:extLst>
              <a:ext uri="{FF2B5EF4-FFF2-40B4-BE49-F238E27FC236}">
                <a16:creationId xmlns:a16="http://schemas.microsoft.com/office/drawing/2014/main" id="{B5498425-A4C5-CA55-B5CC-B63E535EAC67}"/>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74595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719E-374F-6F95-9B82-4D4462F4D3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DC08CE-3CB8-B46B-749E-10998C1CF026}"/>
              </a:ext>
            </a:extLst>
          </p:cNvPr>
          <p:cNvSpPr>
            <a:spLocks noGrp="1"/>
          </p:cNvSpPr>
          <p:nvPr>
            <p:ph idx="1"/>
          </p:nvPr>
        </p:nvSpPr>
        <p:spPr/>
        <p:txBody>
          <a:bodyPr>
            <a:normAutofit fontScale="92500" lnSpcReduction="10000"/>
          </a:bodyPr>
          <a:lstStyle/>
          <a:p>
            <a:pPr algn="l"/>
            <a:r>
              <a:rPr lang="en-US" b="1" i="0" dirty="0">
                <a:solidFill>
                  <a:srgbClr val="3D4144"/>
                </a:solidFill>
                <a:effectLst/>
                <a:highlight>
                  <a:srgbClr val="FFFFFF"/>
                </a:highlight>
                <a:latin typeface="-apple-system"/>
              </a:rPr>
              <a:t>Conduct Regular Reviews of Alerts</a:t>
            </a:r>
          </a:p>
          <a:p>
            <a:pPr algn="l"/>
            <a:r>
              <a:rPr lang="en-US" b="0" i="0" dirty="0">
                <a:solidFill>
                  <a:srgbClr val="3D4144"/>
                </a:solidFill>
                <a:effectLst/>
                <a:highlight>
                  <a:srgbClr val="FFFFFF"/>
                </a:highlight>
                <a:latin typeface="-apple-system"/>
              </a:rPr>
              <a:t>Alerts can quickly become irrelevant or ineffective as your systems and processes evolve. Regular reviews of your alerts can help you identify outdated or unnecessary alerts and add new ones that better reflect your current needs. Reviews can also help you optimize the thresholds and conditions used to trigger alerts.</a:t>
            </a:r>
          </a:p>
          <a:p>
            <a:pPr algn="l"/>
            <a:r>
              <a:rPr lang="en-US" b="1" i="0" dirty="0">
                <a:solidFill>
                  <a:srgbClr val="3D4144"/>
                </a:solidFill>
                <a:effectLst/>
                <a:highlight>
                  <a:srgbClr val="FFFFFF"/>
                </a:highlight>
                <a:latin typeface="-apple-system"/>
              </a:rPr>
              <a:t>Document Alerts and Notification Procedures</a:t>
            </a:r>
          </a:p>
          <a:p>
            <a:pPr algn="l"/>
            <a:r>
              <a:rPr lang="en-US" b="0" i="0" dirty="0">
                <a:solidFill>
                  <a:srgbClr val="3D4144"/>
                </a:solidFill>
                <a:effectLst/>
                <a:highlight>
                  <a:srgbClr val="FFFFFF"/>
                </a:highlight>
                <a:latin typeface="-apple-system"/>
              </a:rPr>
              <a:t>Documentation is critical for ensuring that alerts and notification procedures are consistent and well-understood by all team members. Documenting alerts and notification procedures can also help train new team members and provide a reference for future troubleshooting.</a:t>
            </a:r>
          </a:p>
          <a:p>
            <a:endParaRPr lang="en-IN" dirty="0"/>
          </a:p>
        </p:txBody>
      </p:sp>
    </p:spTree>
    <p:extLst>
      <p:ext uri="{BB962C8B-B14F-4D97-AF65-F5344CB8AC3E}">
        <p14:creationId xmlns:p14="http://schemas.microsoft.com/office/powerpoint/2010/main" val="327422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6F7A-7DF7-3047-05EC-E6F5EBDAA20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A323D32-16F1-7946-4AF0-7B04855F06EB}"/>
              </a:ext>
            </a:extLst>
          </p:cNvPr>
          <p:cNvSpPr>
            <a:spLocks noGrp="1"/>
          </p:cNvSpPr>
          <p:nvPr>
            <p:ph idx="1"/>
          </p:nvPr>
        </p:nvSpPr>
        <p:spPr/>
        <p:txBody>
          <a:bodyPr/>
          <a:lstStyle/>
          <a:p>
            <a:pPr algn="l"/>
            <a:r>
              <a:rPr lang="en-US" b="1" i="0" dirty="0">
                <a:solidFill>
                  <a:srgbClr val="3D4144"/>
                </a:solidFill>
                <a:effectLst/>
                <a:highlight>
                  <a:srgbClr val="FFFFFF"/>
                </a:highlight>
                <a:latin typeface="-apple-system"/>
              </a:rPr>
              <a:t>Use a Consistent Naming Convention </a:t>
            </a:r>
            <a:r>
              <a:rPr lang="en-US" b="1" i="0">
                <a:solidFill>
                  <a:srgbClr val="3D4144"/>
                </a:solidFill>
                <a:effectLst/>
                <a:highlight>
                  <a:srgbClr val="FFFFFF"/>
                </a:highlight>
                <a:latin typeface="-apple-system"/>
              </a:rPr>
              <a:t>for Alerts</a:t>
            </a:r>
            <a:endParaRPr lang="en-US" b="1" i="0" dirty="0">
              <a:solidFill>
                <a:srgbClr val="3D4144"/>
              </a:solidFill>
              <a:effectLst/>
              <a:highlight>
                <a:srgbClr val="FFFFFF"/>
              </a:highlight>
              <a:latin typeface="-apple-system"/>
            </a:endParaRPr>
          </a:p>
          <a:p>
            <a:pPr algn="l"/>
            <a:r>
              <a:rPr lang="en-US" b="0" i="0" dirty="0">
                <a:solidFill>
                  <a:srgbClr val="3D4144"/>
                </a:solidFill>
                <a:effectLst/>
                <a:highlight>
                  <a:srgbClr val="FFFFFF"/>
                </a:highlight>
                <a:latin typeface="-apple-system"/>
              </a:rPr>
              <a:t>Using a consistent naming convention for alerts can help team members quickly identify the source and severity of an issue. For example, you may use a naming convention that includes the component or service name followed by a severity level or a brief description of the issue.</a:t>
            </a:r>
          </a:p>
          <a:p>
            <a:pPr lvl="1"/>
            <a:endParaRPr lang="en-IN" dirty="0"/>
          </a:p>
        </p:txBody>
      </p:sp>
    </p:spTree>
    <p:extLst>
      <p:ext uri="{BB962C8B-B14F-4D97-AF65-F5344CB8AC3E}">
        <p14:creationId xmlns:p14="http://schemas.microsoft.com/office/powerpoint/2010/main" val="191927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DCB8-7F94-518B-DD39-67A2F6364508}"/>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95A284D6-230D-FA1D-1574-5D95ED26DC24}"/>
              </a:ext>
            </a:extLst>
          </p:cNvPr>
          <p:cNvSpPr>
            <a:spLocks noGrp="1"/>
          </p:cNvSpPr>
          <p:nvPr>
            <p:ph idx="1"/>
          </p:nvPr>
        </p:nvSpPr>
        <p:spPr/>
        <p:txBody>
          <a:bodyPr/>
          <a:lstStyle/>
          <a:p>
            <a:r>
              <a:rPr lang="en-US" b="0" i="0" dirty="0">
                <a:solidFill>
                  <a:srgbClr val="3D4144"/>
                </a:solidFill>
                <a:effectLst/>
                <a:highlight>
                  <a:srgbClr val="FFFFFF"/>
                </a:highlight>
                <a:latin typeface="-apple-system"/>
              </a:rPr>
              <a:t>Alerting and notification are critical to any SRE (Site Reliability Engineering) strategy. In simple terms, alerting and notification are the processes by which an SRE team is notified of an issue with a system or application that requires their attention.</a:t>
            </a:r>
          </a:p>
          <a:p>
            <a:r>
              <a:rPr lang="en-US" b="0" i="0" dirty="0">
                <a:solidFill>
                  <a:srgbClr val="3D4144"/>
                </a:solidFill>
                <a:effectLst/>
                <a:highlight>
                  <a:srgbClr val="FFFFFF"/>
                </a:highlight>
                <a:latin typeface="-apple-system"/>
              </a:rPr>
              <a:t>An effective alerting and notification system is essential to maintain system availability and uptime. It enables SRE teams to respond quickly to issues, reduce downtime, and prevent potential outages.</a:t>
            </a:r>
            <a:endParaRPr lang="en-IN" dirty="0"/>
          </a:p>
        </p:txBody>
      </p:sp>
    </p:spTree>
    <p:extLst>
      <p:ext uri="{BB962C8B-B14F-4D97-AF65-F5344CB8AC3E}">
        <p14:creationId xmlns:p14="http://schemas.microsoft.com/office/powerpoint/2010/main" val="327461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DD0F-A293-DBE4-BA29-B3E6E4980F98}"/>
              </a:ext>
            </a:extLst>
          </p:cNvPr>
          <p:cNvSpPr>
            <a:spLocks noGrp="1"/>
          </p:cNvSpPr>
          <p:nvPr>
            <p:ph type="title"/>
          </p:nvPr>
        </p:nvSpPr>
        <p:spPr/>
        <p:txBody>
          <a:bodyPr/>
          <a:lstStyle/>
          <a:p>
            <a:r>
              <a:rPr lang="en-IN" dirty="0"/>
              <a:t>Key factors for alerting</a:t>
            </a:r>
          </a:p>
        </p:txBody>
      </p:sp>
      <p:sp>
        <p:nvSpPr>
          <p:cNvPr id="3" name="Content Placeholder 2">
            <a:extLst>
              <a:ext uri="{FF2B5EF4-FFF2-40B4-BE49-F238E27FC236}">
                <a16:creationId xmlns:a16="http://schemas.microsoft.com/office/drawing/2014/main" id="{1EA4A458-DE1C-4E90-F0C8-E72FDB3A26FB}"/>
              </a:ext>
            </a:extLst>
          </p:cNvPr>
          <p:cNvSpPr>
            <a:spLocks noGrp="1"/>
          </p:cNvSpPr>
          <p:nvPr>
            <p:ph idx="1"/>
          </p:nvPr>
        </p:nvSpPr>
        <p:spPr/>
        <p:txBody>
          <a:bodyPr/>
          <a:lstStyle/>
          <a:p>
            <a:pPr algn="l">
              <a:buFont typeface="Arial" panose="020B0604020202020204" pitchFamily="34" charset="0"/>
              <a:buChar char="•"/>
            </a:pPr>
            <a:r>
              <a:rPr lang="en-US" b="1" i="0" dirty="0">
                <a:solidFill>
                  <a:srgbClr val="3D4144"/>
                </a:solidFill>
                <a:effectLst/>
                <a:highlight>
                  <a:srgbClr val="FFFFFF"/>
                </a:highlight>
                <a:latin typeface="-apple-system"/>
              </a:rPr>
              <a:t>Precision:</a:t>
            </a:r>
            <a:r>
              <a:rPr lang="en-US" b="0" i="0" dirty="0">
                <a:solidFill>
                  <a:srgbClr val="3D4144"/>
                </a:solidFill>
                <a:effectLst/>
                <a:highlight>
                  <a:srgbClr val="FFFFFF"/>
                </a:highlight>
                <a:latin typeface="-apple-system"/>
              </a:rPr>
              <a:t> This refers to the proportion of detected events that are actually significant. It’s crucial to minimize false positives and ensure that alerts are only triggered when they’re truly necessary.</a:t>
            </a:r>
          </a:p>
          <a:p>
            <a:pPr algn="l">
              <a:buFont typeface="Arial" panose="020B0604020202020204" pitchFamily="34" charset="0"/>
              <a:buChar char="•"/>
            </a:pPr>
            <a:r>
              <a:rPr lang="en-US" b="1" i="0" dirty="0">
                <a:solidFill>
                  <a:srgbClr val="3D4144"/>
                </a:solidFill>
                <a:effectLst/>
                <a:highlight>
                  <a:srgbClr val="FFFFFF"/>
                </a:highlight>
                <a:latin typeface="-apple-system"/>
              </a:rPr>
              <a:t>Recall:</a:t>
            </a:r>
            <a:r>
              <a:rPr lang="en-US" b="0" i="0" dirty="0">
                <a:solidFill>
                  <a:srgbClr val="3D4144"/>
                </a:solidFill>
                <a:effectLst/>
                <a:highlight>
                  <a:srgbClr val="FFFFFF"/>
                </a:highlight>
                <a:latin typeface="-apple-system"/>
              </a:rPr>
              <a:t> This measures the proportion of significant events that are actually detected by the alerting system. It’s important to strive for high recall to ensure that no critical issues slip through the cracks.</a:t>
            </a:r>
          </a:p>
          <a:p>
            <a:r>
              <a:rPr lang="en-US" b="1" i="0" dirty="0">
                <a:solidFill>
                  <a:srgbClr val="3D4144"/>
                </a:solidFill>
                <a:effectLst/>
                <a:highlight>
                  <a:srgbClr val="FFFFFF"/>
                </a:highlight>
                <a:latin typeface="-apple-system"/>
              </a:rPr>
              <a:t>Detection time:</a:t>
            </a:r>
            <a:r>
              <a:rPr lang="en-US" b="0" i="0" dirty="0">
                <a:solidFill>
                  <a:srgbClr val="3D4144"/>
                </a:solidFill>
                <a:effectLst/>
                <a:highlight>
                  <a:srgbClr val="FFFFFF"/>
                </a:highlight>
                <a:latin typeface="-apple-system"/>
              </a:rPr>
              <a:t> This refers to how quickly the alerting system is able to send notifications in various conditions. Longer detection times can negatively impact the error budget, so it’s important to ensure that alerts are triggered as quickly as possible</a:t>
            </a:r>
          </a:p>
          <a:p>
            <a:endParaRPr lang="en-IN" dirty="0"/>
          </a:p>
        </p:txBody>
      </p:sp>
    </p:spTree>
    <p:extLst>
      <p:ext uri="{BB962C8B-B14F-4D97-AF65-F5344CB8AC3E}">
        <p14:creationId xmlns:p14="http://schemas.microsoft.com/office/powerpoint/2010/main" val="193412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4175-30F7-BFF2-3B50-E88EB5271B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70B115-9E54-C1BF-16B5-1D0CB6858FF4}"/>
              </a:ext>
            </a:extLst>
          </p:cNvPr>
          <p:cNvSpPr>
            <a:spLocks noGrp="1"/>
          </p:cNvSpPr>
          <p:nvPr>
            <p:ph idx="1"/>
          </p:nvPr>
        </p:nvSpPr>
        <p:spPr/>
        <p:txBody>
          <a:bodyPr/>
          <a:lstStyle/>
          <a:p>
            <a:r>
              <a:rPr lang="en-US" b="1" i="0" dirty="0">
                <a:solidFill>
                  <a:srgbClr val="3D4144"/>
                </a:solidFill>
                <a:effectLst/>
                <a:highlight>
                  <a:srgbClr val="FFFFFF"/>
                </a:highlight>
                <a:latin typeface="-apple-system"/>
              </a:rPr>
              <a:t>Reset time:</a:t>
            </a:r>
            <a:r>
              <a:rPr lang="en-US" b="0" i="0" dirty="0">
                <a:solidFill>
                  <a:srgbClr val="3D4144"/>
                </a:solidFill>
                <a:effectLst/>
                <a:highlight>
                  <a:srgbClr val="FFFFFF"/>
                </a:highlight>
                <a:latin typeface="-apple-system"/>
              </a:rPr>
              <a:t> This measures how long alerts continue firing after an issue has been resolved. It’s important to minimize unnecessary alerts to prevent alert fatigue and ensure that SRE teams can focus on addressing the most critical issues</a:t>
            </a:r>
            <a:endParaRPr lang="en-IN" dirty="0"/>
          </a:p>
        </p:txBody>
      </p:sp>
    </p:spTree>
    <p:extLst>
      <p:ext uri="{BB962C8B-B14F-4D97-AF65-F5344CB8AC3E}">
        <p14:creationId xmlns:p14="http://schemas.microsoft.com/office/powerpoint/2010/main" val="216927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48FC-C658-D626-7323-950A32D1E7EE}"/>
              </a:ext>
            </a:extLst>
          </p:cNvPr>
          <p:cNvSpPr>
            <a:spLocks noGrp="1"/>
          </p:cNvSpPr>
          <p:nvPr>
            <p:ph type="title"/>
          </p:nvPr>
        </p:nvSpPr>
        <p:spPr/>
        <p:txBody>
          <a:bodyPr/>
          <a:lstStyle/>
          <a:p>
            <a:r>
              <a:rPr lang="en-IN" b="1" i="0" dirty="0">
                <a:solidFill>
                  <a:srgbClr val="3D4144"/>
                </a:solidFill>
                <a:effectLst/>
                <a:highlight>
                  <a:srgbClr val="FFFFFF"/>
                </a:highlight>
                <a:latin typeface="-apple-system"/>
              </a:rPr>
              <a:t>Strategies</a:t>
            </a:r>
            <a:br>
              <a:rPr lang="en-IN" b="1" i="0" dirty="0">
                <a:solidFill>
                  <a:srgbClr val="3D4144"/>
                </a:solidFill>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2ED8BB35-BF0C-499F-944A-2A49FEB01A04}"/>
              </a:ext>
            </a:extLst>
          </p:cNvPr>
          <p:cNvSpPr>
            <a:spLocks noGrp="1"/>
          </p:cNvSpPr>
          <p:nvPr>
            <p:ph idx="1"/>
          </p:nvPr>
        </p:nvSpPr>
        <p:spPr/>
        <p:txBody>
          <a:bodyPr>
            <a:normAutofit fontScale="92500" lnSpcReduction="10000"/>
          </a:bodyPr>
          <a:lstStyle/>
          <a:p>
            <a:pPr algn="l"/>
            <a:r>
              <a:rPr lang="en-US" b="1" i="0" dirty="0">
                <a:solidFill>
                  <a:srgbClr val="3D4144"/>
                </a:solidFill>
                <a:effectLst/>
                <a:highlight>
                  <a:srgbClr val="FFFFFF"/>
                </a:highlight>
                <a:latin typeface="-apple-system"/>
              </a:rPr>
              <a:t>Threshold-based alerting</a:t>
            </a:r>
          </a:p>
          <a:p>
            <a:pPr algn="l"/>
            <a:r>
              <a:rPr lang="en-US" b="0" i="0" dirty="0">
                <a:solidFill>
                  <a:srgbClr val="3D4144"/>
                </a:solidFill>
                <a:effectLst/>
                <a:highlight>
                  <a:srgbClr val="FFFFFF"/>
                </a:highlight>
                <a:latin typeface="-apple-system"/>
              </a:rPr>
              <a:t>This strategy involves setting thresholds for metrics such as CPU utilization, memory usage, network traffic, and response times. When the metrics exceed the threshold values, an alert is triggered. This is a simple and effective strategy for monitoring system health. Still, it can result in false positives if thresholds are too low.</a:t>
            </a:r>
          </a:p>
          <a:p>
            <a:pPr algn="l"/>
            <a:r>
              <a:rPr lang="en-US" b="1" i="0" dirty="0">
                <a:solidFill>
                  <a:srgbClr val="3D4144"/>
                </a:solidFill>
                <a:effectLst/>
                <a:highlight>
                  <a:srgbClr val="FFFFFF"/>
                </a:highlight>
                <a:latin typeface="-apple-system"/>
              </a:rPr>
              <a:t>Anomaly-based alerting</a:t>
            </a:r>
          </a:p>
          <a:p>
            <a:pPr algn="l"/>
            <a:r>
              <a:rPr lang="en-US" b="0" i="0" dirty="0">
                <a:solidFill>
                  <a:srgbClr val="3D4144"/>
                </a:solidFill>
                <a:effectLst/>
                <a:highlight>
                  <a:srgbClr val="FFFFFF"/>
                </a:highlight>
                <a:latin typeface="-apple-system"/>
              </a:rPr>
              <a:t>This strategy involves setting up baselines for system performance metrics and alerting when anomalies occur. Machine learning algorithms can detect anomalies by identifying patterns and trends in log data. This approach can reduce the number of false positives compared to threshold-based alerting. Still, it requires a lot of data to create an accurate baseline.</a:t>
            </a:r>
          </a:p>
          <a:p>
            <a:endParaRPr lang="en-IN" dirty="0"/>
          </a:p>
        </p:txBody>
      </p:sp>
    </p:spTree>
    <p:extLst>
      <p:ext uri="{BB962C8B-B14F-4D97-AF65-F5344CB8AC3E}">
        <p14:creationId xmlns:p14="http://schemas.microsoft.com/office/powerpoint/2010/main" val="348537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C293-016C-2362-30A2-A6D35603AE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DCEEE7-FF25-CC1B-FC7E-55FC18AF8CB7}"/>
              </a:ext>
            </a:extLst>
          </p:cNvPr>
          <p:cNvSpPr>
            <a:spLocks noGrp="1"/>
          </p:cNvSpPr>
          <p:nvPr>
            <p:ph idx="1"/>
          </p:nvPr>
        </p:nvSpPr>
        <p:spPr/>
        <p:txBody>
          <a:bodyPr>
            <a:normAutofit fontScale="92500"/>
          </a:bodyPr>
          <a:lstStyle/>
          <a:p>
            <a:pPr algn="l"/>
            <a:r>
              <a:rPr lang="en-US" b="1" i="0" dirty="0">
                <a:solidFill>
                  <a:srgbClr val="3D4144"/>
                </a:solidFill>
                <a:effectLst/>
                <a:highlight>
                  <a:srgbClr val="FFFFFF"/>
                </a:highlight>
                <a:latin typeface="-apple-system"/>
              </a:rPr>
              <a:t>Event-based alerting</a:t>
            </a:r>
          </a:p>
          <a:p>
            <a:pPr algn="l"/>
            <a:r>
              <a:rPr lang="en-US" b="0" i="0" dirty="0">
                <a:solidFill>
                  <a:srgbClr val="3D4144"/>
                </a:solidFill>
                <a:effectLst/>
                <a:highlight>
                  <a:srgbClr val="FFFFFF"/>
                </a:highlight>
                <a:latin typeface="-apple-system"/>
              </a:rPr>
              <a:t>This strategy involves setting up alerts for specific events, such as system failures or errors in application code. This strategy helps identify critical issues that require immediate attention. Still, it can result in alert fatigue if too many events are monitored.</a:t>
            </a:r>
          </a:p>
          <a:p>
            <a:pPr algn="l"/>
            <a:r>
              <a:rPr lang="en-US" b="0" i="0" dirty="0">
                <a:solidFill>
                  <a:srgbClr val="3D4144"/>
                </a:solidFill>
                <a:effectLst/>
                <a:highlight>
                  <a:srgbClr val="FFFFFF"/>
                </a:highlight>
                <a:latin typeface="-apple-system"/>
              </a:rPr>
              <a:t>Each strategy has pros and cons, and the most effective approach depends on the system being monitored and the goals of the SRE team. Threshold-based alerting is a simple and effective approach for monitoring system health. In contrast, anomaly-based alerting is better suited for detecting subtle changes in system performance. Event-based alerting helps identify critical issues that require immediate attention.</a:t>
            </a:r>
          </a:p>
          <a:p>
            <a:endParaRPr lang="en-IN" dirty="0"/>
          </a:p>
        </p:txBody>
      </p:sp>
    </p:spTree>
    <p:extLst>
      <p:ext uri="{BB962C8B-B14F-4D97-AF65-F5344CB8AC3E}">
        <p14:creationId xmlns:p14="http://schemas.microsoft.com/office/powerpoint/2010/main" val="84046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BFA8-A8C5-7B01-A64F-C25A4498B12D}"/>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5C241F7D-E150-9D71-CC2B-DD2DC740966D}"/>
              </a:ext>
            </a:extLst>
          </p:cNvPr>
          <p:cNvSpPr>
            <a:spLocks noGrp="1"/>
          </p:cNvSpPr>
          <p:nvPr>
            <p:ph idx="1"/>
          </p:nvPr>
        </p:nvSpPr>
        <p:spPr/>
        <p:txBody>
          <a:bodyPr/>
          <a:lstStyle/>
          <a:p>
            <a:r>
              <a:rPr lang="en-US" b="1" i="0" dirty="0">
                <a:solidFill>
                  <a:srgbClr val="3D4144"/>
                </a:solidFill>
                <a:effectLst/>
                <a:highlight>
                  <a:srgbClr val="FFFFFF"/>
                </a:highlight>
                <a:latin typeface="-apple-system"/>
              </a:rPr>
              <a:t>PagerDuty:</a:t>
            </a:r>
            <a:r>
              <a:rPr lang="en-US" b="0" i="0" dirty="0">
                <a:solidFill>
                  <a:srgbClr val="3D4144"/>
                </a:solidFill>
                <a:effectLst/>
                <a:highlight>
                  <a:srgbClr val="FFFFFF"/>
                </a:highlight>
                <a:latin typeface="-apple-system"/>
              </a:rPr>
              <a:t> is known for its advanced incident management capabilities, including on-call scheduling, automated escalation policies, and real-time incident reporting. PagerDuty also integrates with popular monitoring tools like New Relic, AWS CloudWatch, and Nagios, setting up alerts based on specific thresholds and events.</a:t>
            </a:r>
          </a:p>
          <a:p>
            <a:r>
              <a:rPr lang="en-US" b="1" i="0" dirty="0" err="1">
                <a:solidFill>
                  <a:srgbClr val="3D4144"/>
                </a:solidFill>
                <a:effectLst/>
                <a:highlight>
                  <a:srgbClr val="FFFFFF"/>
                </a:highlight>
                <a:latin typeface="-apple-system"/>
              </a:rPr>
              <a:t>OpsGenie</a:t>
            </a:r>
            <a:r>
              <a:rPr lang="en-US" b="1" i="0" dirty="0">
                <a:solidFill>
                  <a:srgbClr val="3D4144"/>
                </a:solidFill>
                <a:effectLst/>
                <a:highlight>
                  <a:srgbClr val="FFFFFF"/>
                </a:highlight>
                <a:latin typeface="-apple-system"/>
              </a:rPr>
              <a:t>:</a:t>
            </a:r>
            <a:r>
              <a:rPr lang="en-US" b="0" i="0" dirty="0">
                <a:solidFill>
                  <a:srgbClr val="3D4144"/>
                </a:solidFill>
                <a:effectLst/>
                <a:highlight>
                  <a:srgbClr val="FFFFFF"/>
                </a:highlight>
                <a:latin typeface="-apple-system"/>
              </a:rPr>
              <a:t> offers similar features to PagerDuty, including on-call scheduling, automated escalation policies, and real-time incident reporting. Additionally, </a:t>
            </a:r>
            <a:r>
              <a:rPr lang="en-US" b="0" i="0" dirty="0" err="1">
                <a:solidFill>
                  <a:srgbClr val="3D4144"/>
                </a:solidFill>
                <a:effectLst/>
                <a:highlight>
                  <a:srgbClr val="FFFFFF"/>
                </a:highlight>
                <a:latin typeface="-apple-system"/>
              </a:rPr>
              <a:t>OpsGenie</a:t>
            </a:r>
            <a:r>
              <a:rPr lang="en-US" b="0" i="0" dirty="0">
                <a:solidFill>
                  <a:srgbClr val="3D4144"/>
                </a:solidFill>
                <a:effectLst/>
                <a:highlight>
                  <a:srgbClr val="FFFFFF"/>
                </a:highlight>
                <a:latin typeface="-apple-system"/>
              </a:rPr>
              <a:t> provides advanced alert routing and deduplication features that help to reduce alert fatigue.</a:t>
            </a:r>
          </a:p>
          <a:p>
            <a:endParaRPr lang="en-IN" dirty="0"/>
          </a:p>
        </p:txBody>
      </p:sp>
    </p:spTree>
    <p:extLst>
      <p:ext uri="{BB962C8B-B14F-4D97-AF65-F5344CB8AC3E}">
        <p14:creationId xmlns:p14="http://schemas.microsoft.com/office/powerpoint/2010/main" val="109417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7238-873F-19C3-DB7D-62F2EEA7E2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5F34D0-52E2-07CD-9B9B-D6CFED0E3442}"/>
              </a:ext>
            </a:extLst>
          </p:cNvPr>
          <p:cNvSpPr>
            <a:spLocks noGrp="1"/>
          </p:cNvSpPr>
          <p:nvPr>
            <p:ph idx="1"/>
          </p:nvPr>
        </p:nvSpPr>
        <p:spPr/>
        <p:txBody>
          <a:bodyPr>
            <a:normAutofit lnSpcReduction="10000"/>
          </a:bodyPr>
          <a:lstStyle/>
          <a:p>
            <a:r>
              <a:rPr lang="en-US" b="1" i="0" dirty="0" err="1">
                <a:solidFill>
                  <a:srgbClr val="3D4144"/>
                </a:solidFill>
                <a:effectLst/>
                <a:highlight>
                  <a:srgbClr val="FFFFFF"/>
                </a:highlight>
                <a:latin typeface="-apple-system"/>
              </a:rPr>
              <a:t>VictorOps</a:t>
            </a:r>
            <a:r>
              <a:rPr lang="en-US" b="1" i="0" dirty="0">
                <a:solidFill>
                  <a:srgbClr val="3D4144"/>
                </a:solidFill>
                <a:effectLst/>
                <a:highlight>
                  <a:srgbClr val="FFFFFF"/>
                </a:highlight>
                <a:latin typeface="-apple-system"/>
              </a:rPr>
              <a:t>:</a:t>
            </a:r>
            <a:r>
              <a:rPr lang="en-US" b="0" i="0" dirty="0">
                <a:solidFill>
                  <a:srgbClr val="3D4144"/>
                </a:solidFill>
                <a:effectLst/>
                <a:highlight>
                  <a:srgbClr val="FFFFFF"/>
                </a:highlight>
                <a:latin typeface="-apple-system"/>
              </a:rPr>
              <a:t> is a comprehensive incident management platform that helps SRE teams to set up alerts and notifications quickly and easily. This tool provides real-time alerts, on-call scheduling, and automated escalation policies. </a:t>
            </a:r>
            <a:r>
              <a:rPr lang="en-US" b="0" i="0" dirty="0" err="1">
                <a:solidFill>
                  <a:srgbClr val="3D4144"/>
                </a:solidFill>
                <a:effectLst/>
                <a:highlight>
                  <a:srgbClr val="FFFFFF"/>
                </a:highlight>
                <a:latin typeface="-apple-system"/>
              </a:rPr>
              <a:t>VictorOps</a:t>
            </a:r>
            <a:r>
              <a:rPr lang="en-US" b="0" i="0" dirty="0">
                <a:solidFill>
                  <a:srgbClr val="3D4144"/>
                </a:solidFill>
                <a:effectLst/>
                <a:highlight>
                  <a:srgbClr val="FFFFFF"/>
                </a:highlight>
                <a:latin typeface="-apple-system"/>
              </a:rPr>
              <a:t> also integrates with various monitoring tools, including Splunk, Datadog, and Nagios.</a:t>
            </a:r>
          </a:p>
          <a:p>
            <a:r>
              <a:rPr lang="en-US" b="1" i="0" dirty="0">
                <a:solidFill>
                  <a:srgbClr val="3D4144"/>
                </a:solidFill>
                <a:effectLst/>
                <a:highlight>
                  <a:srgbClr val="FFFFFF"/>
                </a:highlight>
                <a:latin typeface="-apple-system"/>
              </a:rPr>
              <a:t>Prometheus:</a:t>
            </a:r>
            <a:r>
              <a:rPr lang="en-US" b="0" i="0" dirty="0">
                <a:solidFill>
                  <a:srgbClr val="3D4144"/>
                </a:solidFill>
                <a:effectLst/>
                <a:highlight>
                  <a:srgbClr val="FFFFFF"/>
                </a:highlight>
                <a:latin typeface="-apple-system"/>
              </a:rPr>
              <a:t> Prometheus is an open-source monitoring system. With Prometheus, SRE teams can set up alerts based on various metrics, including latency, error rates, and system resource usage. Prometheus also includes a powerful alert manager that allows users to customize alert notification channels, set up custom escalation policies, and define complex alerting rules</a:t>
            </a:r>
          </a:p>
          <a:p>
            <a:endParaRPr lang="en-IN" dirty="0"/>
          </a:p>
        </p:txBody>
      </p:sp>
    </p:spTree>
    <p:extLst>
      <p:ext uri="{BB962C8B-B14F-4D97-AF65-F5344CB8AC3E}">
        <p14:creationId xmlns:p14="http://schemas.microsoft.com/office/powerpoint/2010/main" val="215981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A9C9-099A-A7D0-4CA6-B05517089A53}"/>
              </a:ext>
            </a:extLst>
          </p:cNvPr>
          <p:cNvSpPr>
            <a:spLocks noGrp="1"/>
          </p:cNvSpPr>
          <p:nvPr>
            <p:ph type="title"/>
          </p:nvPr>
        </p:nvSpPr>
        <p:spPr/>
        <p:txBody>
          <a:bodyPr/>
          <a:lstStyle/>
          <a:p>
            <a:r>
              <a:rPr lang="en-IN" dirty="0"/>
              <a:t>Best practices</a:t>
            </a:r>
          </a:p>
        </p:txBody>
      </p:sp>
      <p:sp>
        <p:nvSpPr>
          <p:cNvPr id="3" name="Content Placeholder 2">
            <a:extLst>
              <a:ext uri="{FF2B5EF4-FFF2-40B4-BE49-F238E27FC236}">
                <a16:creationId xmlns:a16="http://schemas.microsoft.com/office/drawing/2014/main" id="{27FDE31A-B7E1-A88F-8DD8-BC372D6C1EB3}"/>
              </a:ext>
            </a:extLst>
          </p:cNvPr>
          <p:cNvSpPr>
            <a:spLocks noGrp="1"/>
          </p:cNvSpPr>
          <p:nvPr>
            <p:ph idx="1"/>
          </p:nvPr>
        </p:nvSpPr>
        <p:spPr/>
        <p:txBody>
          <a:bodyPr/>
          <a:lstStyle/>
          <a:p>
            <a:pPr algn="l"/>
            <a:r>
              <a:rPr lang="en-US" b="1" i="0" dirty="0">
                <a:solidFill>
                  <a:srgbClr val="3D4144"/>
                </a:solidFill>
                <a:effectLst/>
                <a:highlight>
                  <a:srgbClr val="FFFFFF"/>
                </a:highlight>
                <a:latin typeface="-apple-system"/>
              </a:rPr>
              <a:t>Monitor Alert Fatigue and Reduce False Positives</a:t>
            </a:r>
          </a:p>
          <a:p>
            <a:pPr algn="l"/>
            <a:r>
              <a:rPr lang="en-US" b="0" i="0" dirty="0">
                <a:solidFill>
                  <a:srgbClr val="3D4144"/>
                </a:solidFill>
                <a:effectLst/>
                <a:highlight>
                  <a:srgbClr val="FFFFFF"/>
                </a:highlight>
                <a:latin typeface="-apple-system"/>
              </a:rPr>
              <a:t>Alert fatigue occurs when a team becomes overwhelmed by the volume of alerts they receive. This can lead to a lack of attention to critical issues and delays in resolving them. To avoid alert fatigue, monitoring the volume and severity of alerts and prioritizing them based on their impact on your system is essential.</a:t>
            </a:r>
          </a:p>
          <a:p>
            <a:pPr algn="l"/>
            <a:r>
              <a:rPr lang="en-US" b="0" i="0" dirty="0">
                <a:solidFill>
                  <a:srgbClr val="3D4144"/>
                </a:solidFill>
                <a:effectLst/>
                <a:highlight>
                  <a:srgbClr val="FFFFFF"/>
                </a:highlight>
                <a:latin typeface="-apple-system"/>
              </a:rPr>
              <a:t>False positives are alerts triggered by benign events that do not require immediate attention. To reduce false positives, ensure that the thresholds and conditions used to trigger alerts are appropriate and up-to-date.</a:t>
            </a:r>
          </a:p>
          <a:p>
            <a:endParaRPr lang="en-IN" dirty="0"/>
          </a:p>
        </p:txBody>
      </p:sp>
    </p:spTree>
    <p:extLst>
      <p:ext uri="{BB962C8B-B14F-4D97-AF65-F5344CB8AC3E}">
        <p14:creationId xmlns:p14="http://schemas.microsoft.com/office/powerpoint/2010/main" val="245448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944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Alerting and Monitoring</vt:lpstr>
      <vt:lpstr>Overview</vt:lpstr>
      <vt:lpstr>Key factors for alerting</vt:lpstr>
      <vt:lpstr>PowerPoint Presentation</vt:lpstr>
      <vt:lpstr>Strategies </vt:lpstr>
      <vt:lpstr>PowerPoint Presentation</vt:lpstr>
      <vt:lpstr>Tools</vt:lpstr>
      <vt:lpstr>PowerPoint Presentation</vt:lpstr>
      <vt:lpstr>Best practices</vt:lpstr>
      <vt:lpstr>PowerPoint Presentation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2024-06-04T18:13:44Z</dcterms:created>
  <dcterms:modified xsi:type="dcterms:W3CDTF">2024-06-04T18:22:34Z</dcterms:modified>
</cp:coreProperties>
</file>