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5D2FC-3241-CDFD-2B7B-76146E52CB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925813-E8BA-0237-C676-50E7CA5BB1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3C8B30-A935-B141-1656-29A89005AC97}"/>
              </a:ext>
            </a:extLst>
          </p:cNvPr>
          <p:cNvSpPr>
            <a:spLocks noGrp="1"/>
          </p:cNvSpPr>
          <p:nvPr>
            <p:ph type="dt" sz="half" idx="10"/>
          </p:nvPr>
        </p:nvSpPr>
        <p:spPr/>
        <p:txBody>
          <a:bodyPr/>
          <a:lstStyle/>
          <a:p>
            <a:fld id="{324D87F2-4112-41FA-88D8-1EFF974906D8}" type="datetimeFigureOut">
              <a:rPr lang="en-IN" smtClean="0"/>
              <a:t>04-06-2024</a:t>
            </a:fld>
            <a:endParaRPr lang="en-IN"/>
          </a:p>
        </p:txBody>
      </p:sp>
      <p:sp>
        <p:nvSpPr>
          <p:cNvPr id="5" name="Footer Placeholder 4">
            <a:extLst>
              <a:ext uri="{FF2B5EF4-FFF2-40B4-BE49-F238E27FC236}">
                <a16:creationId xmlns:a16="http://schemas.microsoft.com/office/drawing/2014/main" id="{22736BAB-D990-7886-8339-81D2411F87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E4CDB4-BACD-907D-BAC7-A805FAF9A3F0}"/>
              </a:ext>
            </a:extLst>
          </p:cNvPr>
          <p:cNvSpPr>
            <a:spLocks noGrp="1"/>
          </p:cNvSpPr>
          <p:nvPr>
            <p:ph type="sldNum" sz="quarter" idx="12"/>
          </p:nvPr>
        </p:nvSpPr>
        <p:spPr/>
        <p:txBody>
          <a:bodyPr/>
          <a:lstStyle/>
          <a:p>
            <a:fld id="{41C8B825-4E8F-47DA-9A38-0945DCB5FD20}" type="slidenum">
              <a:rPr lang="en-IN" smtClean="0"/>
              <a:t>‹#›</a:t>
            </a:fld>
            <a:endParaRPr lang="en-IN"/>
          </a:p>
        </p:txBody>
      </p:sp>
    </p:spTree>
    <p:extLst>
      <p:ext uri="{BB962C8B-B14F-4D97-AF65-F5344CB8AC3E}">
        <p14:creationId xmlns:p14="http://schemas.microsoft.com/office/powerpoint/2010/main" val="3409402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2407-AA82-0A1B-B5B4-C8C1EE48E5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EAA150-6BD1-C004-8B8E-59E4A9E3A0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A78245-DBDF-FDEE-8591-B8A675E285BC}"/>
              </a:ext>
            </a:extLst>
          </p:cNvPr>
          <p:cNvSpPr>
            <a:spLocks noGrp="1"/>
          </p:cNvSpPr>
          <p:nvPr>
            <p:ph type="dt" sz="half" idx="10"/>
          </p:nvPr>
        </p:nvSpPr>
        <p:spPr/>
        <p:txBody>
          <a:bodyPr/>
          <a:lstStyle/>
          <a:p>
            <a:fld id="{324D87F2-4112-41FA-88D8-1EFF974906D8}" type="datetimeFigureOut">
              <a:rPr lang="en-IN" smtClean="0"/>
              <a:t>04-06-2024</a:t>
            </a:fld>
            <a:endParaRPr lang="en-IN"/>
          </a:p>
        </p:txBody>
      </p:sp>
      <p:sp>
        <p:nvSpPr>
          <p:cNvPr id="5" name="Footer Placeholder 4">
            <a:extLst>
              <a:ext uri="{FF2B5EF4-FFF2-40B4-BE49-F238E27FC236}">
                <a16:creationId xmlns:a16="http://schemas.microsoft.com/office/drawing/2014/main" id="{B0EC322A-6805-85C0-1997-D06E4D38C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052AB9-1F04-DA5D-66E0-5310DF073473}"/>
              </a:ext>
            </a:extLst>
          </p:cNvPr>
          <p:cNvSpPr>
            <a:spLocks noGrp="1"/>
          </p:cNvSpPr>
          <p:nvPr>
            <p:ph type="sldNum" sz="quarter" idx="12"/>
          </p:nvPr>
        </p:nvSpPr>
        <p:spPr/>
        <p:txBody>
          <a:bodyPr/>
          <a:lstStyle/>
          <a:p>
            <a:fld id="{41C8B825-4E8F-47DA-9A38-0945DCB5FD20}" type="slidenum">
              <a:rPr lang="en-IN" smtClean="0"/>
              <a:t>‹#›</a:t>
            </a:fld>
            <a:endParaRPr lang="en-IN"/>
          </a:p>
        </p:txBody>
      </p:sp>
    </p:spTree>
    <p:extLst>
      <p:ext uri="{BB962C8B-B14F-4D97-AF65-F5344CB8AC3E}">
        <p14:creationId xmlns:p14="http://schemas.microsoft.com/office/powerpoint/2010/main" val="2688037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94ED85-CFB2-7198-E55F-0848DC8AD8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6C0359-0699-35FB-6F49-65A49EF69F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8237AA-E8CA-F539-2C11-89F42B1618EA}"/>
              </a:ext>
            </a:extLst>
          </p:cNvPr>
          <p:cNvSpPr>
            <a:spLocks noGrp="1"/>
          </p:cNvSpPr>
          <p:nvPr>
            <p:ph type="dt" sz="half" idx="10"/>
          </p:nvPr>
        </p:nvSpPr>
        <p:spPr/>
        <p:txBody>
          <a:bodyPr/>
          <a:lstStyle/>
          <a:p>
            <a:fld id="{324D87F2-4112-41FA-88D8-1EFF974906D8}" type="datetimeFigureOut">
              <a:rPr lang="en-IN" smtClean="0"/>
              <a:t>04-06-2024</a:t>
            </a:fld>
            <a:endParaRPr lang="en-IN"/>
          </a:p>
        </p:txBody>
      </p:sp>
      <p:sp>
        <p:nvSpPr>
          <p:cNvPr id="5" name="Footer Placeholder 4">
            <a:extLst>
              <a:ext uri="{FF2B5EF4-FFF2-40B4-BE49-F238E27FC236}">
                <a16:creationId xmlns:a16="http://schemas.microsoft.com/office/drawing/2014/main" id="{03380DBC-A203-D00C-852A-1130A026BE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317686-DFCD-0E68-AFFD-A024E517FAC6}"/>
              </a:ext>
            </a:extLst>
          </p:cNvPr>
          <p:cNvSpPr>
            <a:spLocks noGrp="1"/>
          </p:cNvSpPr>
          <p:nvPr>
            <p:ph type="sldNum" sz="quarter" idx="12"/>
          </p:nvPr>
        </p:nvSpPr>
        <p:spPr/>
        <p:txBody>
          <a:bodyPr/>
          <a:lstStyle/>
          <a:p>
            <a:fld id="{41C8B825-4E8F-47DA-9A38-0945DCB5FD20}" type="slidenum">
              <a:rPr lang="en-IN" smtClean="0"/>
              <a:t>‹#›</a:t>
            </a:fld>
            <a:endParaRPr lang="en-IN"/>
          </a:p>
        </p:txBody>
      </p:sp>
    </p:spTree>
    <p:extLst>
      <p:ext uri="{BB962C8B-B14F-4D97-AF65-F5344CB8AC3E}">
        <p14:creationId xmlns:p14="http://schemas.microsoft.com/office/powerpoint/2010/main" val="399216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05E03-32BE-C287-3B2F-653456A724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2A7F64-AAEB-C7EC-558F-C56CB0EDC5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9AE0D7-E9CD-87F1-FE9B-03396877DFBA}"/>
              </a:ext>
            </a:extLst>
          </p:cNvPr>
          <p:cNvSpPr>
            <a:spLocks noGrp="1"/>
          </p:cNvSpPr>
          <p:nvPr>
            <p:ph type="dt" sz="half" idx="10"/>
          </p:nvPr>
        </p:nvSpPr>
        <p:spPr/>
        <p:txBody>
          <a:bodyPr/>
          <a:lstStyle/>
          <a:p>
            <a:fld id="{324D87F2-4112-41FA-88D8-1EFF974906D8}" type="datetimeFigureOut">
              <a:rPr lang="en-IN" smtClean="0"/>
              <a:t>04-06-2024</a:t>
            </a:fld>
            <a:endParaRPr lang="en-IN"/>
          </a:p>
        </p:txBody>
      </p:sp>
      <p:sp>
        <p:nvSpPr>
          <p:cNvPr id="5" name="Footer Placeholder 4">
            <a:extLst>
              <a:ext uri="{FF2B5EF4-FFF2-40B4-BE49-F238E27FC236}">
                <a16:creationId xmlns:a16="http://schemas.microsoft.com/office/drawing/2014/main" id="{9F81BDA6-94F7-63EF-B85E-AAF42DD3DE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C46EED-96A0-8B3B-50F1-841661B9C0BC}"/>
              </a:ext>
            </a:extLst>
          </p:cNvPr>
          <p:cNvSpPr>
            <a:spLocks noGrp="1"/>
          </p:cNvSpPr>
          <p:nvPr>
            <p:ph type="sldNum" sz="quarter" idx="12"/>
          </p:nvPr>
        </p:nvSpPr>
        <p:spPr/>
        <p:txBody>
          <a:bodyPr/>
          <a:lstStyle/>
          <a:p>
            <a:fld id="{41C8B825-4E8F-47DA-9A38-0945DCB5FD20}" type="slidenum">
              <a:rPr lang="en-IN" smtClean="0"/>
              <a:t>‹#›</a:t>
            </a:fld>
            <a:endParaRPr lang="en-IN"/>
          </a:p>
        </p:txBody>
      </p:sp>
    </p:spTree>
    <p:extLst>
      <p:ext uri="{BB962C8B-B14F-4D97-AF65-F5344CB8AC3E}">
        <p14:creationId xmlns:p14="http://schemas.microsoft.com/office/powerpoint/2010/main" val="196870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E15FC-5C1D-AD12-6549-D9E4EBA3FE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E03C72-1670-30EE-312E-3D6FD74FE1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5339CD-DD81-73B9-2FD8-DA4465958BCA}"/>
              </a:ext>
            </a:extLst>
          </p:cNvPr>
          <p:cNvSpPr>
            <a:spLocks noGrp="1"/>
          </p:cNvSpPr>
          <p:nvPr>
            <p:ph type="dt" sz="half" idx="10"/>
          </p:nvPr>
        </p:nvSpPr>
        <p:spPr/>
        <p:txBody>
          <a:bodyPr/>
          <a:lstStyle/>
          <a:p>
            <a:fld id="{324D87F2-4112-41FA-88D8-1EFF974906D8}" type="datetimeFigureOut">
              <a:rPr lang="en-IN" smtClean="0"/>
              <a:t>04-06-2024</a:t>
            </a:fld>
            <a:endParaRPr lang="en-IN"/>
          </a:p>
        </p:txBody>
      </p:sp>
      <p:sp>
        <p:nvSpPr>
          <p:cNvPr id="5" name="Footer Placeholder 4">
            <a:extLst>
              <a:ext uri="{FF2B5EF4-FFF2-40B4-BE49-F238E27FC236}">
                <a16:creationId xmlns:a16="http://schemas.microsoft.com/office/drawing/2014/main" id="{46F682D5-0101-D100-6AE0-D54F8EC1E0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A79E7F-7D19-7D84-85E8-6BAF05C7D0B0}"/>
              </a:ext>
            </a:extLst>
          </p:cNvPr>
          <p:cNvSpPr>
            <a:spLocks noGrp="1"/>
          </p:cNvSpPr>
          <p:nvPr>
            <p:ph type="sldNum" sz="quarter" idx="12"/>
          </p:nvPr>
        </p:nvSpPr>
        <p:spPr/>
        <p:txBody>
          <a:bodyPr/>
          <a:lstStyle/>
          <a:p>
            <a:fld id="{41C8B825-4E8F-47DA-9A38-0945DCB5FD20}" type="slidenum">
              <a:rPr lang="en-IN" smtClean="0"/>
              <a:t>‹#›</a:t>
            </a:fld>
            <a:endParaRPr lang="en-IN"/>
          </a:p>
        </p:txBody>
      </p:sp>
    </p:spTree>
    <p:extLst>
      <p:ext uri="{BB962C8B-B14F-4D97-AF65-F5344CB8AC3E}">
        <p14:creationId xmlns:p14="http://schemas.microsoft.com/office/powerpoint/2010/main" val="1177160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8160F-DBB6-E731-6729-B1E5CF3B72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869660-D0CD-1BDC-75BA-01E93B6575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15CE58-74D9-CDD9-64C2-C5BA13A586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84B02E-44C7-18B4-542B-9B510AD1A0A6}"/>
              </a:ext>
            </a:extLst>
          </p:cNvPr>
          <p:cNvSpPr>
            <a:spLocks noGrp="1"/>
          </p:cNvSpPr>
          <p:nvPr>
            <p:ph type="dt" sz="half" idx="10"/>
          </p:nvPr>
        </p:nvSpPr>
        <p:spPr/>
        <p:txBody>
          <a:bodyPr/>
          <a:lstStyle/>
          <a:p>
            <a:fld id="{324D87F2-4112-41FA-88D8-1EFF974906D8}" type="datetimeFigureOut">
              <a:rPr lang="en-IN" smtClean="0"/>
              <a:t>04-06-2024</a:t>
            </a:fld>
            <a:endParaRPr lang="en-IN"/>
          </a:p>
        </p:txBody>
      </p:sp>
      <p:sp>
        <p:nvSpPr>
          <p:cNvPr id="6" name="Footer Placeholder 5">
            <a:extLst>
              <a:ext uri="{FF2B5EF4-FFF2-40B4-BE49-F238E27FC236}">
                <a16:creationId xmlns:a16="http://schemas.microsoft.com/office/drawing/2014/main" id="{F7D7575A-0250-E60F-2D15-FBB60300A6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8332EA-55E5-D0CB-174F-C8656D02EA7F}"/>
              </a:ext>
            </a:extLst>
          </p:cNvPr>
          <p:cNvSpPr>
            <a:spLocks noGrp="1"/>
          </p:cNvSpPr>
          <p:nvPr>
            <p:ph type="sldNum" sz="quarter" idx="12"/>
          </p:nvPr>
        </p:nvSpPr>
        <p:spPr/>
        <p:txBody>
          <a:bodyPr/>
          <a:lstStyle/>
          <a:p>
            <a:fld id="{41C8B825-4E8F-47DA-9A38-0945DCB5FD20}" type="slidenum">
              <a:rPr lang="en-IN" smtClean="0"/>
              <a:t>‹#›</a:t>
            </a:fld>
            <a:endParaRPr lang="en-IN"/>
          </a:p>
        </p:txBody>
      </p:sp>
    </p:spTree>
    <p:extLst>
      <p:ext uri="{BB962C8B-B14F-4D97-AF65-F5344CB8AC3E}">
        <p14:creationId xmlns:p14="http://schemas.microsoft.com/office/powerpoint/2010/main" val="920744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35C37-8C26-1862-6223-863B231CC2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B394B5-E2EB-47EC-6175-920AED40E7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6F5D98-2FFB-08EF-1C17-6ED2FDCD65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DEBA52E-2A31-05A2-B666-1E7B7563F2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21F67A-4154-80BF-0D13-57754FBBF8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DDDDF1-A740-7FA0-CF1E-637B9DCEB999}"/>
              </a:ext>
            </a:extLst>
          </p:cNvPr>
          <p:cNvSpPr>
            <a:spLocks noGrp="1"/>
          </p:cNvSpPr>
          <p:nvPr>
            <p:ph type="dt" sz="half" idx="10"/>
          </p:nvPr>
        </p:nvSpPr>
        <p:spPr/>
        <p:txBody>
          <a:bodyPr/>
          <a:lstStyle/>
          <a:p>
            <a:fld id="{324D87F2-4112-41FA-88D8-1EFF974906D8}" type="datetimeFigureOut">
              <a:rPr lang="en-IN" smtClean="0"/>
              <a:t>04-06-2024</a:t>
            </a:fld>
            <a:endParaRPr lang="en-IN"/>
          </a:p>
        </p:txBody>
      </p:sp>
      <p:sp>
        <p:nvSpPr>
          <p:cNvPr id="8" name="Footer Placeholder 7">
            <a:extLst>
              <a:ext uri="{FF2B5EF4-FFF2-40B4-BE49-F238E27FC236}">
                <a16:creationId xmlns:a16="http://schemas.microsoft.com/office/drawing/2014/main" id="{35FA3B58-AC55-62EA-019D-A7E2F7BB0DC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41DA47-9624-C7E6-EBE7-8D784ABB4A86}"/>
              </a:ext>
            </a:extLst>
          </p:cNvPr>
          <p:cNvSpPr>
            <a:spLocks noGrp="1"/>
          </p:cNvSpPr>
          <p:nvPr>
            <p:ph type="sldNum" sz="quarter" idx="12"/>
          </p:nvPr>
        </p:nvSpPr>
        <p:spPr/>
        <p:txBody>
          <a:bodyPr/>
          <a:lstStyle/>
          <a:p>
            <a:fld id="{41C8B825-4E8F-47DA-9A38-0945DCB5FD20}" type="slidenum">
              <a:rPr lang="en-IN" smtClean="0"/>
              <a:t>‹#›</a:t>
            </a:fld>
            <a:endParaRPr lang="en-IN"/>
          </a:p>
        </p:txBody>
      </p:sp>
    </p:spTree>
    <p:extLst>
      <p:ext uri="{BB962C8B-B14F-4D97-AF65-F5344CB8AC3E}">
        <p14:creationId xmlns:p14="http://schemas.microsoft.com/office/powerpoint/2010/main" val="1826291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69136-AA61-12B6-9B67-BD77B20FF6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D11C40B-DE75-D12B-5D5B-D02C21A09C22}"/>
              </a:ext>
            </a:extLst>
          </p:cNvPr>
          <p:cNvSpPr>
            <a:spLocks noGrp="1"/>
          </p:cNvSpPr>
          <p:nvPr>
            <p:ph type="dt" sz="half" idx="10"/>
          </p:nvPr>
        </p:nvSpPr>
        <p:spPr/>
        <p:txBody>
          <a:bodyPr/>
          <a:lstStyle/>
          <a:p>
            <a:fld id="{324D87F2-4112-41FA-88D8-1EFF974906D8}" type="datetimeFigureOut">
              <a:rPr lang="en-IN" smtClean="0"/>
              <a:t>04-06-2024</a:t>
            </a:fld>
            <a:endParaRPr lang="en-IN"/>
          </a:p>
        </p:txBody>
      </p:sp>
      <p:sp>
        <p:nvSpPr>
          <p:cNvPr id="4" name="Footer Placeholder 3">
            <a:extLst>
              <a:ext uri="{FF2B5EF4-FFF2-40B4-BE49-F238E27FC236}">
                <a16:creationId xmlns:a16="http://schemas.microsoft.com/office/drawing/2014/main" id="{F6527D93-1053-EC56-6964-482146AAA1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4D0D22-948D-E9D0-9AAF-94A04349C6E5}"/>
              </a:ext>
            </a:extLst>
          </p:cNvPr>
          <p:cNvSpPr>
            <a:spLocks noGrp="1"/>
          </p:cNvSpPr>
          <p:nvPr>
            <p:ph type="sldNum" sz="quarter" idx="12"/>
          </p:nvPr>
        </p:nvSpPr>
        <p:spPr/>
        <p:txBody>
          <a:bodyPr/>
          <a:lstStyle/>
          <a:p>
            <a:fld id="{41C8B825-4E8F-47DA-9A38-0945DCB5FD20}" type="slidenum">
              <a:rPr lang="en-IN" smtClean="0"/>
              <a:t>‹#›</a:t>
            </a:fld>
            <a:endParaRPr lang="en-IN"/>
          </a:p>
        </p:txBody>
      </p:sp>
    </p:spTree>
    <p:extLst>
      <p:ext uri="{BB962C8B-B14F-4D97-AF65-F5344CB8AC3E}">
        <p14:creationId xmlns:p14="http://schemas.microsoft.com/office/powerpoint/2010/main" val="34646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04F71A-F72C-C828-2D3F-FCDCB389C553}"/>
              </a:ext>
            </a:extLst>
          </p:cNvPr>
          <p:cNvSpPr>
            <a:spLocks noGrp="1"/>
          </p:cNvSpPr>
          <p:nvPr>
            <p:ph type="dt" sz="half" idx="10"/>
          </p:nvPr>
        </p:nvSpPr>
        <p:spPr/>
        <p:txBody>
          <a:bodyPr/>
          <a:lstStyle/>
          <a:p>
            <a:fld id="{324D87F2-4112-41FA-88D8-1EFF974906D8}" type="datetimeFigureOut">
              <a:rPr lang="en-IN" smtClean="0"/>
              <a:t>04-06-2024</a:t>
            </a:fld>
            <a:endParaRPr lang="en-IN"/>
          </a:p>
        </p:txBody>
      </p:sp>
      <p:sp>
        <p:nvSpPr>
          <p:cNvPr id="3" name="Footer Placeholder 2">
            <a:extLst>
              <a:ext uri="{FF2B5EF4-FFF2-40B4-BE49-F238E27FC236}">
                <a16:creationId xmlns:a16="http://schemas.microsoft.com/office/drawing/2014/main" id="{16EA11DD-373D-24B8-8207-B60CE4AF59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C21988-D663-5F5E-BA9C-E3702B947BA1}"/>
              </a:ext>
            </a:extLst>
          </p:cNvPr>
          <p:cNvSpPr>
            <a:spLocks noGrp="1"/>
          </p:cNvSpPr>
          <p:nvPr>
            <p:ph type="sldNum" sz="quarter" idx="12"/>
          </p:nvPr>
        </p:nvSpPr>
        <p:spPr/>
        <p:txBody>
          <a:bodyPr/>
          <a:lstStyle/>
          <a:p>
            <a:fld id="{41C8B825-4E8F-47DA-9A38-0945DCB5FD20}" type="slidenum">
              <a:rPr lang="en-IN" smtClean="0"/>
              <a:t>‹#›</a:t>
            </a:fld>
            <a:endParaRPr lang="en-IN"/>
          </a:p>
        </p:txBody>
      </p:sp>
    </p:spTree>
    <p:extLst>
      <p:ext uri="{BB962C8B-B14F-4D97-AF65-F5344CB8AC3E}">
        <p14:creationId xmlns:p14="http://schemas.microsoft.com/office/powerpoint/2010/main" val="1449360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D276A-A74F-7575-073E-61CDE512CD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BE39B2-39C8-7D75-3538-E3CF0AA089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38C80B-1971-6A06-B362-E5C4BB9FB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17662F-488A-F89E-1745-36120EC638BC}"/>
              </a:ext>
            </a:extLst>
          </p:cNvPr>
          <p:cNvSpPr>
            <a:spLocks noGrp="1"/>
          </p:cNvSpPr>
          <p:nvPr>
            <p:ph type="dt" sz="half" idx="10"/>
          </p:nvPr>
        </p:nvSpPr>
        <p:spPr/>
        <p:txBody>
          <a:bodyPr/>
          <a:lstStyle/>
          <a:p>
            <a:fld id="{324D87F2-4112-41FA-88D8-1EFF974906D8}" type="datetimeFigureOut">
              <a:rPr lang="en-IN" smtClean="0"/>
              <a:t>04-06-2024</a:t>
            </a:fld>
            <a:endParaRPr lang="en-IN"/>
          </a:p>
        </p:txBody>
      </p:sp>
      <p:sp>
        <p:nvSpPr>
          <p:cNvPr id="6" name="Footer Placeholder 5">
            <a:extLst>
              <a:ext uri="{FF2B5EF4-FFF2-40B4-BE49-F238E27FC236}">
                <a16:creationId xmlns:a16="http://schemas.microsoft.com/office/drawing/2014/main" id="{BD740FF1-5A1F-4FC7-D098-511F08C97D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19BC9B-2E92-F8DE-099A-085BCD28DD1D}"/>
              </a:ext>
            </a:extLst>
          </p:cNvPr>
          <p:cNvSpPr>
            <a:spLocks noGrp="1"/>
          </p:cNvSpPr>
          <p:nvPr>
            <p:ph type="sldNum" sz="quarter" idx="12"/>
          </p:nvPr>
        </p:nvSpPr>
        <p:spPr/>
        <p:txBody>
          <a:bodyPr/>
          <a:lstStyle/>
          <a:p>
            <a:fld id="{41C8B825-4E8F-47DA-9A38-0945DCB5FD20}" type="slidenum">
              <a:rPr lang="en-IN" smtClean="0"/>
              <a:t>‹#›</a:t>
            </a:fld>
            <a:endParaRPr lang="en-IN"/>
          </a:p>
        </p:txBody>
      </p:sp>
    </p:spTree>
    <p:extLst>
      <p:ext uri="{BB962C8B-B14F-4D97-AF65-F5344CB8AC3E}">
        <p14:creationId xmlns:p14="http://schemas.microsoft.com/office/powerpoint/2010/main" val="2865936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08189-FCE0-C7E8-6512-DEA14B02FE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671DBC-884F-16EF-E0A1-FF38C5790D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8B2909-0E80-3BDD-806D-D5271394A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CCAB33-91D9-9BEB-EB09-AF11B49B0ED2}"/>
              </a:ext>
            </a:extLst>
          </p:cNvPr>
          <p:cNvSpPr>
            <a:spLocks noGrp="1"/>
          </p:cNvSpPr>
          <p:nvPr>
            <p:ph type="dt" sz="half" idx="10"/>
          </p:nvPr>
        </p:nvSpPr>
        <p:spPr/>
        <p:txBody>
          <a:bodyPr/>
          <a:lstStyle/>
          <a:p>
            <a:fld id="{324D87F2-4112-41FA-88D8-1EFF974906D8}" type="datetimeFigureOut">
              <a:rPr lang="en-IN" smtClean="0"/>
              <a:t>04-06-2024</a:t>
            </a:fld>
            <a:endParaRPr lang="en-IN"/>
          </a:p>
        </p:txBody>
      </p:sp>
      <p:sp>
        <p:nvSpPr>
          <p:cNvPr id="6" name="Footer Placeholder 5">
            <a:extLst>
              <a:ext uri="{FF2B5EF4-FFF2-40B4-BE49-F238E27FC236}">
                <a16:creationId xmlns:a16="http://schemas.microsoft.com/office/drawing/2014/main" id="{9FE9D266-6E67-1602-62C2-0BE861A466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951ACB-4A22-2D65-E66E-952B7AFBBB6D}"/>
              </a:ext>
            </a:extLst>
          </p:cNvPr>
          <p:cNvSpPr>
            <a:spLocks noGrp="1"/>
          </p:cNvSpPr>
          <p:nvPr>
            <p:ph type="sldNum" sz="quarter" idx="12"/>
          </p:nvPr>
        </p:nvSpPr>
        <p:spPr/>
        <p:txBody>
          <a:bodyPr/>
          <a:lstStyle/>
          <a:p>
            <a:fld id="{41C8B825-4E8F-47DA-9A38-0945DCB5FD20}" type="slidenum">
              <a:rPr lang="en-IN" smtClean="0"/>
              <a:t>‹#›</a:t>
            </a:fld>
            <a:endParaRPr lang="en-IN"/>
          </a:p>
        </p:txBody>
      </p:sp>
    </p:spTree>
    <p:extLst>
      <p:ext uri="{BB962C8B-B14F-4D97-AF65-F5344CB8AC3E}">
        <p14:creationId xmlns:p14="http://schemas.microsoft.com/office/powerpoint/2010/main" val="160346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CB77BC-F2C4-3104-F333-5BB4CE00C5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555D5A-1856-5C75-42F8-D50E0BEDDF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78659A-19ED-1916-DF7C-D1C1ECE150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4D87F2-4112-41FA-88D8-1EFF974906D8}" type="datetimeFigureOut">
              <a:rPr lang="en-IN" smtClean="0"/>
              <a:t>04-06-2024</a:t>
            </a:fld>
            <a:endParaRPr lang="en-IN"/>
          </a:p>
        </p:txBody>
      </p:sp>
      <p:sp>
        <p:nvSpPr>
          <p:cNvPr id="5" name="Footer Placeholder 4">
            <a:extLst>
              <a:ext uri="{FF2B5EF4-FFF2-40B4-BE49-F238E27FC236}">
                <a16:creationId xmlns:a16="http://schemas.microsoft.com/office/drawing/2014/main" id="{12972058-700E-D808-3383-355399B344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A4421B-89B1-09F1-4512-68266F7E63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C8B825-4E8F-47DA-9A38-0945DCB5FD20}" type="slidenum">
              <a:rPr lang="en-IN" smtClean="0"/>
              <a:t>‹#›</a:t>
            </a:fld>
            <a:endParaRPr lang="en-IN"/>
          </a:p>
        </p:txBody>
      </p:sp>
    </p:spTree>
    <p:extLst>
      <p:ext uri="{BB962C8B-B14F-4D97-AF65-F5344CB8AC3E}">
        <p14:creationId xmlns:p14="http://schemas.microsoft.com/office/powerpoint/2010/main" val="95944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BEB2A-77C4-D1EF-E3BE-0C4DAE347EB8}"/>
              </a:ext>
            </a:extLst>
          </p:cNvPr>
          <p:cNvSpPr>
            <a:spLocks noGrp="1"/>
          </p:cNvSpPr>
          <p:nvPr>
            <p:ph type="ctrTitle"/>
          </p:nvPr>
        </p:nvSpPr>
        <p:spPr/>
        <p:txBody>
          <a:bodyPr/>
          <a:lstStyle/>
          <a:p>
            <a:r>
              <a:rPr lang="en-IN" dirty="0"/>
              <a:t>Capacity planning and </a:t>
            </a:r>
            <a:r>
              <a:rPr lang="en-IN" dirty="0" err="1"/>
              <a:t>mgmt</a:t>
            </a:r>
            <a:r>
              <a:rPr lang="en-IN" dirty="0"/>
              <a:t> in SRE</a:t>
            </a:r>
          </a:p>
        </p:txBody>
      </p:sp>
      <p:sp>
        <p:nvSpPr>
          <p:cNvPr id="3" name="Subtitle 2">
            <a:extLst>
              <a:ext uri="{FF2B5EF4-FFF2-40B4-BE49-F238E27FC236}">
                <a16:creationId xmlns:a16="http://schemas.microsoft.com/office/drawing/2014/main" id="{E7DA46B4-07DE-16E0-7C09-9C09EF5866E3}"/>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2891286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58E9-236C-65DF-F936-C53EFFE43E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17DCCA-9B54-F166-E63F-989DFFB5C974}"/>
              </a:ext>
            </a:extLst>
          </p:cNvPr>
          <p:cNvSpPr>
            <a:spLocks noGrp="1"/>
          </p:cNvSpPr>
          <p:nvPr>
            <p:ph idx="1"/>
          </p:nvPr>
        </p:nvSpPr>
        <p:spPr/>
        <p:txBody>
          <a:bodyPr/>
          <a:lstStyle/>
          <a:p>
            <a:r>
              <a:rPr lang="en-US" b="1" i="0" dirty="0">
                <a:solidFill>
                  <a:srgbClr val="3D4144"/>
                </a:solidFill>
                <a:effectLst/>
                <a:highlight>
                  <a:srgbClr val="FFFFFF"/>
                </a:highlight>
                <a:latin typeface="-apple-system"/>
              </a:rPr>
              <a:t>Using Data-Driven Approaches and Tools:</a:t>
            </a:r>
            <a:r>
              <a:rPr lang="en-US" b="0" i="0" dirty="0">
                <a:solidFill>
                  <a:srgbClr val="3D4144"/>
                </a:solidFill>
                <a:effectLst/>
                <a:highlight>
                  <a:srgbClr val="FFFFFF"/>
                </a:highlight>
                <a:latin typeface="-apple-system"/>
              </a:rPr>
              <a:t> To ensure accurate and reliable capacity planning and management, it is essential to use data-driven approaches and tools. This can include leveraging historical performance data, usage trends, and patterns to inform capacity forecasting, planning, and allocation decisions. Additionally, using tools like machine learning, artificial intelligence, and predictive analytics can help to improve capacity planning and management accuracy and efficiency.</a:t>
            </a:r>
          </a:p>
          <a:p>
            <a:endParaRPr lang="en-IN" dirty="0"/>
          </a:p>
        </p:txBody>
      </p:sp>
    </p:spTree>
    <p:extLst>
      <p:ext uri="{BB962C8B-B14F-4D97-AF65-F5344CB8AC3E}">
        <p14:creationId xmlns:p14="http://schemas.microsoft.com/office/powerpoint/2010/main" val="2270879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C75F2-4F3F-4167-BA4D-A8063D2AA1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448FC3C-93BF-5FC3-4E0F-EDEB121EE1CD}"/>
              </a:ext>
            </a:extLst>
          </p:cNvPr>
          <p:cNvSpPr>
            <a:spLocks noGrp="1"/>
          </p:cNvSpPr>
          <p:nvPr>
            <p:ph idx="1"/>
          </p:nvPr>
        </p:nvSpPr>
        <p:spPr/>
        <p:txBody>
          <a:bodyPr/>
          <a:lstStyle/>
          <a:p>
            <a:r>
              <a:rPr lang="en-US" b="1" i="0" dirty="0">
                <a:solidFill>
                  <a:srgbClr val="3D4144"/>
                </a:solidFill>
                <a:effectLst/>
                <a:highlight>
                  <a:srgbClr val="FFFFFF"/>
                </a:highlight>
                <a:latin typeface="-apple-system"/>
              </a:rPr>
              <a:t>Collaborating and Communicating with Stakeholders:</a:t>
            </a:r>
            <a:r>
              <a:rPr lang="en-US" b="0" i="0" dirty="0">
                <a:solidFill>
                  <a:srgbClr val="3D4144"/>
                </a:solidFill>
                <a:effectLst/>
                <a:highlight>
                  <a:srgbClr val="FFFFFF"/>
                </a:highlight>
                <a:latin typeface="-apple-system"/>
              </a:rPr>
              <a:t> Effective capacity planning and management requires collaboration and communication with various stakeholders across the organization. This can include developers, operations teams, business stakeholders, and customers. By involving stakeholders early and often in capacity planning and management, you can ensure that everyone understands capacity needs, expectations, and priorities.</a:t>
            </a:r>
          </a:p>
          <a:p>
            <a:endParaRPr lang="en-IN" dirty="0"/>
          </a:p>
        </p:txBody>
      </p:sp>
    </p:spTree>
    <p:extLst>
      <p:ext uri="{BB962C8B-B14F-4D97-AF65-F5344CB8AC3E}">
        <p14:creationId xmlns:p14="http://schemas.microsoft.com/office/powerpoint/2010/main" val="347950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0881-8556-80B9-499E-FE0146FA07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C89C61-E1DD-A0AC-5A2C-CBEB61747100}"/>
              </a:ext>
            </a:extLst>
          </p:cNvPr>
          <p:cNvSpPr>
            <a:spLocks noGrp="1"/>
          </p:cNvSpPr>
          <p:nvPr>
            <p:ph idx="1"/>
          </p:nvPr>
        </p:nvSpPr>
        <p:spPr/>
        <p:txBody>
          <a:bodyPr/>
          <a:lstStyle/>
          <a:p>
            <a:r>
              <a:rPr lang="en-US" b="1" i="0" dirty="0">
                <a:solidFill>
                  <a:srgbClr val="3D4144"/>
                </a:solidFill>
                <a:effectLst/>
                <a:highlight>
                  <a:srgbClr val="FFFFFF"/>
                </a:highlight>
                <a:latin typeface="-apple-system"/>
              </a:rPr>
              <a:t>Continuous Monitoring and Improvement:</a:t>
            </a:r>
            <a:r>
              <a:rPr lang="en-US" b="0" i="0" dirty="0">
                <a:solidFill>
                  <a:srgbClr val="3D4144"/>
                </a:solidFill>
                <a:effectLst/>
                <a:highlight>
                  <a:srgbClr val="FFFFFF"/>
                </a:highlight>
                <a:latin typeface="-apple-system"/>
              </a:rPr>
              <a:t> Capacity planning and management is an ongoing process that requires constant monitoring and improvement. This means regularly reviewing and adjusting capacity plans and allocations based on demand, usage, and performance changes. Additionally, periodically reviewing and optimizing the capacity allocation and utilization can ensure that resources are used efficiently and effectively.</a:t>
            </a:r>
          </a:p>
          <a:p>
            <a:endParaRPr lang="en-IN" dirty="0"/>
          </a:p>
        </p:txBody>
      </p:sp>
    </p:spTree>
    <p:extLst>
      <p:ext uri="{BB962C8B-B14F-4D97-AF65-F5344CB8AC3E}">
        <p14:creationId xmlns:p14="http://schemas.microsoft.com/office/powerpoint/2010/main" val="602742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1225-D7E8-AB8D-51B5-2BB58C82A5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B52ABD-9B37-4EE2-26DF-4988B43D48B7}"/>
              </a:ext>
            </a:extLst>
          </p:cNvPr>
          <p:cNvSpPr>
            <a:spLocks noGrp="1"/>
          </p:cNvSpPr>
          <p:nvPr>
            <p:ph idx="1"/>
          </p:nvPr>
        </p:nvSpPr>
        <p:spPr/>
        <p:txBody>
          <a:bodyPr/>
          <a:lstStyle/>
          <a:p>
            <a:r>
              <a:rPr lang="en-US" b="1" i="0" dirty="0">
                <a:solidFill>
                  <a:srgbClr val="3D4144"/>
                </a:solidFill>
                <a:effectLst/>
                <a:highlight>
                  <a:srgbClr val="FFFFFF"/>
                </a:highlight>
                <a:latin typeface="-apple-system"/>
              </a:rPr>
              <a:t>Aligning Capacity Planning with Business Goals and Objectives:</a:t>
            </a:r>
            <a:r>
              <a:rPr lang="en-US" b="0" i="0" dirty="0">
                <a:solidFill>
                  <a:srgbClr val="3D4144"/>
                </a:solidFill>
                <a:effectLst/>
                <a:highlight>
                  <a:srgbClr val="FFFFFF"/>
                </a:highlight>
                <a:latin typeface="-apple-system"/>
              </a:rPr>
              <a:t> Effective capacity planning and management should be aligned with the organization’s business goals and objectives. This means considering customer demand, market trends, and financial objectives when planning and allocating capacity. By aligning capacity planning with business goals and objectives, you can ensure that capacity is used to support the organization’s mission and strategic priorities.</a:t>
            </a:r>
          </a:p>
          <a:p>
            <a:endParaRPr lang="en-IN" dirty="0"/>
          </a:p>
        </p:txBody>
      </p:sp>
    </p:spTree>
    <p:extLst>
      <p:ext uri="{BB962C8B-B14F-4D97-AF65-F5344CB8AC3E}">
        <p14:creationId xmlns:p14="http://schemas.microsoft.com/office/powerpoint/2010/main" val="2670953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E11E9-4481-08A3-D677-C1CFEABB2F72}"/>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E5DFBF91-75FD-5824-CB32-7F98C773BC19}"/>
              </a:ext>
            </a:extLst>
          </p:cNvPr>
          <p:cNvSpPr>
            <a:spLocks noGrp="1"/>
          </p:cNvSpPr>
          <p:nvPr>
            <p:ph idx="1"/>
          </p:nvPr>
        </p:nvSpPr>
        <p:spPr/>
        <p:txBody>
          <a:bodyPr/>
          <a:lstStyle/>
          <a:p>
            <a:r>
              <a:rPr lang="en-US" b="1" i="0" dirty="0">
                <a:solidFill>
                  <a:srgbClr val="3D4144"/>
                </a:solidFill>
                <a:effectLst/>
                <a:highlight>
                  <a:srgbClr val="FFFFFF"/>
                </a:highlight>
                <a:latin typeface="-apple-system"/>
              </a:rPr>
              <a:t>Uncertainty and unpredictability of demand:</a:t>
            </a:r>
            <a:r>
              <a:rPr lang="en-US" b="0" i="0" dirty="0">
                <a:solidFill>
                  <a:srgbClr val="3D4144"/>
                </a:solidFill>
                <a:effectLst/>
                <a:highlight>
                  <a:srgbClr val="FFFFFF"/>
                </a:highlight>
                <a:latin typeface="-apple-system"/>
              </a:rPr>
              <a:t> One of the biggest challenges in capacity planning is accurately predicting demand. Demand can fluctuate significantly over time, and sudden spikes or usage drops can strain infrastructure resources. </a:t>
            </a:r>
          </a:p>
          <a:p>
            <a:r>
              <a:rPr lang="en-US" b="0" i="0" dirty="0">
                <a:solidFill>
                  <a:srgbClr val="3D4144"/>
                </a:solidFill>
                <a:effectLst/>
                <a:highlight>
                  <a:srgbClr val="FFFFFF"/>
                </a:highlight>
                <a:latin typeface="-apple-system"/>
              </a:rPr>
              <a:t>To overcome this challenge, organizations can use predictive modeling and forecasting tools to estimate future demand based on historical data and usage trends. </a:t>
            </a:r>
          </a:p>
          <a:p>
            <a:r>
              <a:rPr lang="en-US" b="0" i="0" dirty="0">
                <a:solidFill>
                  <a:srgbClr val="3D4144"/>
                </a:solidFill>
                <a:effectLst/>
                <a:highlight>
                  <a:srgbClr val="FFFFFF"/>
                </a:highlight>
                <a:latin typeface="-apple-system"/>
              </a:rPr>
              <a:t>Additionally, regular monitoring and analysis of usage patterns can help identify sudden changes in demand, allowing for proactive adjustments to infrastructure capacity</a:t>
            </a:r>
            <a:endParaRPr lang="en-IN" dirty="0"/>
          </a:p>
        </p:txBody>
      </p:sp>
    </p:spTree>
    <p:extLst>
      <p:ext uri="{BB962C8B-B14F-4D97-AF65-F5344CB8AC3E}">
        <p14:creationId xmlns:p14="http://schemas.microsoft.com/office/powerpoint/2010/main" val="758148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378AE-884C-826B-8B75-A857B0D72C7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1467AC-2DDD-AE7F-6687-C3F3114E7F80}"/>
              </a:ext>
            </a:extLst>
          </p:cNvPr>
          <p:cNvSpPr>
            <a:spLocks noGrp="1"/>
          </p:cNvSpPr>
          <p:nvPr>
            <p:ph idx="1"/>
          </p:nvPr>
        </p:nvSpPr>
        <p:spPr/>
        <p:txBody>
          <a:bodyPr/>
          <a:lstStyle/>
          <a:p>
            <a:r>
              <a:rPr lang="en-US" b="1" i="0" dirty="0">
                <a:solidFill>
                  <a:srgbClr val="3D4144"/>
                </a:solidFill>
                <a:effectLst/>
                <a:highlight>
                  <a:srgbClr val="FFFFFF"/>
                </a:highlight>
                <a:latin typeface="-apple-system"/>
              </a:rPr>
              <a:t>Complexity and scale of modern IT infrastructures:</a:t>
            </a:r>
            <a:r>
              <a:rPr lang="en-US" b="0" i="0" dirty="0">
                <a:solidFill>
                  <a:srgbClr val="3D4144"/>
                </a:solidFill>
                <a:effectLst/>
                <a:highlight>
                  <a:srgbClr val="FFFFFF"/>
                </a:highlight>
                <a:latin typeface="-apple-system"/>
              </a:rPr>
              <a:t> Current systems are incredibly complex, with many interdependent components and services. This can make it challenging to accurately assess capacity needs and allocate resources effectively. </a:t>
            </a:r>
          </a:p>
          <a:p>
            <a:r>
              <a:rPr lang="en-US" b="0" i="0" dirty="0">
                <a:solidFill>
                  <a:srgbClr val="3D4144"/>
                </a:solidFill>
                <a:effectLst/>
                <a:highlight>
                  <a:srgbClr val="FFFFFF"/>
                </a:highlight>
                <a:latin typeface="-apple-system"/>
              </a:rPr>
              <a:t>Organizations can adopt a data-driven approach to capacity planning and management to address this challenge, leveraging automated monitoring and analysis tools to collect and analyze performance data across the infrastructure. </a:t>
            </a:r>
          </a:p>
          <a:p>
            <a:r>
              <a:rPr lang="en-US" b="0" i="0" dirty="0">
                <a:solidFill>
                  <a:srgbClr val="3D4144"/>
                </a:solidFill>
                <a:effectLst/>
                <a:highlight>
                  <a:srgbClr val="FFFFFF"/>
                </a:highlight>
                <a:latin typeface="-apple-system"/>
              </a:rPr>
              <a:t>This can help identify bottlenecks and areas of inefficiency and provide insights into where additional resources may be needed.</a:t>
            </a:r>
          </a:p>
          <a:p>
            <a:endParaRPr lang="en-IN" dirty="0"/>
          </a:p>
        </p:txBody>
      </p:sp>
    </p:spTree>
    <p:extLst>
      <p:ext uri="{BB962C8B-B14F-4D97-AF65-F5344CB8AC3E}">
        <p14:creationId xmlns:p14="http://schemas.microsoft.com/office/powerpoint/2010/main" val="3503796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29902-B954-163D-690D-124A62E5CAB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9537EA3-CE1C-E384-0081-85EA34501300}"/>
              </a:ext>
            </a:extLst>
          </p:cNvPr>
          <p:cNvSpPr>
            <a:spLocks noGrp="1"/>
          </p:cNvSpPr>
          <p:nvPr>
            <p:ph idx="1"/>
          </p:nvPr>
        </p:nvSpPr>
        <p:spPr/>
        <p:txBody>
          <a:bodyPr/>
          <a:lstStyle/>
          <a:p>
            <a:r>
              <a:rPr lang="en-US" b="1" i="0" dirty="0">
                <a:solidFill>
                  <a:srgbClr val="3D4144"/>
                </a:solidFill>
                <a:effectLst/>
                <a:highlight>
                  <a:srgbClr val="FFFFFF"/>
                </a:highlight>
                <a:latin typeface="-apple-system"/>
              </a:rPr>
              <a:t>Limited resources and budget constraints:</a:t>
            </a:r>
            <a:r>
              <a:rPr lang="en-US" b="0" i="0" dirty="0">
                <a:solidFill>
                  <a:srgbClr val="3D4144"/>
                </a:solidFill>
                <a:effectLst/>
                <a:highlight>
                  <a:srgbClr val="FFFFFF"/>
                </a:highlight>
                <a:latin typeface="-apple-system"/>
              </a:rPr>
              <a:t> Capacity planning and management can be resource-intensive, requiring significant investment in tools, personnel, and infrastructure. This can be a challenge for organizations with limited resources and budget constraints</a:t>
            </a:r>
            <a:r>
              <a:rPr lang="en-US" b="0" i="0">
                <a:solidFill>
                  <a:srgbClr val="3D4144"/>
                </a:solidFill>
                <a:effectLst/>
                <a:highlight>
                  <a:srgbClr val="FFFFFF"/>
                </a:highlight>
                <a:latin typeface="-apple-system"/>
              </a:rPr>
              <a:t>. </a:t>
            </a:r>
          </a:p>
          <a:p>
            <a:r>
              <a:rPr lang="en-US" b="0" i="0">
                <a:solidFill>
                  <a:srgbClr val="3D4144"/>
                </a:solidFill>
                <a:effectLst/>
                <a:highlight>
                  <a:srgbClr val="FFFFFF"/>
                </a:highlight>
                <a:latin typeface="-apple-system"/>
              </a:rPr>
              <a:t>To </a:t>
            </a:r>
            <a:r>
              <a:rPr lang="en-US" b="0" i="0" dirty="0">
                <a:solidFill>
                  <a:srgbClr val="3D4144"/>
                </a:solidFill>
                <a:effectLst/>
                <a:highlight>
                  <a:srgbClr val="FFFFFF"/>
                </a:highlight>
                <a:latin typeface="-apple-system"/>
              </a:rPr>
              <a:t>address this challenge, organizations can explore cloud and hybrid infrastructures, which can offer more flexible and cost-effective solutions for capacity management. Additionally, containerization and microservices architecture can enable more efficient resource utilization, reducing the need for additional infrastructure investment.</a:t>
            </a:r>
          </a:p>
          <a:p>
            <a:endParaRPr lang="en-IN" dirty="0"/>
          </a:p>
        </p:txBody>
      </p:sp>
    </p:spTree>
    <p:extLst>
      <p:ext uri="{BB962C8B-B14F-4D97-AF65-F5344CB8AC3E}">
        <p14:creationId xmlns:p14="http://schemas.microsoft.com/office/powerpoint/2010/main" val="1616541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01D7-6EA0-AFAC-6AC2-8F1955FB8E7D}"/>
              </a:ext>
            </a:extLst>
          </p:cNvPr>
          <p:cNvSpPr>
            <a:spLocks noGrp="1"/>
          </p:cNvSpPr>
          <p:nvPr>
            <p:ph type="title"/>
          </p:nvPr>
        </p:nvSpPr>
        <p:spPr/>
        <p:txBody>
          <a:bodyPr/>
          <a:lstStyle/>
          <a:p>
            <a:r>
              <a:rPr lang="en-IN" dirty="0"/>
              <a:t>Definition</a:t>
            </a:r>
          </a:p>
        </p:txBody>
      </p:sp>
      <p:sp>
        <p:nvSpPr>
          <p:cNvPr id="3" name="Content Placeholder 2">
            <a:extLst>
              <a:ext uri="{FF2B5EF4-FFF2-40B4-BE49-F238E27FC236}">
                <a16:creationId xmlns:a16="http://schemas.microsoft.com/office/drawing/2014/main" id="{441B4B16-CEDD-99D0-97AD-5864732ED816}"/>
              </a:ext>
            </a:extLst>
          </p:cNvPr>
          <p:cNvSpPr>
            <a:spLocks noGrp="1"/>
          </p:cNvSpPr>
          <p:nvPr>
            <p:ph idx="1"/>
          </p:nvPr>
        </p:nvSpPr>
        <p:spPr/>
        <p:txBody>
          <a:bodyPr>
            <a:normAutofit lnSpcReduction="10000"/>
          </a:bodyPr>
          <a:lstStyle/>
          <a:p>
            <a:pPr algn="l"/>
            <a:r>
              <a:rPr lang="en-US" b="0" i="0" dirty="0">
                <a:solidFill>
                  <a:srgbClr val="3D4144"/>
                </a:solidFill>
                <a:effectLst/>
                <a:highlight>
                  <a:srgbClr val="FFFFFF"/>
                </a:highlight>
                <a:latin typeface="-apple-system"/>
              </a:rPr>
              <a:t>Capacity planning is a critical aspect of Site Reliability Engineering (SRE) that involves determining the necessary resources required to meet service level objectives (SLOs) and demands. This process includes analyzing the current infrastructure capacity and predicting future demands to ensure the system can support current and future traffic.</a:t>
            </a:r>
          </a:p>
          <a:p>
            <a:pPr algn="l"/>
            <a:r>
              <a:rPr lang="en-US" b="0" i="0" dirty="0">
                <a:solidFill>
                  <a:srgbClr val="3D4144"/>
                </a:solidFill>
                <a:effectLst/>
                <a:highlight>
                  <a:srgbClr val="FFFFFF"/>
                </a:highlight>
                <a:latin typeface="-apple-system"/>
              </a:rPr>
              <a:t>Capacity management refers to ensuring an organization has enough resources, including hardware, software, and personnel, to meet its current and future business needs. In Site Reliability Engineering (SRE) context, capacity management is critical to ensuring that systems and services can meet the required levels of availability, reliability, and performance.</a:t>
            </a:r>
          </a:p>
          <a:p>
            <a:endParaRPr lang="en-IN" dirty="0"/>
          </a:p>
        </p:txBody>
      </p:sp>
    </p:spTree>
    <p:extLst>
      <p:ext uri="{BB962C8B-B14F-4D97-AF65-F5344CB8AC3E}">
        <p14:creationId xmlns:p14="http://schemas.microsoft.com/office/powerpoint/2010/main" val="748327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033BB-88E9-00B7-FFF7-5DB9F9F88383}"/>
              </a:ext>
            </a:extLst>
          </p:cNvPr>
          <p:cNvSpPr>
            <a:spLocks noGrp="1"/>
          </p:cNvSpPr>
          <p:nvPr>
            <p:ph type="title"/>
          </p:nvPr>
        </p:nvSpPr>
        <p:spPr/>
        <p:txBody>
          <a:bodyPr/>
          <a:lstStyle/>
          <a:p>
            <a:r>
              <a:rPr lang="en-IN" dirty="0"/>
              <a:t>Steps</a:t>
            </a:r>
          </a:p>
        </p:txBody>
      </p:sp>
      <p:sp>
        <p:nvSpPr>
          <p:cNvPr id="3" name="Content Placeholder 2">
            <a:extLst>
              <a:ext uri="{FF2B5EF4-FFF2-40B4-BE49-F238E27FC236}">
                <a16:creationId xmlns:a16="http://schemas.microsoft.com/office/drawing/2014/main" id="{F46B8758-A246-04DD-D4B3-6480EB542491}"/>
              </a:ext>
            </a:extLst>
          </p:cNvPr>
          <p:cNvSpPr>
            <a:spLocks noGrp="1"/>
          </p:cNvSpPr>
          <p:nvPr>
            <p:ph idx="1"/>
          </p:nvPr>
        </p:nvSpPr>
        <p:spPr/>
        <p:txBody>
          <a:bodyPr/>
          <a:lstStyle/>
          <a:p>
            <a:r>
              <a:rPr lang="en-US" b="1" i="0" dirty="0">
                <a:solidFill>
                  <a:srgbClr val="3D4144"/>
                </a:solidFill>
                <a:effectLst/>
                <a:highlight>
                  <a:srgbClr val="FFFFFF"/>
                </a:highlight>
                <a:latin typeface="-apple-system"/>
              </a:rPr>
              <a:t>Determining Service Level Objectives (SLOs):</a:t>
            </a:r>
            <a:r>
              <a:rPr lang="en-US" b="0" i="0" dirty="0">
                <a:solidFill>
                  <a:srgbClr val="3D4144"/>
                </a:solidFill>
                <a:effectLst/>
                <a:highlight>
                  <a:srgbClr val="FFFFFF"/>
                </a:highlight>
                <a:latin typeface="-apple-system"/>
              </a:rPr>
              <a:t> SLOs are the key performance indicators (KPIs) that measure the level of service provided by a system. These metrics include latency, availability, throughput, and error rates and are used to set targets for the system’s performance. The capacity planning process starts with determining the SLOs the system should meet, as these metrics will guide the analysis of the existing Capacity and the estimation of future demand.</a:t>
            </a:r>
          </a:p>
          <a:p>
            <a:endParaRPr lang="en-IN" dirty="0"/>
          </a:p>
        </p:txBody>
      </p:sp>
    </p:spTree>
    <p:extLst>
      <p:ext uri="{BB962C8B-B14F-4D97-AF65-F5344CB8AC3E}">
        <p14:creationId xmlns:p14="http://schemas.microsoft.com/office/powerpoint/2010/main" val="1655053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57D02-CCFC-68C6-3FE6-ABF00F0F21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17F6FC-8D34-F43D-D478-8EED52CB9021}"/>
              </a:ext>
            </a:extLst>
          </p:cNvPr>
          <p:cNvSpPr>
            <a:spLocks noGrp="1"/>
          </p:cNvSpPr>
          <p:nvPr>
            <p:ph idx="1"/>
          </p:nvPr>
        </p:nvSpPr>
        <p:spPr/>
        <p:txBody>
          <a:bodyPr>
            <a:normAutofit lnSpcReduction="10000"/>
          </a:bodyPr>
          <a:lstStyle/>
          <a:p>
            <a:r>
              <a:rPr lang="en-US" b="1" i="0" dirty="0">
                <a:solidFill>
                  <a:srgbClr val="3D4144"/>
                </a:solidFill>
                <a:effectLst/>
                <a:highlight>
                  <a:srgbClr val="FFFFFF"/>
                </a:highlight>
                <a:latin typeface="-apple-system"/>
              </a:rPr>
              <a:t>Analyzing the Existing Capacity:</a:t>
            </a:r>
            <a:r>
              <a:rPr lang="en-US" b="0" i="0" dirty="0">
                <a:solidFill>
                  <a:srgbClr val="3D4144"/>
                </a:solidFill>
                <a:effectLst/>
                <a:highlight>
                  <a:srgbClr val="FFFFFF"/>
                </a:highlight>
                <a:latin typeface="-apple-system"/>
              </a:rPr>
              <a:t> This analysis involves monitoring the system’s performance metrics to assess its current Capacity and identify any bottlenecks or areas that need improvement. The data collected during this analysis can be used to optimize the system’s performance and identify any capacity constraints that need to be addressed.</a:t>
            </a:r>
          </a:p>
          <a:p>
            <a:r>
              <a:rPr lang="en-US" b="1" i="0" dirty="0">
                <a:solidFill>
                  <a:srgbClr val="3D4144"/>
                </a:solidFill>
                <a:effectLst/>
                <a:highlight>
                  <a:srgbClr val="FFFFFF"/>
                </a:highlight>
                <a:latin typeface="-apple-system"/>
              </a:rPr>
              <a:t>Estimating Future Demand:</a:t>
            </a:r>
            <a:r>
              <a:rPr lang="en-US" b="0" i="0" dirty="0">
                <a:solidFill>
                  <a:srgbClr val="3D4144"/>
                </a:solidFill>
                <a:effectLst/>
                <a:highlight>
                  <a:srgbClr val="FFFFFF"/>
                </a:highlight>
                <a:latin typeface="-apple-system"/>
              </a:rPr>
              <a:t> This involves analyzing historical data to predict future trends in traffic and demand. This analysis can use statistical models, machine learning algorithms, or other forecasting methods. Accurately predicting future demand is essential to ensure the system can handle future traffic without any performance issues.</a:t>
            </a:r>
          </a:p>
          <a:p>
            <a:endParaRPr lang="en-IN" dirty="0"/>
          </a:p>
        </p:txBody>
      </p:sp>
    </p:spTree>
    <p:extLst>
      <p:ext uri="{BB962C8B-B14F-4D97-AF65-F5344CB8AC3E}">
        <p14:creationId xmlns:p14="http://schemas.microsoft.com/office/powerpoint/2010/main" val="193742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ED3BB-76BC-2B4C-423C-FBB3AECC125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BA2E40B-F734-2832-257E-3348FA890440}"/>
              </a:ext>
            </a:extLst>
          </p:cNvPr>
          <p:cNvSpPr>
            <a:spLocks noGrp="1"/>
          </p:cNvSpPr>
          <p:nvPr>
            <p:ph idx="1"/>
          </p:nvPr>
        </p:nvSpPr>
        <p:spPr/>
        <p:txBody>
          <a:bodyPr>
            <a:normAutofit lnSpcReduction="10000"/>
          </a:bodyPr>
          <a:lstStyle/>
          <a:p>
            <a:r>
              <a:rPr lang="en-US" b="1" i="0" dirty="0">
                <a:solidFill>
                  <a:srgbClr val="3D4144"/>
                </a:solidFill>
                <a:effectLst/>
                <a:highlight>
                  <a:srgbClr val="FFFFFF"/>
                </a:highlight>
                <a:latin typeface="-apple-system"/>
              </a:rPr>
              <a:t>Identifying and Mitigating Bottlenecks:</a:t>
            </a:r>
            <a:r>
              <a:rPr lang="en-US" b="0" i="0" dirty="0">
                <a:solidFill>
                  <a:srgbClr val="3D4144"/>
                </a:solidFill>
                <a:effectLst/>
                <a:highlight>
                  <a:srgbClr val="FFFFFF"/>
                </a:highlight>
                <a:latin typeface="-apple-system"/>
              </a:rPr>
              <a:t> Bottlenecks are areas within the system that limit its capacity and can cause performance issues. Identifying bottlenecks is critical in capacity planning as it enables SREs to optimize the system’s performance and increase its capacity. Once identified, bottlenecks can be mitigated through various techniques, such as load balancing, vertical or horizontal scaling, or optimizing code.</a:t>
            </a:r>
          </a:p>
          <a:p>
            <a:r>
              <a:rPr lang="en-US" b="1" i="0" dirty="0">
                <a:solidFill>
                  <a:srgbClr val="3D4144"/>
                </a:solidFill>
                <a:effectLst/>
                <a:highlight>
                  <a:srgbClr val="FFFFFF"/>
                </a:highlight>
                <a:latin typeface="-apple-system"/>
              </a:rPr>
              <a:t>Scaling the Capacity:</a:t>
            </a:r>
            <a:r>
              <a:rPr lang="en-US" b="0" i="0" dirty="0">
                <a:solidFill>
                  <a:srgbClr val="3D4144"/>
                </a:solidFill>
                <a:effectLst/>
                <a:highlight>
                  <a:srgbClr val="FFFFFF"/>
                </a:highlight>
                <a:latin typeface="-apple-system"/>
              </a:rPr>
              <a:t> Scaling can be achieved through vertical or horizontal scaling, which involves adding more resources or distributing the workload across multiple servers or data centers. Scaling aims to ensure that the system can handle current and future traffic without performance issues.</a:t>
            </a:r>
          </a:p>
          <a:p>
            <a:endParaRPr lang="en-IN" dirty="0"/>
          </a:p>
        </p:txBody>
      </p:sp>
    </p:spTree>
    <p:extLst>
      <p:ext uri="{BB962C8B-B14F-4D97-AF65-F5344CB8AC3E}">
        <p14:creationId xmlns:p14="http://schemas.microsoft.com/office/powerpoint/2010/main" val="1036197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DBFE8-7685-2397-8413-7E08C0A4EA0C}"/>
              </a:ext>
            </a:extLst>
          </p:cNvPr>
          <p:cNvSpPr>
            <a:spLocks noGrp="1"/>
          </p:cNvSpPr>
          <p:nvPr>
            <p:ph type="title"/>
          </p:nvPr>
        </p:nvSpPr>
        <p:spPr/>
        <p:txBody>
          <a:bodyPr/>
          <a:lstStyle/>
          <a:p>
            <a:r>
              <a:rPr lang="en-IN" dirty="0"/>
              <a:t>Aspects for capacity planning</a:t>
            </a:r>
          </a:p>
        </p:txBody>
      </p:sp>
      <p:sp>
        <p:nvSpPr>
          <p:cNvPr id="3" name="Content Placeholder 2">
            <a:extLst>
              <a:ext uri="{FF2B5EF4-FFF2-40B4-BE49-F238E27FC236}">
                <a16:creationId xmlns:a16="http://schemas.microsoft.com/office/drawing/2014/main" id="{868FCA5C-5958-01A2-EFB1-979ACC9501FD}"/>
              </a:ext>
            </a:extLst>
          </p:cNvPr>
          <p:cNvSpPr>
            <a:spLocks noGrp="1"/>
          </p:cNvSpPr>
          <p:nvPr>
            <p:ph idx="1"/>
          </p:nvPr>
        </p:nvSpPr>
        <p:spPr/>
        <p:txBody>
          <a:bodyPr/>
          <a:lstStyle/>
          <a:p>
            <a:r>
              <a:rPr lang="en-US" b="1" i="0" dirty="0">
                <a:solidFill>
                  <a:srgbClr val="3D4144"/>
                </a:solidFill>
                <a:effectLst/>
                <a:highlight>
                  <a:srgbClr val="FFFFFF"/>
                </a:highlight>
                <a:latin typeface="-apple-system"/>
              </a:rPr>
              <a:t>Monitoring and measuring performance:</a:t>
            </a:r>
            <a:r>
              <a:rPr lang="en-US" b="0" i="0" dirty="0">
                <a:solidFill>
                  <a:srgbClr val="3D4144"/>
                </a:solidFill>
                <a:effectLst/>
                <a:highlight>
                  <a:srgbClr val="FFFFFF"/>
                </a:highlight>
                <a:latin typeface="-apple-system"/>
              </a:rPr>
              <a:t> Capacity management begins with monitoring and measuring the performance of systems and services. This involves collecting data on system usage, response times, and other key performance indicators (KPIs) to identify potential issues and bottlenecks.</a:t>
            </a:r>
          </a:p>
          <a:p>
            <a:r>
              <a:rPr lang="en-US" b="1" i="0" dirty="0">
                <a:solidFill>
                  <a:srgbClr val="3D4144"/>
                </a:solidFill>
                <a:effectLst/>
                <a:highlight>
                  <a:srgbClr val="FFFFFF"/>
                </a:highlight>
                <a:latin typeface="-apple-system"/>
              </a:rPr>
              <a:t>Analyzing usage trends and patterns:</a:t>
            </a:r>
            <a:r>
              <a:rPr lang="en-US" b="0" i="0" dirty="0">
                <a:solidFill>
                  <a:srgbClr val="3D4144"/>
                </a:solidFill>
                <a:effectLst/>
                <a:highlight>
                  <a:srgbClr val="FFFFFF"/>
                </a:highlight>
                <a:latin typeface="-apple-system"/>
              </a:rPr>
              <a:t> The next step is to analyze usage trends and patterns to identify areas of high demand and potential resource constraints. This helps identify opportunities for optimization and capacity planning.</a:t>
            </a:r>
          </a:p>
          <a:p>
            <a:endParaRPr lang="en-IN" dirty="0"/>
          </a:p>
        </p:txBody>
      </p:sp>
    </p:spTree>
    <p:extLst>
      <p:ext uri="{BB962C8B-B14F-4D97-AF65-F5344CB8AC3E}">
        <p14:creationId xmlns:p14="http://schemas.microsoft.com/office/powerpoint/2010/main" val="3911858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F28E-38A9-C5BC-EE0F-669C4AA2D6CC}"/>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62889569-CC59-274E-EFA1-F812C8A03B88}"/>
              </a:ext>
            </a:extLst>
          </p:cNvPr>
          <p:cNvSpPr>
            <a:spLocks noGrp="1"/>
          </p:cNvSpPr>
          <p:nvPr>
            <p:ph idx="1"/>
          </p:nvPr>
        </p:nvSpPr>
        <p:spPr/>
        <p:txBody>
          <a:bodyPr/>
          <a:lstStyle/>
          <a:p>
            <a:r>
              <a:rPr lang="en-US" b="1" i="0" dirty="0">
                <a:solidFill>
                  <a:srgbClr val="3D4144"/>
                </a:solidFill>
                <a:effectLst/>
                <a:highlight>
                  <a:srgbClr val="FFFFFF"/>
                </a:highlight>
                <a:latin typeface="-apple-system"/>
              </a:rPr>
              <a:t>Capacity forecasting and planning:</a:t>
            </a:r>
            <a:r>
              <a:rPr lang="en-US" b="0" i="0" dirty="0">
                <a:solidFill>
                  <a:srgbClr val="3D4144"/>
                </a:solidFill>
                <a:effectLst/>
                <a:highlight>
                  <a:srgbClr val="FFFFFF"/>
                </a:highlight>
                <a:latin typeface="-apple-system"/>
              </a:rPr>
              <a:t> Based on usage trends and patterns, capacity managers can forecast future demand and plan for future resource requirements. This involves estimating future demand and ensuring enough capacity to meet that demand.</a:t>
            </a:r>
          </a:p>
          <a:p>
            <a:r>
              <a:rPr lang="en-US" b="1" i="0" dirty="0">
                <a:solidFill>
                  <a:srgbClr val="3D4144"/>
                </a:solidFill>
                <a:effectLst/>
                <a:highlight>
                  <a:srgbClr val="FFFFFF"/>
                </a:highlight>
                <a:latin typeface="-apple-system"/>
              </a:rPr>
              <a:t>Capacity allocation and optimization:</a:t>
            </a:r>
            <a:r>
              <a:rPr lang="en-US" b="0" i="0" dirty="0">
                <a:solidFill>
                  <a:srgbClr val="3D4144"/>
                </a:solidFill>
                <a:effectLst/>
                <a:highlight>
                  <a:srgbClr val="FFFFFF"/>
                </a:highlight>
                <a:latin typeface="-apple-system"/>
              </a:rPr>
              <a:t> Once capacity requirements have been determined, capacity managers can allocate resources and optimize their use to ensure they are used effectively. This involves identifying areas of overutilization or underutilization and taking action to optimize resource allocation.</a:t>
            </a:r>
          </a:p>
          <a:p>
            <a:endParaRPr lang="en-IN" dirty="0"/>
          </a:p>
        </p:txBody>
      </p:sp>
    </p:spTree>
    <p:extLst>
      <p:ext uri="{BB962C8B-B14F-4D97-AF65-F5344CB8AC3E}">
        <p14:creationId xmlns:p14="http://schemas.microsoft.com/office/powerpoint/2010/main" val="4087396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6BEC9-1AE9-7649-5776-07FC208882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E76D42-93C4-1281-6B76-96F9181D3DCF}"/>
              </a:ext>
            </a:extLst>
          </p:cNvPr>
          <p:cNvSpPr>
            <a:spLocks noGrp="1"/>
          </p:cNvSpPr>
          <p:nvPr>
            <p:ph idx="1"/>
          </p:nvPr>
        </p:nvSpPr>
        <p:spPr/>
        <p:txBody>
          <a:bodyPr/>
          <a:lstStyle/>
          <a:p>
            <a:r>
              <a:rPr lang="en-US" b="1" i="0" dirty="0">
                <a:solidFill>
                  <a:srgbClr val="3D4144"/>
                </a:solidFill>
                <a:effectLst/>
                <a:highlight>
                  <a:srgbClr val="FFFFFF"/>
                </a:highlight>
                <a:latin typeface="-apple-system"/>
              </a:rPr>
              <a:t>Capacity reporting and communication:</a:t>
            </a:r>
            <a:r>
              <a:rPr lang="en-US" b="0" i="0" dirty="0">
                <a:solidFill>
                  <a:srgbClr val="3D4144"/>
                </a:solidFill>
                <a:effectLst/>
                <a:highlight>
                  <a:srgbClr val="FFFFFF"/>
                </a:highlight>
                <a:latin typeface="-apple-system"/>
              </a:rPr>
              <a:t> Finally, capacity managers must report on capacity utilization and communicate capacity-related issues and plans to stakeholders. This includes providing regular reports on system performance and utilization and sharing plans for capacity upgrades or changes with stakeholders.</a:t>
            </a:r>
          </a:p>
          <a:p>
            <a:pPr lvl="1"/>
            <a:endParaRPr lang="en-IN" dirty="0"/>
          </a:p>
        </p:txBody>
      </p:sp>
    </p:spTree>
    <p:extLst>
      <p:ext uri="{BB962C8B-B14F-4D97-AF65-F5344CB8AC3E}">
        <p14:creationId xmlns:p14="http://schemas.microsoft.com/office/powerpoint/2010/main" val="1949897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5BA2-A010-CB17-FEF0-381DBE0FB941}"/>
              </a:ext>
            </a:extLst>
          </p:cNvPr>
          <p:cNvSpPr>
            <a:spLocks noGrp="1"/>
          </p:cNvSpPr>
          <p:nvPr>
            <p:ph type="title"/>
          </p:nvPr>
        </p:nvSpPr>
        <p:spPr/>
        <p:txBody>
          <a:bodyPr/>
          <a:lstStyle/>
          <a:p>
            <a:r>
              <a:rPr lang="en-IN" dirty="0"/>
              <a:t>Best Practices	</a:t>
            </a:r>
          </a:p>
        </p:txBody>
      </p:sp>
      <p:sp>
        <p:nvSpPr>
          <p:cNvPr id="3" name="Content Placeholder 2">
            <a:extLst>
              <a:ext uri="{FF2B5EF4-FFF2-40B4-BE49-F238E27FC236}">
                <a16:creationId xmlns:a16="http://schemas.microsoft.com/office/drawing/2014/main" id="{9A6C7200-0DC2-CB0C-D8AB-ADB84DC0AFFF}"/>
              </a:ext>
            </a:extLst>
          </p:cNvPr>
          <p:cNvSpPr>
            <a:spLocks noGrp="1"/>
          </p:cNvSpPr>
          <p:nvPr>
            <p:ph idx="1"/>
          </p:nvPr>
        </p:nvSpPr>
        <p:spPr/>
        <p:txBody>
          <a:bodyPr/>
          <a:lstStyle/>
          <a:p>
            <a:r>
              <a:rPr lang="en-US" b="1" i="0" dirty="0">
                <a:solidFill>
                  <a:srgbClr val="3D4144"/>
                </a:solidFill>
                <a:effectLst/>
                <a:highlight>
                  <a:srgbClr val="FFFFFF"/>
                </a:highlight>
                <a:latin typeface="-apple-system"/>
              </a:rPr>
              <a:t>Automating Capacity Planning and Management Tasks:</a:t>
            </a:r>
            <a:r>
              <a:rPr lang="en-US" b="0" i="0" dirty="0">
                <a:solidFill>
                  <a:srgbClr val="3D4144"/>
                </a:solidFill>
                <a:effectLst/>
                <a:highlight>
                  <a:srgbClr val="FFFFFF"/>
                </a:highlight>
                <a:latin typeface="-apple-system"/>
              </a:rPr>
              <a:t> Manual capacity planning and management can be time-consuming, error-prone, and inefficient. As such, it is recommended to automate capacity planning and management tasks as much as possible. </a:t>
            </a:r>
          </a:p>
          <a:p>
            <a:r>
              <a:rPr lang="en-US" b="0" i="0" dirty="0">
                <a:solidFill>
                  <a:srgbClr val="3D4144"/>
                </a:solidFill>
                <a:effectLst/>
                <a:highlight>
                  <a:srgbClr val="FFFFFF"/>
                </a:highlight>
                <a:latin typeface="-apple-system"/>
              </a:rPr>
              <a:t>This can include automating capacity monitoring, analysis, forecasting, and reporting using tools like Prometheus, Grafana, and Kubernetes.</a:t>
            </a:r>
          </a:p>
          <a:p>
            <a:endParaRPr lang="en-IN" dirty="0"/>
          </a:p>
        </p:txBody>
      </p:sp>
    </p:spTree>
    <p:extLst>
      <p:ext uri="{BB962C8B-B14F-4D97-AF65-F5344CB8AC3E}">
        <p14:creationId xmlns:p14="http://schemas.microsoft.com/office/powerpoint/2010/main" val="698013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1232</Words>
  <Application>Microsoft Office PowerPoint</Application>
  <PresentationFormat>Widescreen</PresentationFormat>
  <Paragraphs>34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-apple-system</vt:lpstr>
      <vt:lpstr>Arial</vt:lpstr>
      <vt:lpstr>Calibri</vt:lpstr>
      <vt:lpstr>Calibri Light</vt:lpstr>
      <vt:lpstr>Office Theme</vt:lpstr>
      <vt:lpstr>Capacity planning and mgmt in SRE</vt:lpstr>
      <vt:lpstr>Definition</vt:lpstr>
      <vt:lpstr>Steps</vt:lpstr>
      <vt:lpstr>PowerPoint Presentation</vt:lpstr>
      <vt:lpstr>PowerPoint Presentation</vt:lpstr>
      <vt:lpstr>Aspects for capacity planning</vt:lpstr>
      <vt:lpstr>..</vt:lpstr>
      <vt:lpstr>PowerPoint Presentation</vt:lpstr>
      <vt:lpstr>Best Practices </vt:lpstr>
      <vt:lpstr>PowerPoint Presentation</vt:lpstr>
      <vt:lpstr>PowerPoint Presentation</vt:lpstr>
      <vt:lpstr>PowerPoint Presentation</vt:lpstr>
      <vt:lpstr>PowerPoint Presentation</vt:lpstr>
      <vt:lpstr>Challenges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15</cp:revision>
  <dcterms:created xsi:type="dcterms:W3CDTF">2024-06-04T18:23:08Z</dcterms:created>
  <dcterms:modified xsi:type="dcterms:W3CDTF">2024-06-04T18:28:58Z</dcterms:modified>
</cp:coreProperties>
</file>