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BF0C-2782-D512-09D3-04A71F455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CCFA91-94E0-34CD-FF35-F8E75B73BA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5D3685-492E-82F2-2712-2555733DCF7E}"/>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0923F84E-860F-34C5-5BBB-2A559A359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367BE-FE6A-7643-DC49-104E90F2D58E}"/>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148232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878C-918A-6B82-3475-F3D6BAA3A6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F0B00F-71F5-28A4-33F5-41FD134C50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3D9CBA-0949-C1E4-CF60-9EF270728BB4}"/>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8630E629-08F7-63F7-797C-69875759EE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9E2EA-F5FD-4B26-4EDF-546F2D79BBAD}"/>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3857016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CCBA9-CA69-66B0-6236-D022896767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F527FF-D442-D377-1A53-0E8926EDCF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A159F-0640-C376-C7A3-BE6005351698}"/>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9B5BB2CE-F023-9CA3-D095-A995F66E0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B79AC-AC09-7951-6F9E-B0E18262CD7E}"/>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340415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0BF2-9F49-7C2C-884B-CD0CABB31B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19E2C7-FE48-F97F-BB0B-12D8184D4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E9376-8079-14E5-90D7-E6333CC931F0}"/>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B64DBBAD-3F6B-9145-6598-E9D63B2CA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5225C7-A75A-54B5-C052-35ECB21AF033}"/>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3609691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724D-5DC2-27A8-B9EE-3381C61021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FBF582-3F96-F3F6-9C0F-F677DBB0DD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8DFB67-5DCB-F9CA-20ED-90C9F4F69FBF}"/>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EF41D6ED-718D-AC71-7575-C92E6C803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9A5E3-AD02-6658-DB0C-01F6240F047A}"/>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413388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C5C0-BCBE-8EDB-1E61-D85F87C32E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65B646-4DD3-4228-B34E-AD0D898F4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210FC8-B4CE-DF22-C3DC-0D2B65F6B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295D0F-CAB7-B05C-30CE-95D5AF7C39B5}"/>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6" name="Footer Placeholder 5">
            <a:extLst>
              <a:ext uri="{FF2B5EF4-FFF2-40B4-BE49-F238E27FC236}">
                <a16:creationId xmlns:a16="http://schemas.microsoft.com/office/drawing/2014/main" id="{3D5A9FC8-2CD3-7D7E-F1CE-3D978A9A4D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30CF7-C6E2-AB64-D438-4CB5202BB08A}"/>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116435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BA64-2A4E-AC25-C8DC-9339B821C0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1F794B-2965-55FA-6EF2-E378DA45C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5642E-452A-1991-D52B-647B34033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890D32-B874-B3FC-CD60-C87E29318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1A87B-605B-0E09-7A9C-38131CDE2C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99E11B-4B3E-871B-818E-33E20AF10EA5}"/>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8" name="Footer Placeholder 7">
            <a:extLst>
              <a:ext uri="{FF2B5EF4-FFF2-40B4-BE49-F238E27FC236}">
                <a16:creationId xmlns:a16="http://schemas.microsoft.com/office/drawing/2014/main" id="{94985DD4-039C-8D77-BB2D-B3EAD2CEB4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88F17E-937C-7288-D9C3-7D5155BE61CB}"/>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81284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E1B31-FE25-619E-C71F-61FE056B4B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EF2814-42B3-6173-318F-CD318AB49085}"/>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4" name="Footer Placeholder 3">
            <a:extLst>
              <a:ext uri="{FF2B5EF4-FFF2-40B4-BE49-F238E27FC236}">
                <a16:creationId xmlns:a16="http://schemas.microsoft.com/office/drawing/2014/main" id="{AC1AB23C-2C6D-1DE8-ED05-31AC8574CF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CD4DB8-1A33-10A9-DB19-EAEDC4F749A8}"/>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2034739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8608DB-29B3-F717-D002-A85325678E58}"/>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3" name="Footer Placeholder 2">
            <a:extLst>
              <a:ext uri="{FF2B5EF4-FFF2-40B4-BE49-F238E27FC236}">
                <a16:creationId xmlns:a16="http://schemas.microsoft.com/office/drawing/2014/main" id="{839AEF74-934A-C372-C81E-645C56A4BB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51107A-1082-758E-8081-9F2D216A22BA}"/>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15434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9E23-0FD2-A2BC-173E-93590F0AB1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C8548F-970C-232F-65B5-EB3BA9239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65C180-D92E-3C63-B245-63E91DE4D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DE2E8-DC70-1341-0F8F-504203607B82}"/>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6" name="Footer Placeholder 5">
            <a:extLst>
              <a:ext uri="{FF2B5EF4-FFF2-40B4-BE49-F238E27FC236}">
                <a16:creationId xmlns:a16="http://schemas.microsoft.com/office/drawing/2014/main" id="{0F56C56E-B607-DA67-5121-49C40223B4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D3BC4F-98B6-6397-E52B-CBCFB589A91B}"/>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31394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B2F0-391D-781D-113A-DE294276B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2EBC5-224E-C122-6556-84C1787AF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289F95-5C99-FAEF-5432-E6C2FD3F1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BD911-3C55-296E-6F3A-1818DAF85FE8}"/>
              </a:ext>
            </a:extLst>
          </p:cNvPr>
          <p:cNvSpPr>
            <a:spLocks noGrp="1"/>
          </p:cNvSpPr>
          <p:nvPr>
            <p:ph type="dt" sz="half" idx="10"/>
          </p:nvPr>
        </p:nvSpPr>
        <p:spPr/>
        <p:txBody>
          <a:bodyPr/>
          <a:lstStyle/>
          <a:p>
            <a:fld id="{168BE5E9-5FA6-41D7-A199-9C289B9E2F3E}" type="datetimeFigureOut">
              <a:rPr lang="en-IN" smtClean="0"/>
              <a:t>04-06-2024</a:t>
            </a:fld>
            <a:endParaRPr lang="en-IN"/>
          </a:p>
        </p:txBody>
      </p:sp>
      <p:sp>
        <p:nvSpPr>
          <p:cNvPr id="6" name="Footer Placeholder 5">
            <a:extLst>
              <a:ext uri="{FF2B5EF4-FFF2-40B4-BE49-F238E27FC236}">
                <a16:creationId xmlns:a16="http://schemas.microsoft.com/office/drawing/2014/main" id="{3B421856-C163-4729-BF02-DAA26594D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B3EC0-7520-7E9F-FDBC-C8B939DA5299}"/>
              </a:ext>
            </a:extLst>
          </p:cNvPr>
          <p:cNvSpPr>
            <a:spLocks noGrp="1"/>
          </p:cNvSpPr>
          <p:nvPr>
            <p:ph type="sldNum" sz="quarter" idx="12"/>
          </p:nvPr>
        </p:nvSpPr>
        <p:spPr/>
        <p:txBody>
          <a:bodyPr/>
          <a:lstStyle/>
          <a:p>
            <a:fld id="{99FFB6B1-07D9-48C5-A996-AB82CE456FAE}" type="slidenum">
              <a:rPr lang="en-IN" smtClean="0"/>
              <a:t>‹#›</a:t>
            </a:fld>
            <a:endParaRPr lang="en-IN"/>
          </a:p>
        </p:txBody>
      </p:sp>
    </p:spTree>
    <p:extLst>
      <p:ext uri="{BB962C8B-B14F-4D97-AF65-F5344CB8AC3E}">
        <p14:creationId xmlns:p14="http://schemas.microsoft.com/office/powerpoint/2010/main" val="3392840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A5181-5B3F-9B22-2B6C-895D5F266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46261-722B-A619-7AD6-49D1162A3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BF267-CA49-9947-B181-A88454B927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BE5E9-5FA6-41D7-A199-9C289B9E2F3E}" type="datetimeFigureOut">
              <a:rPr lang="en-IN" smtClean="0"/>
              <a:t>04-06-2024</a:t>
            </a:fld>
            <a:endParaRPr lang="en-IN"/>
          </a:p>
        </p:txBody>
      </p:sp>
      <p:sp>
        <p:nvSpPr>
          <p:cNvPr id="5" name="Footer Placeholder 4">
            <a:extLst>
              <a:ext uri="{FF2B5EF4-FFF2-40B4-BE49-F238E27FC236}">
                <a16:creationId xmlns:a16="http://schemas.microsoft.com/office/drawing/2014/main" id="{6E0615F8-498D-585A-564D-55FFE43B24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772BA1-3899-AE24-3D8E-20B665E9E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FB6B1-07D9-48C5-A996-AB82CE456FAE}" type="slidenum">
              <a:rPr lang="en-IN" smtClean="0"/>
              <a:t>‹#›</a:t>
            </a:fld>
            <a:endParaRPr lang="en-IN"/>
          </a:p>
        </p:txBody>
      </p:sp>
    </p:spTree>
    <p:extLst>
      <p:ext uri="{BB962C8B-B14F-4D97-AF65-F5344CB8AC3E}">
        <p14:creationId xmlns:p14="http://schemas.microsoft.com/office/powerpoint/2010/main" val="123884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8958-D9FC-DB9E-8F78-E198BCE1D5D8}"/>
              </a:ext>
            </a:extLst>
          </p:cNvPr>
          <p:cNvSpPr>
            <a:spLocks noGrp="1"/>
          </p:cNvSpPr>
          <p:nvPr>
            <p:ph type="ctrTitle"/>
          </p:nvPr>
        </p:nvSpPr>
        <p:spPr/>
        <p:txBody>
          <a:bodyPr/>
          <a:lstStyle/>
          <a:p>
            <a:r>
              <a:rPr lang="en-IN" dirty="0"/>
              <a:t>Error Budget policies</a:t>
            </a:r>
          </a:p>
        </p:txBody>
      </p:sp>
      <p:sp>
        <p:nvSpPr>
          <p:cNvPr id="3" name="Subtitle 2">
            <a:extLst>
              <a:ext uri="{FF2B5EF4-FFF2-40B4-BE49-F238E27FC236}">
                <a16:creationId xmlns:a16="http://schemas.microsoft.com/office/drawing/2014/main" id="{8B19ACF4-67BA-A261-21D3-BE9E3DFA31A4}"/>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78672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7F91-C7C7-D747-D2B3-938FD2982200}"/>
              </a:ext>
            </a:extLst>
          </p:cNvPr>
          <p:cNvSpPr>
            <a:spLocks noGrp="1"/>
          </p:cNvSpPr>
          <p:nvPr>
            <p:ph type="title"/>
          </p:nvPr>
        </p:nvSpPr>
        <p:spPr/>
        <p:txBody>
          <a:bodyPr/>
          <a:lstStyle/>
          <a:p>
            <a:r>
              <a:rPr lang="en-IN" dirty="0"/>
              <a:t>Policy Document</a:t>
            </a:r>
          </a:p>
        </p:txBody>
      </p:sp>
      <p:sp>
        <p:nvSpPr>
          <p:cNvPr id="3" name="Content Placeholder 2">
            <a:extLst>
              <a:ext uri="{FF2B5EF4-FFF2-40B4-BE49-F238E27FC236}">
                <a16:creationId xmlns:a16="http://schemas.microsoft.com/office/drawing/2014/main" id="{3A45FAC3-F899-5E14-BFCB-F590544B79F9}"/>
              </a:ext>
            </a:extLst>
          </p:cNvPr>
          <p:cNvSpPr>
            <a:spLocks noGrp="1"/>
          </p:cNvSpPr>
          <p:nvPr>
            <p:ph idx="1"/>
          </p:nvPr>
        </p:nvSpPr>
        <p:spPr/>
        <p:txBody>
          <a:bodyPr/>
          <a:lstStyle/>
          <a:p>
            <a:r>
              <a:rPr lang="en-US" dirty="0">
                <a:latin typeface="+mj-lt"/>
              </a:rPr>
              <a:t>Teams should document policies for services they directly own. Shared services should be documented at the organizational level that is responsible for those services. </a:t>
            </a:r>
          </a:p>
          <a:p>
            <a:r>
              <a:rPr lang="en-US" dirty="0">
                <a:latin typeface="+mj-lt"/>
              </a:rPr>
              <a:t>Policies should be shared among the stakeholders and incident response team.</a:t>
            </a:r>
          </a:p>
          <a:p>
            <a:r>
              <a:rPr lang="en-US" dirty="0">
                <a:latin typeface="+mj-lt"/>
              </a:rPr>
              <a:t> Application run books should be updated with the link to the policy document for support engineers to have easy access. The policy document can be placed either in a source code repository or central documentation source belonging to the team.</a:t>
            </a:r>
            <a:endParaRPr lang="en-IN" dirty="0">
              <a:latin typeface="+mj-lt"/>
            </a:endParaRPr>
          </a:p>
        </p:txBody>
      </p:sp>
    </p:spTree>
    <p:extLst>
      <p:ext uri="{BB962C8B-B14F-4D97-AF65-F5344CB8AC3E}">
        <p14:creationId xmlns:p14="http://schemas.microsoft.com/office/powerpoint/2010/main" val="246478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2B3E-64B4-35E3-5369-AAA291237B80}"/>
              </a:ext>
            </a:extLst>
          </p:cNvPr>
          <p:cNvSpPr>
            <a:spLocks noGrp="1"/>
          </p:cNvSpPr>
          <p:nvPr>
            <p:ph type="title"/>
          </p:nvPr>
        </p:nvSpPr>
        <p:spPr/>
        <p:txBody>
          <a:bodyPr/>
          <a:lstStyle/>
          <a:p>
            <a:r>
              <a:rPr lang="en-IN" dirty="0"/>
              <a:t>How to </a:t>
            </a:r>
            <a:r>
              <a:rPr lang="en-IN" dirty="0" err="1"/>
              <a:t>test?Adoption</a:t>
            </a:r>
            <a:endParaRPr lang="en-IN" dirty="0"/>
          </a:p>
        </p:txBody>
      </p:sp>
      <p:sp>
        <p:nvSpPr>
          <p:cNvPr id="3" name="Content Placeholder 2">
            <a:extLst>
              <a:ext uri="{FF2B5EF4-FFF2-40B4-BE49-F238E27FC236}">
                <a16:creationId xmlns:a16="http://schemas.microsoft.com/office/drawing/2014/main" id="{B98E280F-4A53-D4D4-151F-F12374FA5BD1}"/>
              </a:ext>
            </a:extLst>
          </p:cNvPr>
          <p:cNvSpPr>
            <a:spLocks noGrp="1"/>
          </p:cNvSpPr>
          <p:nvPr>
            <p:ph idx="1"/>
          </p:nvPr>
        </p:nvSpPr>
        <p:spPr/>
        <p:txBody>
          <a:bodyPr/>
          <a:lstStyle/>
          <a:p>
            <a:pPr marL="0" indent="0">
              <a:buNone/>
            </a:pPr>
            <a:r>
              <a:rPr lang="en-US" dirty="0">
                <a:latin typeface="+mj-lt"/>
              </a:rPr>
              <a:t>Setup:</a:t>
            </a:r>
          </a:p>
          <a:p>
            <a:pPr marL="0" indent="0">
              <a:buNone/>
            </a:pPr>
            <a:endParaRPr lang="en-US" dirty="0">
              <a:latin typeface="+mj-lt"/>
            </a:endParaRPr>
          </a:p>
          <a:p>
            <a:pPr marL="0" indent="0">
              <a:buNone/>
            </a:pPr>
            <a:r>
              <a:rPr lang="en-US" dirty="0">
                <a:latin typeface="+mj-lt"/>
              </a:rPr>
              <a:t>Inspirational SLO targets and error budget limits are agreed upon</a:t>
            </a:r>
          </a:p>
          <a:p>
            <a:pPr marL="0" indent="0">
              <a:buNone/>
            </a:pPr>
            <a:r>
              <a:rPr lang="en-US" dirty="0">
                <a:latin typeface="+mj-lt"/>
              </a:rPr>
              <a:t>Policy document created</a:t>
            </a:r>
          </a:p>
          <a:p>
            <a:pPr marL="0" indent="0">
              <a:buNone/>
            </a:pPr>
            <a:r>
              <a:rPr lang="en-US" dirty="0">
                <a:latin typeface="+mj-lt"/>
              </a:rPr>
              <a:t>Run books updated</a:t>
            </a:r>
          </a:p>
          <a:p>
            <a:pPr marL="0" indent="0">
              <a:buNone/>
            </a:pPr>
            <a:r>
              <a:rPr lang="en-US" dirty="0">
                <a:latin typeface="+mj-lt"/>
              </a:rPr>
              <a:t>Necessary trainings are done (within the team)</a:t>
            </a:r>
            <a:endParaRPr lang="en-IN" dirty="0">
              <a:latin typeface="+mj-lt"/>
            </a:endParaRPr>
          </a:p>
        </p:txBody>
      </p:sp>
    </p:spTree>
    <p:extLst>
      <p:ext uri="{BB962C8B-B14F-4D97-AF65-F5344CB8AC3E}">
        <p14:creationId xmlns:p14="http://schemas.microsoft.com/office/powerpoint/2010/main" val="1592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EE66-727C-CEC9-0A74-1E09B0EB39F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D621C9EA-31A4-EA39-74B8-12F0227F8CE3}"/>
              </a:ext>
            </a:extLst>
          </p:cNvPr>
          <p:cNvSpPr>
            <a:spLocks noGrp="1"/>
          </p:cNvSpPr>
          <p:nvPr>
            <p:ph idx="1"/>
          </p:nvPr>
        </p:nvSpPr>
        <p:spPr/>
        <p:txBody>
          <a:bodyPr>
            <a:normAutofit/>
          </a:bodyPr>
          <a:lstStyle/>
          <a:p>
            <a:r>
              <a:rPr lang="en-US" dirty="0">
                <a:latin typeface="+mj-lt"/>
              </a:rPr>
              <a:t>Alpha Testing / 1st 30 Days:</a:t>
            </a:r>
          </a:p>
          <a:p>
            <a:pPr lvl="1"/>
            <a:r>
              <a:rPr lang="en-US" dirty="0">
                <a:latin typeface="+mj-lt"/>
              </a:rPr>
              <a:t>Monitor</a:t>
            </a:r>
          </a:p>
          <a:p>
            <a:pPr lvl="1"/>
            <a:r>
              <a:rPr lang="en-US" dirty="0">
                <a:latin typeface="+mj-lt"/>
              </a:rPr>
              <a:t>If entering “Sad state” then have all the ceremonies but don’t actually block releases</a:t>
            </a:r>
          </a:p>
          <a:p>
            <a:r>
              <a:rPr lang="en-US" dirty="0">
                <a:latin typeface="+mj-lt"/>
              </a:rPr>
              <a:t>Beta testing / 2nd 30 days:</a:t>
            </a:r>
          </a:p>
          <a:p>
            <a:pPr lvl="1"/>
            <a:r>
              <a:rPr lang="en-US" dirty="0">
                <a:latin typeface="+mj-lt"/>
              </a:rPr>
              <a:t>Adjust limits based on learnings</a:t>
            </a:r>
          </a:p>
          <a:p>
            <a:pPr lvl="1"/>
            <a:r>
              <a:rPr lang="en-US" dirty="0">
                <a:latin typeface="+mj-lt"/>
              </a:rPr>
              <a:t>Apply “Sad state” rules</a:t>
            </a:r>
          </a:p>
          <a:p>
            <a:pPr lvl="1"/>
            <a:r>
              <a:rPr lang="en-US" dirty="0">
                <a:latin typeface="+mj-lt"/>
              </a:rPr>
              <a:t>Optional: If necessary, team has the flexibility to adjust SLO targets and error budget limits with approval from stakeholders</a:t>
            </a:r>
          </a:p>
        </p:txBody>
      </p:sp>
    </p:spTree>
    <p:extLst>
      <p:ext uri="{BB962C8B-B14F-4D97-AF65-F5344CB8AC3E}">
        <p14:creationId xmlns:p14="http://schemas.microsoft.com/office/powerpoint/2010/main" val="164610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5CB2-96D1-4863-3FCB-F5A2A1A1C442}"/>
              </a:ext>
            </a:extLst>
          </p:cNvPr>
          <p:cNvSpPr>
            <a:spLocks noGrp="1"/>
          </p:cNvSpPr>
          <p:nvPr>
            <p:ph type="title"/>
          </p:nvPr>
        </p:nvSpPr>
        <p:spPr/>
        <p:txBody>
          <a:bodyPr/>
          <a:lstStyle/>
          <a:p>
            <a:r>
              <a:rPr lang="en-IN" dirty="0"/>
              <a:t>Operationalize</a:t>
            </a:r>
          </a:p>
        </p:txBody>
      </p:sp>
      <p:sp>
        <p:nvSpPr>
          <p:cNvPr id="3" name="Content Placeholder 2">
            <a:extLst>
              <a:ext uri="{FF2B5EF4-FFF2-40B4-BE49-F238E27FC236}">
                <a16:creationId xmlns:a16="http://schemas.microsoft.com/office/drawing/2014/main" id="{F244DF10-1491-F564-5C12-97CAF18EE314}"/>
              </a:ext>
            </a:extLst>
          </p:cNvPr>
          <p:cNvSpPr>
            <a:spLocks noGrp="1"/>
          </p:cNvSpPr>
          <p:nvPr>
            <p:ph idx="1"/>
          </p:nvPr>
        </p:nvSpPr>
        <p:spPr/>
        <p:txBody>
          <a:bodyPr/>
          <a:lstStyle/>
          <a:p>
            <a:r>
              <a:rPr lang="en-US" dirty="0">
                <a:latin typeface="+mj-lt"/>
              </a:rPr>
              <a:t>Follow the error budget policy</a:t>
            </a:r>
          </a:p>
          <a:p>
            <a:r>
              <a:rPr lang="en-US" dirty="0">
                <a:latin typeface="+mj-lt"/>
              </a:rPr>
              <a:t>Every 6 months SLOs and error budgets are reviewed</a:t>
            </a:r>
          </a:p>
          <a:p>
            <a:r>
              <a:rPr lang="en-US" dirty="0">
                <a:latin typeface="+mj-lt"/>
              </a:rPr>
              <a:t>Optional: SLO targets and error budget limits are adjusted with approval from stakeholders</a:t>
            </a:r>
            <a:endParaRPr lang="en-IN" dirty="0">
              <a:latin typeface="+mj-lt"/>
            </a:endParaRPr>
          </a:p>
        </p:txBody>
      </p:sp>
    </p:spTree>
    <p:extLst>
      <p:ext uri="{BB962C8B-B14F-4D97-AF65-F5344CB8AC3E}">
        <p14:creationId xmlns:p14="http://schemas.microsoft.com/office/powerpoint/2010/main" val="645183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1721C-E803-21BA-0D19-7558D4DADF58}"/>
              </a:ext>
            </a:extLst>
          </p:cNvPr>
          <p:cNvSpPr>
            <a:spLocks noGrp="1"/>
          </p:cNvSpPr>
          <p:nvPr>
            <p:ph type="title"/>
          </p:nvPr>
        </p:nvSpPr>
        <p:spPr/>
        <p:txBody>
          <a:bodyPr/>
          <a:lstStyle/>
          <a:p>
            <a:r>
              <a:rPr lang="en-IN" dirty="0"/>
              <a:t>Reporting</a:t>
            </a:r>
          </a:p>
        </p:txBody>
      </p:sp>
      <p:sp>
        <p:nvSpPr>
          <p:cNvPr id="3" name="Content Placeholder 2">
            <a:extLst>
              <a:ext uri="{FF2B5EF4-FFF2-40B4-BE49-F238E27FC236}">
                <a16:creationId xmlns:a16="http://schemas.microsoft.com/office/drawing/2014/main" id="{37B09C7B-765F-3C6D-A866-FD6B48BDB5E3}"/>
              </a:ext>
            </a:extLst>
          </p:cNvPr>
          <p:cNvSpPr>
            <a:spLocks noGrp="1"/>
          </p:cNvSpPr>
          <p:nvPr>
            <p:ph idx="1"/>
          </p:nvPr>
        </p:nvSpPr>
        <p:spPr/>
        <p:txBody>
          <a:bodyPr/>
          <a:lstStyle/>
          <a:p>
            <a:r>
              <a:rPr lang="en-US" dirty="0">
                <a:latin typeface="+mj-lt"/>
              </a:rPr>
              <a:t>Regularly reviewing error budget alerts (warnings vs critical) and the tickets created for SLO misses is recommended.</a:t>
            </a:r>
          </a:p>
          <a:p>
            <a:r>
              <a:rPr lang="en-US" dirty="0">
                <a:latin typeface="+mj-lt"/>
              </a:rPr>
              <a:t> Creating reports and dashboards at team level and application level would help identify high priority fixes needed to reduce risks and prevent potential outages.</a:t>
            </a:r>
          </a:p>
          <a:p>
            <a:r>
              <a:rPr lang="en-US" dirty="0">
                <a:latin typeface="+mj-lt"/>
              </a:rPr>
              <a:t> Creating reports and dashboards at organization level would provide a high-level overview for engineering leaders to build strategies for long term reliability of your platform.</a:t>
            </a:r>
            <a:endParaRPr lang="en-IN" dirty="0">
              <a:latin typeface="+mj-lt"/>
            </a:endParaRPr>
          </a:p>
        </p:txBody>
      </p:sp>
    </p:spTree>
    <p:extLst>
      <p:ext uri="{BB962C8B-B14F-4D97-AF65-F5344CB8AC3E}">
        <p14:creationId xmlns:p14="http://schemas.microsoft.com/office/powerpoint/2010/main" val="21620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5566-D29B-4447-A36E-B65E4DC6BED3}"/>
              </a:ext>
            </a:extLst>
          </p:cNvPr>
          <p:cNvSpPr>
            <a:spLocks noGrp="1"/>
          </p:cNvSpPr>
          <p:nvPr>
            <p:ph type="title"/>
          </p:nvPr>
        </p:nvSpPr>
        <p:spPr/>
        <p:txBody>
          <a:bodyPr/>
          <a:lstStyle/>
          <a:p>
            <a:r>
              <a:rPr lang="en-IN" b="1" i="0" dirty="0">
                <a:solidFill>
                  <a:srgbClr val="242424"/>
                </a:solidFill>
                <a:effectLst/>
                <a:highlight>
                  <a:srgbClr val="FFFFFF"/>
                </a:highlight>
                <a:latin typeface="sohne"/>
              </a:rPr>
              <a:t>Reviewing at forums</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7D5183E7-65E3-E8A3-971E-875287107F02}"/>
              </a:ext>
            </a:extLst>
          </p:cNvPr>
          <p:cNvSpPr>
            <a:spLocks noGrp="1"/>
          </p:cNvSpPr>
          <p:nvPr>
            <p:ph idx="1"/>
          </p:nvPr>
        </p:nvSpPr>
        <p:spPr/>
        <p:txBody>
          <a:bodyPr/>
          <a:lstStyle/>
          <a:p>
            <a:r>
              <a:rPr lang="en-US" dirty="0">
                <a:latin typeface="+mj-lt"/>
              </a:rPr>
              <a:t>When the policies are adopted by teams, it is recommended to have a recurring review process of SLOs and error budgets.</a:t>
            </a:r>
          </a:p>
          <a:p>
            <a:r>
              <a:rPr lang="en-US" dirty="0">
                <a:latin typeface="+mj-lt"/>
              </a:rPr>
              <a:t> A weekly or monthly forum with the participation of multiple product teams and their leadership is ideal (</a:t>
            </a:r>
            <a:r>
              <a:rPr lang="en-US" dirty="0" err="1">
                <a:latin typeface="+mj-lt"/>
              </a:rPr>
              <a:t>e.g</a:t>
            </a:r>
            <a:r>
              <a:rPr lang="en-US" dirty="0">
                <a:latin typeface="+mj-lt"/>
              </a:rPr>
              <a:t>, at Expedia Group™️, we have weekly operational excellence forums). </a:t>
            </a:r>
          </a:p>
          <a:p>
            <a:r>
              <a:rPr lang="en-US" dirty="0">
                <a:latin typeface="+mj-lt"/>
              </a:rPr>
              <a:t>Defects identified by the investigations of SLO misses should be reviewed at correction-of-errors meetings or post-mortem meetings. While improving reliability is the main goal, sharing learnings across teams is a similarly important goal.</a:t>
            </a:r>
          </a:p>
          <a:p>
            <a:endParaRPr lang="en-US" dirty="0"/>
          </a:p>
          <a:p>
            <a:endParaRPr lang="en-IN" dirty="0"/>
          </a:p>
        </p:txBody>
      </p:sp>
    </p:spTree>
    <p:extLst>
      <p:ext uri="{BB962C8B-B14F-4D97-AF65-F5344CB8AC3E}">
        <p14:creationId xmlns:p14="http://schemas.microsoft.com/office/powerpoint/2010/main" val="1079639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042D-0841-BA04-E1EF-A280335E9E4C}"/>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89B3B5A-86A3-7D8E-EEC1-7DD1A5CFC9CC}"/>
              </a:ext>
            </a:extLst>
          </p:cNvPr>
          <p:cNvSpPr>
            <a:spLocks noGrp="1"/>
          </p:cNvSpPr>
          <p:nvPr>
            <p:ph idx="1"/>
          </p:nvPr>
        </p:nvSpPr>
        <p:spPr/>
        <p:txBody>
          <a:bodyPr/>
          <a:lstStyle/>
          <a:p>
            <a:r>
              <a:rPr lang="en-US" dirty="0">
                <a:latin typeface="+mj-lt"/>
              </a:rPr>
              <a:t>A system can be in three reliability states with respect to an SLO: happy, sad and uncertain. </a:t>
            </a:r>
          </a:p>
          <a:p>
            <a:r>
              <a:rPr lang="en-US" dirty="0">
                <a:latin typeface="+mj-lt"/>
              </a:rPr>
              <a:t>The following illustration  shows how one can use error budget monitoring to figure out which of the three reliability states the system falls into. </a:t>
            </a:r>
          </a:p>
          <a:p>
            <a:r>
              <a:rPr lang="en-US" dirty="0">
                <a:latin typeface="+mj-lt"/>
              </a:rPr>
              <a:t>The team should have a set of policies defined for the states and follow the operational guidelines in them.</a:t>
            </a:r>
            <a:endParaRPr lang="en-IN" dirty="0">
              <a:latin typeface="+mj-lt"/>
            </a:endParaRPr>
          </a:p>
        </p:txBody>
      </p:sp>
    </p:spTree>
    <p:extLst>
      <p:ext uri="{BB962C8B-B14F-4D97-AF65-F5344CB8AC3E}">
        <p14:creationId xmlns:p14="http://schemas.microsoft.com/office/powerpoint/2010/main" val="99081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5EC0-4C88-9455-FBCF-C2E1D914BD05}"/>
              </a:ext>
            </a:extLst>
          </p:cNvPr>
          <p:cNvSpPr>
            <a:spLocks noGrp="1"/>
          </p:cNvSpPr>
          <p:nvPr>
            <p:ph type="title"/>
          </p:nvPr>
        </p:nvSpPr>
        <p:spPr/>
        <p:txBody>
          <a:bodyPr/>
          <a:lstStyle/>
          <a:p>
            <a:r>
              <a:rPr lang="en-IN" dirty="0"/>
              <a:t>..</a:t>
            </a:r>
          </a:p>
        </p:txBody>
      </p:sp>
      <p:pic>
        <p:nvPicPr>
          <p:cNvPr id="5" name="Picture 4">
            <a:extLst>
              <a:ext uri="{FF2B5EF4-FFF2-40B4-BE49-F238E27FC236}">
                <a16:creationId xmlns:a16="http://schemas.microsoft.com/office/drawing/2014/main" id="{29B9BF9E-5910-F97E-2FA3-535DB4E528EB}"/>
              </a:ext>
            </a:extLst>
          </p:cNvPr>
          <p:cNvPicPr>
            <a:picLocks noChangeAspect="1"/>
          </p:cNvPicPr>
          <p:nvPr/>
        </p:nvPicPr>
        <p:blipFill>
          <a:blip r:embed="rId2"/>
          <a:stretch>
            <a:fillRect/>
          </a:stretch>
        </p:blipFill>
        <p:spPr>
          <a:xfrm>
            <a:off x="2137473" y="1937559"/>
            <a:ext cx="8134768" cy="3810196"/>
          </a:xfrm>
          <a:prstGeom prst="rect">
            <a:avLst/>
          </a:prstGeom>
        </p:spPr>
      </p:pic>
    </p:spTree>
    <p:extLst>
      <p:ext uri="{BB962C8B-B14F-4D97-AF65-F5344CB8AC3E}">
        <p14:creationId xmlns:p14="http://schemas.microsoft.com/office/powerpoint/2010/main" val="115015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A834-A1CB-FCAA-E4EA-B19F67FCA517}"/>
              </a:ext>
            </a:extLst>
          </p:cNvPr>
          <p:cNvSpPr>
            <a:spLocks noGrp="1"/>
          </p:cNvSpPr>
          <p:nvPr>
            <p:ph type="title"/>
          </p:nvPr>
        </p:nvSpPr>
        <p:spPr/>
        <p:txBody>
          <a:bodyPr/>
          <a:lstStyle/>
          <a:p>
            <a:r>
              <a:rPr lang="en-IN" dirty="0"/>
              <a:t>Happy State</a:t>
            </a:r>
          </a:p>
        </p:txBody>
      </p:sp>
      <p:sp>
        <p:nvSpPr>
          <p:cNvPr id="3" name="Content Placeholder 2">
            <a:extLst>
              <a:ext uri="{FF2B5EF4-FFF2-40B4-BE49-F238E27FC236}">
                <a16:creationId xmlns:a16="http://schemas.microsoft.com/office/drawing/2014/main" id="{876C9544-A5C4-7122-9209-0BB88E40184E}"/>
              </a:ext>
            </a:extLst>
          </p:cNvPr>
          <p:cNvSpPr>
            <a:spLocks noGrp="1"/>
          </p:cNvSpPr>
          <p:nvPr>
            <p:ph idx="1"/>
          </p:nvPr>
        </p:nvSpPr>
        <p:spPr/>
        <p:txBody>
          <a:bodyPr>
            <a:normAutofit/>
          </a:bodyPr>
          <a:lstStyle/>
          <a:p>
            <a:r>
              <a:rPr lang="en-US" dirty="0">
                <a:latin typeface="+mj-lt"/>
              </a:rPr>
              <a:t>Conditions:</a:t>
            </a:r>
          </a:p>
          <a:p>
            <a:pPr lvl="1"/>
            <a:r>
              <a:rPr lang="en-US" sz="2800" dirty="0">
                <a:latin typeface="+mj-lt"/>
              </a:rPr>
              <a:t>No alerts fired, and error budget consumption is below 75%.</a:t>
            </a:r>
          </a:p>
          <a:p>
            <a:r>
              <a:rPr lang="en-US" dirty="0">
                <a:latin typeface="+mj-lt"/>
              </a:rPr>
              <a:t>Policy:</a:t>
            </a:r>
          </a:p>
          <a:p>
            <a:pPr lvl="1"/>
            <a:r>
              <a:rPr lang="en-US" sz="2800" dirty="0">
                <a:latin typeface="+mj-lt"/>
              </a:rPr>
              <a:t>At this stage, the system meets currently accepted reliability standards and we consider customers happy. New feature development is allowed. The team can take risks and do experimentations as there is enough budget left for potential failures. Furthermore, if budget consumption is consistently hovering below 10%, SLOs can be tuned with stricter targets.</a:t>
            </a:r>
            <a:endParaRPr lang="en-IN" sz="2800" dirty="0">
              <a:latin typeface="+mj-lt"/>
            </a:endParaRPr>
          </a:p>
        </p:txBody>
      </p:sp>
    </p:spTree>
    <p:extLst>
      <p:ext uri="{BB962C8B-B14F-4D97-AF65-F5344CB8AC3E}">
        <p14:creationId xmlns:p14="http://schemas.microsoft.com/office/powerpoint/2010/main" val="4078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2750-5D12-6D9B-EE4F-339C238B4735}"/>
              </a:ext>
            </a:extLst>
          </p:cNvPr>
          <p:cNvSpPr>
            <a:spLocks noGrp="1"/>
          </p:cNvSpPr>
          <p:nvPr>
            <p:ph type="title"/>
          </p:nvPr>
        </p:nvSpPr>
        <p:spPr/>
        <p:txBody>
          <a:bodyPr/>
          <a:lstStyle/>
          <a:p>
            <a:r>
              <a:rPr lang="en-IN" b="1" i="0">
                <a:solidFill>
                  <a:srgbClr val="242424"/>
                </a:solidFill>
                <a:effectLst/>
                <a:highlight>
                  <a:srgbClr val="FFFFFF"/>
                </a:highlight>
                <a:latin typeface="sohne"/>
              </a:rPr>
              <a:t>Uncertain state</a:t>
            </a:r>
          </a:p>
        </p:txBody>
      </p:sp>
      <p:sp>
        <p:nvSpPr>
          <p:cNvPr id="3" name="Content Placeholder 2">
            <a:extLst>
              <a:ext uri="{FF2B5EF4-FFF2-40B4-BE49-F238E27FC236}">
                <a16:creationId xmlns:a16="http://schemas.microsoft.com/office/drawing/2014/main" id="{0DC897C7-CAA8-B4A6-87C8-869115A19D11}"/>
              </a:ext>
            </a:extLst>
          </p:cNvPr>
          <p:cNvSpPr>
            <a:spLocks noGrp="1"/>
          </p:cNvSpPr>
          <p:nvPr>
            <p:ph idx="1"/>
          </p:nvPr>
        </p:nvSpPr>
        <p:spPr/>
        <p:txBody>
          <a:bodyPr>
            <a:normAutofit fontScale="92500" lnSpcReduction="10000"/>
          </a:bodyPr>
          <a:lstStyle/>
          <a:p>
            <a:r>
              <a:rPr lang="en-US" dirty="0">
                <a:latin typeface="+mj-lt"/>
              </a:rPr>
              <a:t>Conditions:</a:t>
            </a:r>
          </a:p>
          <a:p>
            <a:pPr lvl="1"/>
            <a:r>
              <a:rPr lang="en-US" dirty="0">
                <a:latin typeface="+mj-lt"/>
              </a:rPr>
              <a:t>Warning alerts have been fired, but not critical alerts.</a:t>
            </a:r>
          </a:p>
          <a:p>
            <a:r>
              <a:rPr lang="en-US" dirty="0">
                <a:latin typeface="+mj-lt"/>
              </a:rPr>
              <a:t>Policy:</a:t>
            </a:r>
          </a:p>
          <a:p>
            <a:pPr lvl="1"/>
            <a:r>
              <a:rPr lang="en-US" dirty="0">
                <a:latin typeface="+mj-lt"/>
              </a:rPr>
              <a:t>At this stage, risky deployments should wait until investigation is complete because new errors can mask current issues. Tickets should be created and prioritized for investigations. Delayed investigations could push the system to “Sad state” and consume the entire budget.</a:t>
            </a:r>
          </a:p>
          <a:p>
            <a:pPr lvl="1"/>
            <a:r>
              <a:rPr lang="en-US" dirty="0">
                <a:latin typeface="+mj-lt"/>
              </a:rPr>
              <a:t>If for any reason a team cannot adhere to this policy, they can temporarily reevaluate SLO thresholds while understanding the risks and implications. This should be communicated well to stakeholders and tickets should be created for future work to get the SLO threshold upgraded to the current value.</a:t>
            </a:r>
          </a:p>
          <a:p>
            <a:pPr lvl="1"/>
            <a:r>
              <a:rPr lang="en-US" dirty="0">
                <a:latin typeface="+mj-lt"/>
              </a:rPr>
              <a:t>If the system recovers and operational state conditions are met, follow the “Happy state” policy.</a:t>
            </a:r>
            <a:endParaRPr lang="en-IN" dirty="0">
              <a:latin typeface="+mj-lt"/>
            </a:endParaRPr>
          </a:p>
        </p:txBody>
      </p:sp>
    </p:spTree>
    <p:extLst>
      <p:ext uri="{BB962C8B-B14F-4D97-AF65-F5344CB8AC3E}">
        <p14:creationId xmlns:p14="http://schemas.microsoft.com/office/powerpoint/2010/main" val="170908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F408-5037-53EF-E862-16C6D52FBF48}"/>
              </a:ext>
            </a:extLst>
          </p:cNvPr>
          <p:cNvSpPr>
            <a:spLocks noGrp="1"/>
          </p:cNvSpPr>
          <p:nvPr>
            <p:ph type="title"/>
          </p:nvPr>
        </p:nvSpPr>
        <p:spPr/>
        <p:txBody>
          <a:bodyPr/>
          <a:lstStyle/>
          <a:p>
            <a:r>
              <a:rPr lang="en-IN" dirty="0"/>
              <a:t>Sad State</a:t>
            </a:r>
          </a:p>
        </p:txBody>
      </p:sp>
      <p:sp>
        <p:nvSpPr>
          <p:cNvPr id="3" name="Content Placeholder 2">
            <a:extLst>
              <a:ext uri="{FF2B5EF4-FFF2-40B4-BE49-F238E27FC236}">
                <a16:creationId xmlns:a16="http://schemas.microsoft.com/office/drawing/2014/main" id="{6D5702D8-989E-656C-2F2D-4C2F8F96A1EA}"/>
              </a:ext>
            </a:extLst>
          </p:cNvPr>
          <p:cNvSpPr>
            <a:spLocks noGrp="1"/>
          </p:cNvSpPr>
          <p:nvPr>
            <p:ph idx="1"/>
          </p:nvPr>
        </p:nvSpPr>
        <p:spPr/>
        <p:txBody>
          <a:bodyPr/>
          <a:lstStyle/>
          <a:p>
            <a:r>
              <a:rPr lang="en-US" dirty="0">
                <a:latin typeface="+mj-lt"/>
              </a:rPr>
              <a:t>Conditions:</a:t>
            </a:r>
          </a:p>
          <a:p>
            <a:pPr marL="0" indent="0">
              <a:buNone/>
            </a:pPr>
            <a:r>
              <a:rPr lang="en-US" dirty="0">
                <a:latin typeface="+mj-lt"/>
              </a:rPr>
              <a:t>Critical alerts have been fired.</a:t>
            </a:r>
          </a:p>
          <a:p>
            <a:pPr marL="0" indent="0">
              <a:buNone/>
            </a:pPr>
            <a:r>
              <a:rPr lang="en-US" dirty="0">
                <a:latin typeface="+mj-lt"/>
              </a:rPr>
              <a:t>Policy:</a:t>
            </a:r>
          </a:p>
          <a:p>
            <a:pPr marL="0" indent="0">
              <a:buNone/>
            </a:pPr>
            <a:r>
              <a:rPr lang="en-US" dirty="0">
                <a:latin typeface="+mj-lt"/>
              </a:rPr>
              <a:t>(This is also known as “Out of Budget Policy”)</a:t>
            </a:r>
          </a:p>
          <a:p>
            <a:pPr marL="0" indent="0">
              <a:buNone/>
            </a:pPr>
            <a:r>
              <a:rPr lang="en-US" dirty="0">
                <a:latin typeface="+mj-lt"/>
              </a:rPr>
              <a:t>Site reliability engineering (SRE) team or the support engineering team should be paged, and an incident ticket created.</a:t>
            </a:r>
          </a:p>
          <a:p>
            <a:pPr marL="0" indent="0">
              <a:buNone/>
            </a:pPr>
            <a:r>
              <a:rPr lang="en-US" dirty="0">
                <a:latin typeface="+mj-lt"/>
              </a:rPr>
              <a:t>Application code should be frozen until the remaining error budget reaches at least 25% and all alerts are cleared up. Product feature releases will be completely halted</a:t>
            </a:r>
            <a:r>
              <a:rPr lang="en-US" dirty="0"/>
              <a:t>.</a:t>
            </a:r>
            <a:endParaRPr lang="en-IN" dirty="0"/>
          </a:p>
        </p:txBody>
      </p:sp>
    </p:spTree>
    <p:extLst>
      <p:ext uri="{BB962C8B-B14F-4D97-AF65-F5344CB8AC3E}">
        <p14:creationId xmlns:p14="http://schemas.microsoft.com/office/powerpoint/2010/main" val="266796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BBFF-7A73-1024-92D1-0A49BFD7040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A600689-0185-2EE8-7302-A0B888EC61DD}"/>
              </a:ext>
            </a:extLst>
          </p:cNvPr>
          <p:cNvSpPr>
            <a:spLocks noGrp="1"/>
          </p:cNvSpPr>
          <p:nvPr>
            <p:ph idx="1"/>
          </p:nvPr>
        </p:nvSpPr>
        <p:spPr/>
        <p:txBody>
          <a:bodyPr/>
          <a:lstStyle/>
          <a:p>
            <a:r>
              <a:rPr lang="en-US" dirty="0">
                <a:latin typeface="+mj-lt"/>
              </a:rPr>
              <a:t> The only exceptions that are allowed will be:</a:t>
            </a:r>
          </a:p>
          <a:p>
            <a:pPr>
              <a:buFont typeface="Wingdings" panose="05000000000000000000" pitchFamily="2" charset="2"/>
              <a:buChar char="Ø"/>
            </a:pPr>
            <a:r>
              <a:rPr lang="en-US" dirty="0">
                <a:latin typeface="+mj-lt"/>
              </a:rPr>
              <a:t>Fixes to address the root cause of SLO miss</a:t>
            </a:r>
          </a:p>
          <a:p>
            <a:pPr>
              <a:buFont typeface="Wingdings" panose="05000000000000000000" pitchFamily="2" charset="2"/>
              <a:buChar char="Ø"/>
            </a:pPr>
            <a:r>
              <a:rPr lang="en-US" dirty="0">
                <a:latin typeface="+mj-lt"/>
              </a:rPr>
              <a:t>Fixes that have the highest priority (e.g., changes that involve legal ramifications if deadlines are not met)</a:t>
            </a:r>
          </a:p>
          <a:p>
            <a:pPr>
              <a:buFont typeface="Wingdings" panose="05000000000000000000" pitchFamily="2" charset="2"/>
              <a:buChar char="Ø"/>
            </a:pPr>
            <a:r>
              <a:rPr lang="en-US" dirty="0">
                <a:latin typeface="+mj-lt"/>
              </a:rPr>
              <a:t>Security fixes</a:t>
            </a:r>
          </a:p>
          <a:p>
            <a:pPr>
              <a:buFont typeface="Wingdings" panose="05000000000000000000" pitchFamily="2" charset="2"/>
              <a:buChar char="Ø"/>
            </a:pPr>
            <a:r>
              <a:rPr lang="en-US" dirty="0">
                <a:latin typeface="+mj-lt"/>
              </a:rPr>
              <a:t>Finally, if a team finds that an SLO miss happened due to reasons out of its control, it can adjust the error budget </a:t>
            </a:r>
            <a:endParaRPr lang="en-IN" dirty="0">
              <a:latin typeface="+mj-lt"/>
            </a:endParaRPr>
          </a:p>
        </p:txBody>
      </p:sp>
    </p:spTree>
    <p:extLst>
      <p:ext uri="{BB962C8B-B14F-4D97-AF65-F5344CB8AC3E}">
        <p14:creationId xmlns:p14="http://schemas.microsoft.com/office/powerpoint/2010/main" val="17408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880D7-D639-5428-0E13-9D0AC3E10A78}"/>
              </a:ext>
            </a:extLst>
          </p:cNvPr>
          <p:cNvSpPr>
            <a:spLocks noGrp="1"/>
          </p:cNvSpPr>
          <p:nvPr>
            <p:ph type="title"/>
          </p:nvPr>
        </p:nvSpPr>
        <p:spPr/>
        <p:txBody>
          <a:bodyPr/>
          <a:lstStyle/>
          <a:p>
            <a:r>
              <a:rPr lang="en-IN" b="1" i="0" dirty="0">
                <a:solidFill>
                  <a:srgbClr val="242424"/>
                </a:solidFill>
                <a:effectLst/>
                <a:highlight>
                  <a:srgbClr val="FFFFFF"/>
                </a:highlight>
                <a:latin typeface="sohne"/>
              </a:rPr>
              <a:t>Outages caused by dependencies</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737E0822-2FB6-DC51-8C25-D5BC5F349802}"/>
              </a:ext>
            </a:extLst>
          </p:cNvPr>
          <p:cNvSpPr>
            <a:spLocks noGrp="1"/>
          </p:cNvSpPr>
          <p:nvPr>
            <p:ph idx="1"/>
          </p:nvPr>
        </p:nvSpPr>
        <p:spPr/>
        <p:txBody>
          <a:bodyPr>
            <a:normAutofit lnSpcReduction="10000"/>
          </a:bodyPr>
          <a:lstStyle/>
          <a:p>
            <a:r>
              <a:rPr lang="en-US" dirty="0">
                <a:latin typeface="+mj-lt"/>
              </a:rPr>
              <a:t>If an outage was caused by a service maintained by another service provider team, the dependent team should create a ticket with the service provider team to investigate the issue. If the service provider team has SLOs and error budgets defined, the dependent team can forego out of budget policy as long as the service provider team has enacted their own error budget policies.</a:t>
            </a:r>
          </a:p>
          <a:p>
            <a:r>
              <a:rPr lang="en-US" dirty="0">
                <a:latin typeface="+mj-lt"/>
              </a:rPr>
              <a:t>For an external dependency, the SLAs should be accounted for at the time SLOs were defined. If the 3rd party vendor’s outage broke the SLA, the team should engage with the vendor through proper channels to get compensated for the reliability miss. The team should create an investigation ticket internally to track progress</a:t>
            </a:r>
            <a:r>
              <a:rPr lang="en-US" dirty="0"/>
              <a:t>.</a:t>
            </a:r>
            <a:endParaRPr lang="en-IN" dirty="0"/>
          </a:p>
        </p:txBody>
      </p:sp>
    </p:spTree>
    <p:extLst>
      <p:ext uri="{BB962C8B-B14F-4D97-AF65-F5344CB8AC3E}">
        <p14:creationId xmlns:p14="http://schemas.microsoft.com/office/powerpoint/2010/main" val="152977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FC3C-9292-FCF6-AECA-4192F07925E2}"/>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C1D8895-EB57-2B38-E5A2-F417B0D35D7F}"/>
              </a:ext>
            </a:extLst>
          </p:cNvPr>
          <p:cNvSpPr>
            <a:spLocks noGrp="1"/>
          </p:cNvSpPr>
          <p:nvPr>
            <p:ph idx="1"/>
          </p:nvPr>
        </p:nvSpPr>
        <p:spPr/>
        <p:txBody>
          <a:bodyPr/>
          <a:lstStyle/>
          <a:p>
            <a:r>
              <a:rPr lang="en-US" dirty="0">
                <a:latin typeface="+mj-lt"/>
              </a:rPr>
              <a:t>If a certain dependency has been identified as the root cause for recurring SLO misses, then the team should consider removing that unreliable dependency from the system. </a:t>
            </a:r>
          </a:p>
          <a:p>
            <a:r>
              <a:rPr lang="en-US" dirty="0">
                <a:latin typeface="+mj-lt"/>
              </a:rPr>
              <a:t>Although this is a definite solution to bring the error budget under control, it can take time. Therefore, the team should look for other measures to bring the error budget under control in the short term.</a:t>
            </a:r>
            <a:endParaRPr lang="en-IN" dirty="0">
              <a:latin typeface="+mj-lt"/>
            </a:endParaRPr>
          </a:p>
        </p:txBody>
      </p:sp>
    </p:spTree>
    <p:extLst>
      <p:ext uri="{BB962C8B-B14F-4D97-AF65-F5344CB8AC3E}">
        <p14:creationId xmlns:p14="http://schemas.microsoft.com/office/powerpoint/2010/main" val="4124372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1008</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sohne</vt:lpstr>
      <vt:lpstr>Wingdings</vt:lpstr>
      <vt:lpstr>Office Theme</vt:lpstr>
      <vt:lpstr>Error Budget policies</vt:lpstr>
      <vt:lpstr>Overview</vt:lpstr>
      <vt:lpstr>..</vt:lpstr>
      <vt:lpstr>Happy State</vt:lpstr>
      <vt:lpstr>Uncertain state</vt:lpstr>
      <vt:lpstr>Sad State</vt:lpstr>
      <vt:lpstr>..</vt:lpstr>
      <vt:lpstr>Outages caused by dependencies </vt:lpstr>
      <vt:lpstr>..</vt:lpstr>
      <vt:lpstr>Policy Document</vt:lpstr>
      <vt:lpstr>How to test?Adoption</vt:lpstr>
      <vt:lpstr>..</vt:lpstr>
      <vt:lpstr>Operationalize</vt:lpstr>
      <vt:lpstr>Reporting</vt:lpstr>
      <vt:lpstr>Reviewing at forums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12</cp:revision>
  <dcterms:created xsi:type="dcterms:W3CDTF">2024-06-04T12:21:02Z</dcterms:created>
  <dcterms:modified xsi:type="dcterms:W3CDTF">2024-06-04T13:05:42Z</dcterms:modified>
</cp:coreProperties>
</file>