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65" r:id="rId17"/>
    <p:sldId id="272" r:id="rId18"/>
    <p:sldId id="273" r:id="rId19"/>
    <p:sldId id="276" r:id="rId20"/>
    <p:sldId id="275" r:id="rId21"/>
    <p:sldId id="277" r:id="rId22"/>
    <p:sldId id="278" r:id="rId23"/>
    <p:sldId id="279" r:id="rId24"/>
    <p:sldId id="282" r:id="rId25"/>
    <p:sldId id="295" r:id="rId26"/>
    <p:sldId id="283" r:id="rId27"/>
    <p:sldId id="284" r:id="rId28"/>
    <p:sldId id="285" r:id="rId29"/>
    <p:sldId id="286" r:id="rId30"/>
    <p:sldId id="287" r:id="rId31"/>
    <p:sldId id="288" r:id="rId32"/>
    <p:sldId id="289" r:id="rId33"/>
    <p:sldId id="280" r:id="rId34"/>
    <p:sldId id="281" r:id="rId35"/>
    <p:sldId id="290" r:id="rId36"/>
    <p:sldId id="291" r:id="rId37"/>
    <p:sldId id="292" r:id="rId38"/>
    <p:sldId id="296" r:id="rId39"/>
    <p:sldId id="300" r:id="rId40"/>
    <p:sldId id="297" r:id="rId41"/>
    <p:sldId id="298" r:id="rId42"/>
    <p:sldId id="299" r:id="rId43"/>
    <p:sldId id="293" r:id="rId44"/>
    <p:sldId id="294" r:id="rId45"/>
    <p:sldId id="30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2A37B3-F7D6-4387-907D-29793A528EBB}" type="datetimeFigureOut">
              <a:rPr lang="en-IN" smtClean="0"/>
              <a:t>08-01-2025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40FBA-DC63-4462-893A-D3C92B13DDA6}" type="slidenum">
              <a:rPr lang="en-IN" smtClean="0"/>
              <a:t>‹#›</a:t>
            </a:fld>
            <a:endParaRPr lang="en-IN"/>
          </a:p>
        </p:txBody>
      </p:sp>
    </p:spTree>
    <p:extLst>
      <p:ext uri="{BB962C8B-B14F-4D97-AF65-F5344CB8AC3E}">
        <p14:creationId xmlns:p14="http://schemas.microsoft.com/office/powerpoint/2010/main" val="2664070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FDAE5A-51A5-4054-BF9C-51CECD6B5249}" type="slidenum">
              <a:rPr lang="en-IN" smtClean="0"/>
              <a:t>41</a:t>
            </a:fld>
            <a:endParaRPr lang="en-IN"/>
          </a:p>
        </p:txBody>
      </p:sp>
    </p:spTree>
    <p:extLst>
      <p:ext uri="{BB962C8B-B14F-4D97-AF65-F5344CB8AC3E}">
        <p14:creationId xmlns:p14="http://schemas.microsoft.com/office/powerpoint/2010/main" val="2005833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1/8/2025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1/8/2025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771D-A5CF-5E1A-611F-7D91DCDC228E}"/>
              </a:ext>
            </a:extLst>
          </p:cNvPr>
          <p:cNvSpPr>
            <a:spLocks noGrp="1"/>
          </p:cNvSpPr>
          <p:nvPr>
            <p:ph type="ctrTitle"/>
          </p:nvPr>
        </p:nvSpPr>
        <p:spPr/>
        <p:txBody>
          <a:bodyPr/>
          <a:lstStyle/>
          <a:p>
            <a:r>
              <a:rPr lang="en-IN" dirty="0"/>
              <a:t>Ansible	</a:t>
            </a:r>
          </a:p>
        </p:txBody>
      </p:sp>
      <p:sp>
        <p:nvSpPr>
          <p:cNvPr id="3" name="Subtitle 2">
            <a:extLst>
              <a:ext uri="{FF2B5EF4-FFF2-40B4-BE49-F238E27FC236}">
                <a16:creationId xmlns:a16="http://schemas.microsoft.com/office/drawing/2014/main" id="{F5EBCFF2-D6FA-8CDC-1A66-1E5C910397F3}"/>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1930979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80A1-0582-143D-CD35-B478BAC49C08}"/>
              </a:ext>
            </a:extLst>
          </p:cNvPr>
          <p:cNvSpPr>
            <a:spLocks noGrp="1"/>
          </p:cNvSpPr>
          <p:nvPr>
            <p:ph type="title"/>
          </p:nvPr>
        </p:nvSpPr>
        <p:spPr/>
        <p:txBody>
          <a:bodyPr/>
          <a:lstStyle/>
          <a:p>
            <a:r>
              <a:rPr lang="en-US" dirty="0"/>
              <a:t>Ansible intro</a:t>
            </a:r>
            <a:endParaRPr lang="en-IN" dirty="0"/>
          </a:p>
        </p:txBody>
      </p:sp>
      <p:sp>
        <p:nvSpPr>
          <p:cNvPr id="3" name="Content Placeholder 2">
            <a:extLst>
              <a:ext uri="{FF2B5EF4-FFF2-40B4-BE49-F238E27FC236}">
                <a16:creationId xmlns:a16="http://schemas.microsoft.com/office/drawing/2014/main" id="{80DB7F9D-3B4C-7BF5-BE32-39E68F0D5EE6}"/>
              </a:ext>
            </a:extLst>
          </p:cNvPr>
          <p:cNvSpPr>
            <a:spLocks noGrp="1"/>
          </p:cNvSpPr>
          <p:nvPr>
            <p:ph idx="1"/>
          </p:nvPr>
        </p:nvSpPr>
        <p:spPr/>
        <p:txBody>
          <a:bodyPr/>
          <a:lstStyle/>
          <a:p>
            <a:pPr algn="l">
              <a:lnSpc>
                <a:spcPts val="1800"/>
              </a:lnSpc>
              <a:spcAft>
                <a:spcPts val="1800"/>
              </a:spcAft>
            </a:pPr>
            <a:r>
              <a:rPr lang="en-US" b="0" i="0" dirty="0">
                <a:solidFill>
                  <a:srgbClr val="404040"/>
                </a:solidFill>
                <a:effectLst/>
                <a:latin typeface="Calibri Light" panose="020F0302020204030204" pitchFamily="34" charset="0"/>
                <a:ea typeface="Calibri Light" panose="020F0302020204030204" pitchFamily="34" charset="0"/>
                <a:cs typeface="Calibri Light" panose="020F0302020204030204" pitchFamily="34" charset="0"/>
              </a:rPr>
              <a:t>Ansible provides open-source automation that reduces complexity and runs everywhere. Using Ansible lets you automate virtually any task. Here are some common use cases for Ansible:</a:t>
            </a:r>
          </a:p>
          <a:p>
            <a:pPr algn="l">
              <a:lnSpc>
                <a:spcPts val="1800"/>
              </a:lnSpc>
              <a:spcAft>
                <a:spcPts val="1800"/>
              </a:spcAft>
              <a:buFont typeface="Arial" panose="020B0604020202020204" pitchFamily="34" charset="0"/>
              <a:buChar char="•"/>
            </a:pPr>
            <a:r>
              <a:rPr lang="en-US" b="0" i="0" dirty="0">
                <a:solidFill>
                  <a:srgbClr val="404040"/>
                </a:solidFill>
                <a:effectLst/>
                <a:latin typeface="Calibri Light" panose="020F0302020204030204" pitchFamily="34" charset="0"/>
                <a:ea typeface="Calibri Light" panose="020F0302020204030204" pitchFamily="34" charset="0"/>
                <a:cs typeface="Calibri Light" panose="020F0302020204030204" pitchFamily="34" charset="0"/>
              </a:rPr>
              <a:t>Eliminate repetition and simplify workflows</a:t>
            </a:r>
          </a:p>
          <a:p>
            <a:pPr algn="l">
              <a:lnSpc>
                <a:spcPts val="1800"/>
              </a:lnSpc>
              <a:spcAft>
                <a:spcPts val="1800"/>
              </a:spcAft>
              <a:buFont typeface="Arial" panose="020B0604020202020204" pitchFamily="34" charset="0"/>
              <a:buChar char="•"/>
            </a:pPr>
            <a:r>
              <a:rPr lang="en-US" b="0" i="0" dirty="0">
                <a:solidFill>
                  <a:srgbClr val="404040"/>
                </a:solidFill>
                <a:effectLst/>
                <a:latin typeface="Calibri Light" panose="020F0302020204030204" pitchFamily="34" charset="0"/>
                <a:ea typeface="Calibri Light" panose="020F0302020204030204" pitchFamily="34" charset="0"/>
                <a:cs typeface="Calibri Light" panose="020F0302020204030204" pitchFamily="34" charset="0"/>
              </a:rPr>
              <a:t>Manage and maintain system configuration</a:t>
            </a:r>
          </a:p>
          <a:p>
            <a:pPr algn="l">
              <a:lnSpc>
                <a:spcPts val="1800"/>
              </a:lnSpc>
              <a:spcAft>
                <a:spcPts val="1800"/>
              </a:spcAft>
              <a:buFont typeface="Arial" panose="020B0604020202020204" pitchFamily="34" charset="0"/>
              <a:buChar char="•"/>
            </a:pPr>
            <a:r>
              <a:rPr lang="en-US" b="0" i="0" dirty="0">
                <a:solidFill>
                  <a:srgbClr val="404040"/>
                </a:solidFill>
                <a:effectLst/>
                <a:latin typeface="Calibri Light" panose="020F0302020204030204" pitchFamily="34" charset="0"/>
                <a:ea typeface="Calibri Light" panose="020F0302020204030204" pitchFamily="34" charset="0"/>
                <a:cs typeface="Calibri Light" panose="020F0302020204030204" pitchFamily="34" charset="0"/>
              </a:rPr>
              <a:t>Continuously deploy complex software</a:t>
            </a:r>
          </a:p>
          <a:p>
            <a:pPr algn="l">
              <a:lnSpc>
                <a:spcPts val="1800"/>
              </a:lnSpc>
              <a:spcAft>
                <a:spcPts val="1800"/>
              </a:spcAft>
              <a:buFont typeface="Arial" panose="020B0604020202020204" pitchFamily="34" charset="0"/>
              <a:buChar char="•"/>
            </a:pPr>
            <a:r>
              <a:rPr lang="en-US" b="0" i="0" dirty="0">
                <a:solidFill>
                  <a:srgbClr val="404040"/>
                </a:solidFill>
                <a:effectLst/>
                <a:latin typeface="Calibri Light" panose="020F0302020204030204" pitchFamily="34" charset="0"/>
                <a:ea typeface="Calibri Light" panose="020F0302020204030204" pitchFamily="34" charset="0"/>
                <a:cs typeface="Calibri Light" panose="020F0302020204030204" pitchFamily="34" charset="0"/>
              </a:rPr>
              <a:t>Perform zero-downtime rolling updates</a:t>
            </a:r>
          </a:p>
          <a:p>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61533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4EBA8-8DDF-7038-8998-48AF23B42197}"/>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C3785241-9D04-B5B8-1983-BB83709680D0}"/>
              </a:ext>
            </a:extLst>
          </p:cNvPr>
          <p:cNvSpPr>
            <a:spLocks noGrp="1"/>
          </p:cNvSpPr>
          <p:nvPr>
            <p:ph idx="1"/>
          </p:nvPr>
        </p:nvSpPr>
        <p:spPr/>
        <p:txBody>
          <a:bodyPr>
            <a:normAutofit fontScale="92500" lnSpcReduction="10000"/>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Agent-less architecture : Low maintenance overhead by avoiding the installation of additional software across IT infrastructure.</a:t>
            </a:r>
          </a:p>
          <a:p>
            <a:r>
              <a:rPr lang="en-US" dirty="0">
                <a:latin typeface="Calibri Light" panose="020F0302020204030204" pitchFamily="34" charset="0"/>
                <a:ea typeface="Calibri Light" panose="020F0302020204030204" pitchFamily="34" charset="0"/>
                <a:cs typeface="Calibri Light" panose="020F0302020204030204" pitchFamily="34" charset="0"/>
              </a:rPr>
              <a:t>Simplicity: Automation playbooks use straightforward YAML syntax for code that reads like documentation. Ansible is also decentralized, using SSH with existing OS credentials to access to remote machines.</a:t>
            </a:r>
          </a:p>
          <a:p>
            <a:r>
              <a:rPr lang="en-US" dirty="0">
                <a:latin typeface="Calibri Light" panose="020F0302020204030204" pitchFamily="34" charset="0"/>
                <a:ea typeface="Calibri Light" panose="020F0302020204030204" pitchFamily="34" charset="0"/>
                <a:cs typeface="Calibri Light" panose="020F0302020204030204" pitchFamily="34" charset="0"/>
              </a:rPr>
              <a:t>Scalability and flexibility :Easily and quickly scale the systems you automate through a modular design that supports a large range of operating systems, cloud platforms, and network devices.</a:t>
            </a:r>
          </a:p>
          <a:p>
            <a:r>
              <a:rPr lang="en-US" dirty="0">
                <a:latin typeface="Calibri Light" panose="020F0302020204030204" pitchFamily="34" charset="0"/>
                <a:ea typeface="Calibri Light" panose="020F0302020204030204" pitchFamily="34" charset="0"/>
                <a:cs typeface="Calibri Light" panose="020F0302020204030204" pitchFamily="34" charset="0"/>
              </a:rPr>
              <a:t>Idempotence and predictability :When the system is in the state your playbook describes Ansible does not change anything, even if the playbook runs multiple times.</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71666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94EA-44F8-A18A-C217-687DA0707A53}"/>
              </a:ext>
            </a:extLst>
          </p:cNvPr>
          <p:cNvSpPr>
            <a:spLocks noGrp="1"/>
          </p:cNvSpPr>
          <p:nvPr>
            <p:ph type="title"/>
          </p:nvPr>
        </p:nvSpPr>
        <p:spPr/>
        <p:txBody>
          <a:bodyPr/>
          <a:lstStyle/>
          <a:p>
            <a:r>
              <a:rPr lang="en-US" dirty="0"/>
              <a:t>Control node</a:t>
            </a:r>
            <a:endParaRPr lang="en-IN" dirty="0"/>
          </a:p>
        </p:txBody>
      </p:sp>
      <p:sp>
        <p:nvSpPr>
          <p:cNvPr id="3" name="Content Placeholder 2">
            <a:extLst>
              <a:ext uri="{FF2B5EF4-FFF2-40B4-BE49-F238E27FC236}">
                <a16:creationId xmlns:a16="http://schemas.microsoft.com/office/drawing/2014/main" id="{B8F5AA51-CB60-3DC9-A261-A7BD142CCD0C}"/>
              </a:ext>
            </a:extLst>
          </p:cNvPr>
          <p:cNvSpPr>
            <a:spLocks noGrp="1"/>
          </p:cNvSpPr>
          <p:nvPr>
            <p:ph idx="1"/>
          </p:nvPr>
        </p:nvSpPr>
        <p:spPr/>
        <p:txBody>
          <a:bodyPr>
            <a:normAutofit/>
          </a:bodyPr>
          <a:lstStyle/>
          <a:p>
            <a:r>
              <a:rPr lang="en-US" sz="2400" dirty="0">
                <a:latin typeface="Calibri Light" panose="020F0302020204030204" pitchFamily="34" charset="0"/>
                <a:ea typeface="Calibri Light" panose="020F0302020204030204" pitchFamily="34" charset="0"/>
                <a:cs typeface="Calibri Light" panose="020F0302020204030204" pitchFamily="34" charset="0"/>
              </a:rPr>
              <a:t>The machine from which you run the Ansible CLI tools (ansible-playbook , ansible, ansible-vault and others).</a:t>
            </a:r>
          </a:p>
          <a:p>
            <a:r>
              <a:rPr lang="en-US" sz="2400" dirty="0">
                <a:latin typeface="Calibri Light" panose="020F0302020204030204" pitchFamily="34" charset="0"/>
                <a:ea typeface="Calibri Light" panose="020F0302020204030204" pitchFamily="34" charset="0"/>
                <a:cs typeface="Calibri Light" panose="020F0302020204030204" pitchFamily="34" charset="0"/>
              </a:rPr>
              <a:t> You can use any computer that meets the software requirements as a control node - laptops, shared desktops, and servers can all run Ansible.</a:t>
            </a:r>
          </a:p>
          <a:p>
            <a:r>
              <a:rPr lang="en-US" sz="2400" dirty="0">
                <a:latin typeface="Calibri Light" panose="020F0302020204030204" pitchFamily="34" charset="0"/>
                <a:ea typeface="Calibri Light" panose="020F0302020204030204" pitchFamily="34" charset="0"/>
                <a:cs typeface="Calibri Light" panose="020F0302020204030204" pitchFamily="34" charset="0"/>
              </a:rPr>
              <a:t> You can also run Ansible in containers known as Execution Environments.</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75203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035B-B424-8B5F-3B2C-BF016A5A7D47}"/>
              </a:ext>
            </a:extLst>
          </p:cNvPr>
          <p:cNvSpPr>
            <a:spLocks noGrp="1"/>
          </p:cNvSpPr>
          <p:nvPr>
            <p:ph type="title"/>
          </p:nvPr>
        </p:nvSpPr>
        <p:spPr/>
        <p:txBody>
          <a:bodyPr/>
          <a:lstStyle/>
          <a:p>
            <a:r>
              <a:rPr lang="en-IN" b="1" i="0" u="none" strike="noStrike" dirty="0">
                <a:solidFill>
                  <a:srgbClr val="404040"/>
                </a:solidFill>
                <a:effectLst/>
                <a:latin typeface="Roboto Slab" pitchFamily="2" charset="0"/>
              </a:rPr>
              <a:t>Managed nodes</a:t>
            </a:r>
            <a:endParaRPr lang="en-IN" dirty="0"/>
          </a:p>
        </p:txBody>
      </p:sp>
      <p:sp>
        <p:nvSpPr>
          <p:cNvPr id="3" name="Content Placeholder 2">
            <a:extLst>
              <a:ext uri="{FF2B5EF4-FFF2-40B4-BE49-F238E27FC236}">
                <a16:creationId xmlns:a16="http://schemas.microsoft.com/office/drawing/2014/main" id="{92C8D4AF-B383-B439-8B7A-9D4326EE71DC}"/>
              </a:ext>
            </a:extLst>
          </p:cNvPr>
          <p:cNvSpPr>
            <a:spLocks noGrp="1"/>
          </p:cNvSpPr>
          <p:nvPr>
            <p:ph idx="1"/>
          </p:nvPr>
        </p:nvSpPr>
        <p:spPr/>
        <p:txBody>
          <a:bodyPr/>
          <a:lstStyle/>
          <a:p>
            <a:r>
              <a:rPr lang="en-US" b="0" i="0" dirty="0">
                <a:solidFill>
                  <a:srgbClr val="404040"/>
                </a:solidFill>
                <a:effectLst/>
                <a:latin typeface="Calibri Light" panose="020F0302020204030204" pitchFamily="34" charset="0"/>
                <a:ea typeface="Calibri Light" panose="020F0302020204030204" pitchFamily="34" charset="0"/>
                <a:cs typeface="Calibri Light" panose="020F0302020204030204" pitchFamily="34" charset="0"/>
              </a:rPr>
              <a:t>Also referred to as ‘hosts’, these are the target devices (servers, network appliances or any computer) you aim to manage with Ansible.</a:t>
            </a:r>
          </a:p>
          <a:p>
            <a:r>
              <a:rPr lang="en-US" dirty="0">
                <a:latin typeface="Calibri Light" panose="020F0302020204030204" pitchFamily="34" charset="0"/>
                <a:ea typeface="Calibri Light" panose="020F0302020204030204" pitchFamily="34" charset="0"/>
                <a:cs typeface="Calibri Light" panose="020F0302020204030204" pitchFamily="34" charset="0"/>
              </a:rPr>
              <a:t>Inventory</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A list of managed nodes provided by one or more ‘inventory sources’. Your inventory can specify information specific to each node, like IP address. It is also used for assigning groups, that both allow for node selection in the Play and bulk variable assignment.</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250941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3EA0-FF28-71A3-BCFD-6CEC11546897}"/>
              </a:ext>
            </a:extLst>
          </p:cNvPr>
          <p:cNvSpPr>
            <a:spLocks noGrp="1"/>
          </p:cNvSpPr>
          <p:nvPr>
            <p:ph type="title"/>
          </p:nvPr>
        </p:nvSpPr>
        <p:spPr/>
        <p:txBody>
          <a:bodyPr/>
          <a:lstStyle/>
          <a:p>
            <a:r>
              <a:rPr lang="en-US" dirty="0"/>
              <a:t>What is playbook?</a:t>
            </a:r>
            <a:endParaRPr lang="en-IN" dirty="0"/>
          </a:p>
        </p:txBody>
      </p:sp>
      <p:sp>
        <p:nvSpPr>
          <p:cNvPr id="3" name="Content Placeholder 2">
            <a:extLst>
              <a:ext uri="{FF2B5EF4-FFF2-40B4-BE49-F238E27FC236}">
                <a16:creationId xmlns:a16="http://schemas.microsoft.com/office/drawing/2014/main" id="{5CA4BFDB-FD99-A67B-F363-EF19630826E9}"/>
              </a:ext>
            </a:extLst>
          </p:cNvPr>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Playbooks: This is the </a:t>
            </a:r>
            <a:r>
              <a:rPr lang="en-US" dirty="0" err="1">
                <a:latin typeface="Calibri Light" panose="020F0302020204030204" pitchFamily="34" charset="0"/>
                <a:ea typeface="Calibri Light" panose="020F0302020204030204" pitchFamily="34" charset="0"/>
                <a:cs typeface="Calibri Light" panose="020F0302020204030204" pitchFamily="34" charset="0"/>
              </a:rPr>
              <a:t>yaml</a:t>
            </a:r>
            <a:r>
              <a:rPr lang="en-US" dirty="0">
                <a:latin typeface="Calibri Light" panose="020F0302020204030204" pitchFamily="34" charset="0"/>
                <a:ea typeface="Calibri Light" panose="020F0302020204030204" pitchFamily="34" charset="0"/>
                <a:cs typeface="Calibri Light" panose="020F0302020204030204" pitchFamily="34" charset="0"/>
              </a:rPr>
              <a:t> file where we define what to perform on inventory list</a:t>
            </a:r>
          </a:p>
          <a:p>
            <a:r>
              <a:rPr lang="en-US" dirty="0">
                <a:latin typeface="Calibri Light" panose="020F0302020204030204" pitchFamily="34" charset="0"/>
                <a:ea typeface="Calibri Light" panose="020F0302020204030204" pitchFamily="34" charset="0"/>
                <a:cs typeface="Calibri Light" panose="020F0302020204030204" pitchFamily="34" charset="0"/>
              </a:rPr>
              <a:t>From the control node you will be running the playbook on set of inventory .</a:t>
            </a:r>
          </a:p>
          <a:p>
            <a:r>
              <a:rPr lang="en-US" dirty="0">
                <a:latin typeface="Calibri Light" panose="020F0302020204030204" pitchFamily="34" charset="0"/>
                <a:ea typeface="Calibri Light" panose="020F0302020204030204" pitchFamily="34" charset="0"/>
                <a:cs typeface="Calibri Light" panose="020F0302020204030204" pitchFamily="34" charset="0"/>
              </a:rPr>
              <a:t>It contains the plays</a:t>
            </a:r>
          </a:p>
          <a:p>
            <a:r>
              <a:rPr lang="en-US" dirty="0">
                <a:latin typeface="Calibri Light" panose="020F0302020204030204" pitchFamily="34" charset="0"/>
                <a:ea typeface="Calibri Light" panose="020F0302020204030204" pitchFamily="34" charset="0"/>
                <a:cs typeface="Calibri Light" panose="020F0302020204030204" pitchFamily="34" charset="0"/>
              </a:rPr>
              <a:t>Each play will have name, name of host group or all.</a:t>
            </a:r>
          </a:p>
          <a:p>
            <a:r>
              <a:rPr lang="en-US" dirty="0">
                <a:latin typeface="Calibri Light" panose="020F0302020204030204" pitchFamily="34" charset="0"/>
                <a:ea typeface="Calibri Light" panose="020F0302020204030204" pitchFamily="34" charset="0"/>
                <a:cs typeface="Calibri Light" panose="020F0302020204030204" pitchFamily="34" charset="0"/>
              </a:rPr>
              <a:t>Any specific user to access [optional field]</a:t>
            </a:r>
          </a:p>
          <a:p>
            <a:r>
              <a:rPr lang="en-US" dirty="0">
                <a:latin typeface="Calibri Light" panose="020F0302020204030204" pitchFamily="34" charset="0"/>
                <a:ea typeface="Calibri Light" panose="020F0302020204030204" pitchFamily="34" charset="0"/>
                <a:cs typeface="Calibri Light" panose="020F0302020204030204" pitchFamily="34" charset="0"/>
              </a:rPr>
              <a:t>Tasks list what to </a:t>
            </a:r>
            <a:r>
              <a:rPr lang="en-US" dirty="0" err="1">
                <a:latin typeface="Calibri Light" panose="020F0302020204030204" pitchFamily="34" charset="0"/>
                <a:ea typeface="Calibri Light" panose="020F0302020204030204" pitchFamily="34" charset="0"/>
                <a:cs typeface="Calibri Light" panose="020F0302020204030204" pitchFamily="34" charset="0"/>
              </a:rPr>
              <a:t>peform</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46272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CA22-0463-0F62-5A53-71151E6B04B1}"/>
              </a:ext>
            </a:extLst>
          </p:cNvPr>
          <p:cNvSpPr>
            <a:spLocks noGrp="1"/>
          </p:cNvSpPr>
          <p:nvPr>
            <p:ph type="title"/>
          </p:nvPr>
        </p:nvSpPr>
        <p:spPr/>
        <p:txBody>
          <a:bodyPr/>
          <a:lstStyle/>
          <a:p>
            <a:r>
              <a:rPr lang="en-US" dirty="0"/>
              <a:t>Plays</a:t>
            </a:r>
            <a:endParaRPr lang="en-IN" dirty="0"/>
          </a:p>
        </p:txBody>
      </p:sp>
      <p:sp>
        <p:nvSpPr>
          <p:cNvPr id="3" name="Content Placeholder 2">
            <a:extLst>
              <a:ext uri="{FF2B5EF4-FFF2-40B4-BE49-F238E27FC236}">
                <a16:creationId xmlns:a16="http://schemas.microsoft.com/office/drawing/2014/main" id="{DDA2AAE6-2111-95BF-9B96-B36CE8FE1BF1}"/>
              </a:ext>
            </a:extLst>
          </p:cNvPr>
          <p:cNvSpPr>
            <a:spLocks noGrp="1"/>
          </p:cNvSpPr>
          <p:nvPr>
            <p:ph idx="1"/>
          </p:nvPr>
        </p:nvSpPr>
        <p:spPr/>
        <p:txBody>
          <a:bodyPr/>
          <a:lstStyle/>
          <a:p>
            <a:r>
              <a:rPr lang="en-US" b="0" i="0" dirty="0">
                <a:solidFill>
                  <a:srgbClr val="404040"/>
                </a:solidFill>
                <a:effectLst/>
                <a:latin typeface="Lato" panose="020F0502020204030203" pitchFamily="34" charset="0"/>
              </a:rPr>
              <a:t>Plays is the main stuff in playbook</a:t>
            </a:r>
          </a:p>
          <a:p>
            <a:r>
              <a:rPr lang="en-US" dirty="0">
                <a:solidFill>
                  <a:srgbClr val="404040"/>
                </a:solidFill>
                <a:latin typeface="Lato" panose="020F0502020204030203" pitchFamily="34" charset="0"/>
              </a:rPr>
              <a:t>It is a list Means one playbook can have one or more play</a:t>
            </a:r>
          </a:p>
          <a:p>
            <a:r>
              <a:rPr lang="en-US" dirty="0">
                <a:solidFill>
                  <a:srgbClr val="404040"/>
                </a:solidFill>
                <a:latin typeface="Lato" panose="020F0502020204030203" pitchFamily="34" charset="0"/>
              </a:rPr>
              <a:t>Play will have one or more tasks defined</a:t>
            </a:r>
          </a:p>
          <a:p>
            <a:pPr>
              <a:buFontTx/>
              <a:buChar char="-"/>
            </a:pPr>
            <a:r>
              <a:rPr lang="en-US" dirty="0">
                <a:solidFill>
                  <a:srgbClr val="404040"/>
                </a:solidFill>
                <a:latin typeface="Lato" panose="020F0502020204030203" pitchFamily="34" charset="0"/>
              </a:rPr>
              <a:t>name: &lt;name of the play&gt;</a:t>
            </a:r>
          </a:p>
          <a:p>
            <a:pPr marL="0" indent="0">
              <a:buNone/>
            </a:pPr>
            <a:r>
              <a:rPr lang="en-US" dirty="0">
                <a:solidFill>
                  <a:srgbClr val="404040"/>
                </a:solidFill>
                <a:latin typeface="Lato" panose="020F0502020204030203" pitchFamily="34" charset="0"/>
              </a:rPr>
              <a:t>    hosts: all/or name of the group where to run</a:t>
            </a:r>
          </a:p>
          <a:p>
            <a:pPr marL="0" indent="0">
              <a:buNone/>
            </a:pPr>
            <a:r>
              <a:rPr lang="en-US" dirty="0">
                <a:solidFill>
                  <a:srgbClr val="404040"/>
                </a:solidFill>
                <a:latin typeface="Lato" panose="020F0502020204030203" pitchFamily="34" charset="0"/>
              </a:rPr>
              <a:t>    tasks</a:t>
            </a:r>
          </a:p>
          <a:p>
            <a:pPr marL="0" indent="0">
              <a:buNone/>
            </a:pPr>
            <a:r>
              <a:rPr lang="en-US" dirty="0">
                <a:solidFill>
                  <a:srgbClr val="404040"/>
                </a:solidFill>
                <a:latin typeface="Lato" panose="020F0502020204030203" pitchFamily="34" charset="0"/>
              </a:rPr>
              <a:t>      - name: name of task</a:t>
            </a:r>
            <a:endParaRPr lang="en-IN" dirty="0"/>
          </a:p>
        </p:txBody>
      </p:sp>
    </p:spTree>
    <p:extLst>
      <p:ext uri="{BB962C8B-B14F-4D97-AF65-F5344CB8AC3E}">
        <p14:creationId xmlns:p14="http://schemas.microsoft.com/office/powerpoint/2010/main" val="3032641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5E2A-77DE-AC30-E30D-7747751590FE}"/>
              </a:ext>
            </a:extLst>
          </p:cNvPr>
          <p:cNvSpPr>
            <a:spLocks noGrp="1"/>
          </p:cNvSpPr>
          <p:nvPr>
            <p:ph type="title"/>
          </p:nvPr>
        </p:nvSpPr>
        <p:spPr/>
        <p:txBody>
          <a:bodyPr/>
          <a:lstStyle/>
          <a:p>
            <a:r>
              <a:rPr lang="en-IN" dirty="0"/>
              <a:t>terminology</a:t>
            </a:r>
          </a:p>
        </p:txBody>
      </p:sp>
      <p:sp>
        <p:nvSpPr>
          <p:cNvPr id="3" name="Content Placeholder 2">
            <a:extLst>
              <a:ext uri="{FF2B5EF4-FFF2-40B4-BE49-F238E27FC236}">
                <a16:creationId xmlns:a16="http://schemas.microsoft.com/office/drawing/2014/main" id="{6D4905DD-F93B-B663-A05A-CDFECAC315AA}"/>
              </a:ext>
            </a:extLst>
          </p:cNvPr>
          <p:cNvSpPr>
            <a:spLocks noGrp="1"/>
          </p:cNvSpPr>
          <p:nvPr>
            <p:ph idx="1"/>
          </p:nvPr>
        </p:nvSpPr>
        <p:spPr/>
        <p:txBody>
          <a:bodyPr/>
          <a:lstStyle/>
          <a:p>
            <a:r>
              <a:rPr lang="en-US" b="1" dirty="0"/>
              <a:t> name</a:t>
            </a:r>
          </a:p>
          <a:p>
            <a:r>
              <a:rPr lang="en-US" b="1" dirty="0"/>
              <a:t>Hosts</a:t>
            </a:r>
          </a:p>
          <a:p>
            <a:r>
              <a:rPr lang="en-US" b="1" dirty="0"/>
              <a:t>Tasks</a:t>
            </a:r>
          </a:p>
          <a:p>
            <a:r>
              <a:rPr lang="en-US" b="1" dirty="0"/>
              <a:t>Become</a:t>
            </a:r>
          </a:p>
          <a:p>
            <a:r>
              <a:rPr lang="en-US" b="1" dirty="0" err="1"/>
              <a:t>Become_user</a:t>
            </a:r>
            <a:endParaRPr lang="en-US" b="1" dirty="0"/>
          </a:p>
          <a:p>
            <a:r>
              <a:rPr lang="en-US" b="1" dirty="0"/>
              <a:t>Vars</a:t>
            </a:r>
          </a:p>
          <a:p>
            <a:r>
              <a:rPr lang="en-US" b="1" dirty="0"/>
              <a:t>Handlers</a:t>
            </a:r>
          </a:p>
          <a:p>
            <a:endParaRPr lang="en-US" dirty="0"/>
          </a:p>
          <a:p>
            <a:pPr>
              <a:buFont typeface="Wingdings" panose="05000000000000000000" pitchFamily="2" charset="2"/>
              <a:buChar char="Ø"/>
            </a:pPr>
            <a:endParaRPr lang="en-US" dirty="0"/>
          </a:p>
          <a:p>
            <a:endParaRPr lang="en-IN" dirty="0"/>
          </a:p>
        </p:txBody>
      </p:sp>
    </p:spTree>
    <p:extLst>
      <p:ext uri="{BB962C8B-B14F-4D97-AF65-F5344CB8AC3E}">
        <p14:creationId xmlns:p14="http://schemas.microsoft.com/office/powerpoint/2010/main" val="3598922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5F6E6-F7E3-9A52-6FEC-6399CEF317DD}"/>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691F8BCC-0513-7A87-1AEE-E9CD36A32B6C}"/>
              </a:ext>
            </a:extLst>
          </p:cNvPr>
          <p:cNvSpPr>
            <a:spLocks noGrp="1"/>
          </p:cNvSpPr>
          <p:nvPr>
            <p:ph idx="1"/>
          </p:nvPr>
        </p:nvSpPr>
        <p:spPr/>
        <p:txBody>
          <a:bodyPr>
            <a:normAutofit fontScale="92500" lnSpcReduction="10000"/>
          </a:bodyPr>
          <a:lstStyle/>
          <a:p>
            <a:r>
              <a:rPr lang="en-US" b="1" dirty="0"/>
              <a:t>Role</a:t>
            </a:r>
          </a:p>
          <a:p>
            <a:pPr>
              <a:buFont typeface="Wingdings" panose="05000000000000000000" pitchFamily="2" charset="2"/>
              <a:buChar char="Ø"/>
            </a:pPr>
            <a:r>
              <a:rPr lang="en-US" dirty="0"/>
              <a:t>A modular and reusable way to organize playbooks, tasks, and variables.</a:t>
            </a:r>
          </a:p>
          <a:p>
            <a:pPr>
              <a:buFont typeface="Wingdings" panose="05000000000000000000" pitchFamily="2" charset="2"/>
              <a:buChar char="Ø"/>
            </a:pPr>
            <a:r>
              <a:rPr lang="en-US" dirty="0"/>
              <a:t>Roles are stored in a specific directory structure</a:t>
            </a:r>
          </a:p>
          <a:p>
            <a:r>
              <a:rPr lang="en-US" b="1" dirty="0"/>
              <a:t> Inventory</a:t>
            </a:r>
          </a:p>
          <a:p>
            <a:pPr>
              <a:buFont typeface="Wingdings" panose="05000000000000000000" pitchFamily="2" charset="2"/>
              <a:buChar char="Ø"/>
            </a:pPr>
            <a:r>
              <a:rPr lang="en-US" dirty="0"/>
              <a:t>A file or dynamic source defining the systems (hosts) on which Ansible operates.</a:t>
            </a:r>
          </a:p>
          <a:p>
            <a:r>
              <a:rPr lang="en-US" b="1" dirty="0"/>
              <a:t>Module</a:t>
            </a:r>
          </a:p>
          <a:p>
            <a:pPr>
              <a:buFont typeface="Wingdings" panose="05000000000000000000" pitchFamily="2" charset="2"/>
              <a:buChar char="Ø"/>
            </a:pPr>
            <a:r>
              <a:rPr lang="en-US" dirty="0"/>
              <a:t>A reusable unit of code used by Ansible to perform specific tasks like managing packages, files, or services. Examples include copy, yum, and service.</a:t>
            </a:r>
          </a:p>
          <a:p>
            <a:endParaRPr lang="en-IN" dirty="0"/>
          </a:p>
        </p:txBody>
      </p:sp>
    </p:spTree>
    <p:extLst>
      <p:ext uri="{BB962C8B-B14F-4D97-AF65-F5344CB8AC3E}">
        <p14:creationId xmlns:p14="http://schemas.microsoft.com/office/powerpoint/2010/main" val="3111198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989D-1E03-E823-99DF-4B7F02861FDC}"/>
              </a:ext>
            </a:extLst>
          </p:cNvPr>
          <p:cNvSpPr>
            <a:spLocks noGrp="1"/>
          </p:cNvSpPr>
          <p:nvPr>
            <p:ph type="title"/>
          </p:nvPr>
        </p:nvSpPr>
        <p:spPr/>
        <p:txBody>
          <a:bodyPr/>
          <a:lstStyle/>
          <a:p>
            <a:r>
              <a:rPr lang="en-IN" dirty="0"/>
              <a:t>What is YAML?</a:t>
            </a:r>
          </a:p>
        </p:txBody>
      </p:sp>
      <p:sp>
        <p:nvSpPr>
          <p:cNvPr id="3" name="Content Placeholder 2">
            <a:extLst>
              <a:ext uri="{FF2B5EF4-FFF2-40B4-BE49-F238E27FC236}">
                <a16:creationId xmlns:a16="http://schemas.microsoft.com/office/drawing/2014/main" id="{D0B377B7-65CE-34BA-4C55-2A8FE35E05B1}"/>
              </a:ext>
            </a:extLst>
          </p:cNvPr>
          <p:cNvSpPr>
            <a:spLocks noGrp="1"/>
          </p:cNvSpPr>
          <p:nvPr>
            <p:ph idx="1"/>
          </p:nvPr>
        </p:nvSpPr>
        <p:spPr/>
        <p:txBody>
          <a:bodyPr>
            <a:normAutofit fontScale="92500" lnSpcReduction="10000"/>
          </a:bodyPr>
          <a:lstStyle/>
          <a:p>
            <a:pPr marL="0" indent="0">
              <a:buNone/>
            </a:pPr>
            <a:r>
              <a:rPr lang="en-US" b="1" dirty="0">
                <a:latin typeface="Calibri Light" panose="020F0302020204030204" pitchFamily="34" charset="0"/>
                <a:ea typeface="Calibri Light" panose="020F0302020204030204" pitchFamily="34" charset="0"/>
                <a:cs typeface="Calibri Light" panose="020F0302020204030204" pitchFamily="34" charset="0"/>
              </a:rPr>
              <a:t>Introduction to YAML</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a:buFont typeface="Wingdings" panose="05000000000000000000" pitchFamily="2" charset="2"/>
              <a:buChar char="Ø"/>
            </a:pPr>
            <a:r>
              <a:rPr lang="en-US" b="1" dirty="0">
                <a:latin typeface="Calibri Light" panose="020F0302020204030204" pitchFamily="34" charset="0"/>
                <a:ea typeface="Calibri Light" panose="020F0302020204030204" pitchFamily="34" charset="0"/>
                <a:cs typeface="Calibri Light" panose="020F0302020204030204" pitchFamily="34" charset="0"/>
              </a:rPr>
              <a:t>What is YAML? </a:t>
            </a:r>
            <a:r>
              <a:rPr lang="en-US" dirty="0">
                <a:latin typeface="Calibri Light" panose="020F0302020204030204" pitchFamily="34" charset="0"/>
                <a:ea typeface="Calibri Light" panose="020F0302020204030204" pitchFamily="34" charset="0"/>
                <a:cs typeface="Calibri Light" panose="020F0302020204030204" pitchFamily="34" charset="0"/>
              </a:rPr>
              <a:t>YAML is a human-readable data serialization standard commonly used for configuration files and data exchange between applications. It emphasizes simplicity and readability, making it easier for both humans and machines to understand.</a:t>
            </a:r>
          </a:p>
          <a:p>
            <a:r>
              <a:rPr lang="en-US" b="1" dirty="0">
                <a:latin typeface="Calibri Light" panose="020F0302020204030204" pitchFamily="34" charset="0"/>
                <a:ea typeface="Calibri Light" panose="020F0302020204030204" pitchFamily="34" charset="0"/>
                <a:cs typeface="Calibri Light" panose="020F0302020204030204" pitchFamily="34" charset="0"/>
              </a:rPr>
              <a:t>Why Use YAML?</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lvl="1">
              <a:buFont typeface="Wingdings" panose="05000000000000000000" pitchFamily="2" charset="2"/>
              <a:buChar char="Ø"/>
            </a:pPr>
            <a:r>
              <a:rPr lang="en-US" b="1" dirty="0">
                <a:latin typeface="Calibri Light" panose="020F0302020204030204" pitchFamily="34" charset="0"/>
                <a:ea typeface="Calibri Light" panose="020F0302020204030204" pitchFamily="34" charset="0"/>
                <a:cs typeface="Calibri Light" panose="020F0302020204030204" pitchFamily="34" charset="0"/>
              </a:rPr>
              <a:t>Readability</a:t>
            </a:r>
            <a:r>
              <a:rPr lang="en-US" dirty="0">
                <a:latin typeface="Calibri Light" panose="020F0302020204030204" pitchFamily="34" charset="0"/>
                <a:ea typeface="Calibri Light" panose="020F0302020204030204" pitchFamily="34" charset="0"/>
                <a:cs typeface="Calibri Light" panose="020F0302020204030204" pitchFamily="34" charset="0"/>
              </a:rPr>
              <a:t>: Clean and minimalistic syntax, resembling natural language.</a:t>
            </a:r>
          </a:p>
          <a:p>
            <a:pPr lvl="1">
              <a:buFont typeface="Wingdings" panose="05000000000000000000" pitchFamily="2" charset="2"/>
              <a:buChar char="Ø"/>
            </a:pPr>
            <a:r>
              <a:rPr lang="en-US" b="1" dirty="0">
                <a:latin typeface="Calibri Light" panose="020F0302020204030204" pitchFamily="34" charset="0"/>
                <a:ea typeface="Calibri Light" panose="020F0302020204030204" pitchFamily="34" charset="0"/>
                <a:cs typeface="Calibri Light" panose="020F0302020204030204" pitchFamily="34" charset="0"/>
              </a:rPr>
              <a:t>Flexibility</a:t>
            </a:r>
            <a:r>
              <a:rPr lang="en-US" dirty="0">
                <a:latin typeface="Calibri Light" panose="020F0302020204030204" pitchFamily="34" charset="0"/>
                <a:ea typeface="Calibri Light" panose="020F0302020204030204" pitchFamily="34" charset="0"/>
                <a:cs typeface="Calibri Light" panose="020F0302020204030204" pitchFamily="34" charset="0"/>
              </a:rPr>
              <a:t>: Supports various data types like scalars (strings, numbers), sequences (lists), and mappings (dictionaries).</a:t>
            </a:r>
          </a:p>
          <a:p>
            <a:pPr lvl="1">
              <a:buFont typeface="Wingdings" panose="05000000000000000000" pitchFamily="2" charset="2"/>
              <a:buChar char="Ø"/>
            </a:pPr>
            <a:r>
              <a:rPr lang="en-US" b="1" dirty="0">
                <a:latin typeface="Calibri Light" panose="020F0302020204030204" pitchFamily="34" charset="0"/>
                <a:ea typeface="Calibri Light" panose="020F0302020204030204" pitchFamily="34" charset="0"/>
                <a:cs typeface="Calibri Light" panose="020F0302020204030204" pitchFamily="34" charset="0"/>
              </a:rPr>
              <a:t>Widely Used</a:t>
            </a:r>
            <a:r>
              <a:rPr lang="en-US" dirty="0">
                <a:latin typeface="Calibri Light" panose="020F0302020204030204" pitchFamily="34" charset="0"/>
                <a:ea typeface="Calibri Light" panose="020F0302020204030204" pitchFamily="34" charset="0"/>
                <a:cs typeface="Calibri Light" panose="020F0302020204030204" pitchFamily="34" charset="0"/>
              </a:rPr>
              <a:t>: Common in DevOps tools (Kubernetes, Ansible, Docker Compose) and APIs.</a:t>
            </a:r>
          </a:p>
          <a:p>
            <a:endParaRPr lang="en-IN" dirty="0"/>
          </a:p>
        </p:txBody>
      </p:sp>
    </p:spTree>
    <p:extLst>
      <p:ext uri="{BB962C8B-B14F-4D97-AF65-F5344CB8AC3E}">
        <p14:creationId xmlns:p14="http://schemas.microsoft.com/office/powerpoint/2010/main" val="3648646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B162-9590-4D51-3FF2-66912BB86EA8}"/>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95D87C9D-A8B1-39E1-EBC6-A9FB0E68AD7E}"/>
              </a:ext>
            </a:extLst>
          </p:cNvPr>
          <p:cNvSpPr>
            <a:spLocks noGrp="1"/>
          </p:cNvSpPr>
          <p:nvPr>
            <p:ph idx="1"/>
          </p:nvPr>
        </p:nvSpPr>
        <p:spPr/>
        <p:txBody>
          <a:bodyPr/>
          <a:lstStyle/>
          <a:p>
            <a:r>
              <a:rPr lang="en-US" b="1" dirty="0"/>
              <a:t>Indentation</a:t>
            </a:r>
            <a:r>
              <a:rPr lang="en-US" dirty="0"/>
              <a:t>: Indentation defines structure. Use spaces, not tabs.</a:t>
            </a:r>
          </a:p>
          <a:p>
            <a:r>
              <a:rPr lang="en-US" dirty="0"/>
              <a:t>Extension file : .</a:t>
            </a:r>
            <a:r>
              <a:rPr lang="en-US" dirty="0" err="1"/>
              <a:t>yaml</a:t>
            </a:r>
            <a:r>
              <a:rPr lang="en-US" dirty="0"/>
              <a:t>, .</a:t>
            </a:r>
            <a:r>
              <a:rPr lang="en-US" dirty="0" err="1"/>
              <a:t>yml</a:t>
            </a:r>
            <a:endParaRPr lang="en-US" dirty="0"/>
          </a:p>
          <a:p>
            <a:r>
              <a:rPr lang="en-US" dirty="0"/>
              <a:t>We need standardization when we submit or declare our request</a:t>
            </a:r>
          </a:p>
          <a:p>
            <a:r>
              <a:rPr lang="en-US" dirty="0"/>
              <a:t>Declaration must be in standard format.  Vendor provide syntax for the same</a:t>
            </a:r>
          </a:p>
          <a:p>
            <a:pPr marL="0" indent="0">
              <a:buNone/>
            </a:pPr>
            <a:endParaRPr lang="en-US" dirty="0"/>
          </a:p>
          <a:p>
            <a:endParaRPr lang="en-IN" dirty="0"/>
          </a:p>
        </p:txBody>
      </p:sp>
    </p:spTree>
    <p:extLst>
      <p:ext uri="{BB962C8B-B14F-4D97-AF65-F5344CB8AC3E}">
        <p14:creationId xmlns:p14="http://schemas.microsoft.com/office/powerpoint/2010/main" val="337881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8563-C113-DF68-46FF-78161850CBF1}"/>
              </a:ext>
            </a:extLst>
          </p:cNvPr>
          <p:cNvSpPr>
            <a:spLocks noGrp="1"/>
          </p:cNvSpPr>
          <p:nvPr>
            <p:ph type="title"/>
          </p:nvPr>
        </p:nvSpPr>
        <p:spPr/>
        <p:txBody>
          <a:bodyPr/>
          <a:lstStyle/>
          <a:p>
            <a:r>
              <a:rPr lang="en-IN" dirty="0"/>
              <a:t>Config management</a:t>
            </a:r>
          </a:p>
        </p:txBody>
      </p:sp>
      <p:sp>
        <p:nvSpPr>
          <p:cNvPr id="3" name="Content Placeholder 2">
            <a:extLst>
              <a:ext uri="{FF2B5EF4-FFF2-40B4-BE49-F238E27FC236}">
                <a16:creationId xmlns:a16="http://schemas.microsoft.com/office/drawing/2014/main" id="{7840915E-A687-5933-5D9E-07C35F159C7D}"/>
              </a:ext>
            </a:extLst>
          </p:cNvPr>
          <p:cNvSpPr>
            <a:spLocks noGrp="1"/>
          </p:cNvSpPr>
          <p:nvPr>
            <p:ph idx="1"/>
          </p:nvPr>
        </p:nvSpPr>
        <p:spPr/>
        <p:txBody>
          <a:bodyPr/>
          <a:lstStyle/>
          <a:p>
            <a:r>
              <a:rPr lang="en-US" dirty="0"/>
              <a:t>Configuration management is a way of handling changes in a system using a defined method so that the system maintains its integrity over time. </a:t>
            </a:r>
          </a:p>
          <a:p>
            <a:r>
              <a:rPr lang="en-US" dirty="0"/>
              <a:t>A log is kept of every change made to a system along with documentation about who made the change, when the change was made, and why it was made. </a:t>
            </a:r>
          </a:p>
          <a:p>
            <a:r>
              <a:rPr lang="en-US" dirty="0"/>
              <a:t>This allows us to know the exact state of a system at any moment in time</a:t>
            </a:r>
            <a:endParaRPr lang="en-IN" dirty="0"/>
          </a:p>
        </p:txBody>
      </p:sp>
    </p:spTree>
    <p:extLst>
      <p:ext uri="{BB962C8B-B14F-4D97-AF65-F5344CB8AC3E}">
        <p14:creationId xmlns:p14="http://schemas.microsoft.com/office/powerpoint/2010/main" val="925555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9B16-73F0-7213-FA2B-7466523838C2}"/>
              </a:ext>
            </a:extLst>
          </p:cNvPr>
          <p:cNvSpPr>
            <a:spLocks noGrp="1"/>
          </p:cNvSpPr>
          <p:nvPr>
            <p:ph type="title"/>
          </p:nvPr>
        </p:nvSpPr>
        <p:spPr/>
        <p:txBody>
          <a:bodyPr/>
          <a:lstStyle/>
          <a:p>
            <a:r>
              <a:rPr lang="en-US" dirty="0" err="1"/>
              <a:t>Yaml</a:t>
            </a:r>
            <a:r>
              <a:rPr lang="en-US" dirty="0"/>
              <a:t> example</a:t>
            </a:r>
          </a:p>
        </p:txBody>
      </p:sp>
      <p:pic>
        <p:nvPicPr>
          <p:cNvPr id="5" name="Content Placeholder 4">
            <a:extLst>
              <a:ext uri="{FF2B5EF4-FFF2-40B4-BE49-F238E27FC236}">
                <a16:creationId xmlns:a16="http://schemas.microsoft.com/office/drawing/2014/main" id="{AE7899F9-D713-5C3B-B098-B41EB785AE4E}"/>
              </a:ext>
            </a:extLst>
          </p:cNvPr>
          <p:cNvPicPr>
            <a:picLocks noGrp="1" noChangeAspect="1"/>
          </p:cNvPicPr>
          <p:nvPr>
            <p:ph idx="1"/>
          </p:nvPr>
        </p:nvPicPr>
        <p:blipFill>
          <a:blip r:embed="rId2"/>
          <a:stretch>
            <a:fillRect/>
          </a:stretch>
        </p:blipFill>
        <p:spPr>
          <a:xfrm>
            <a:off x="1317171" y="1853754"/>
            <a:ext cx="9737683" cy="4199727"/>
          </a:xfrm>
        </p:spPr>
      </p:pic>
    </p:spTree>
    <p:extLst>
      <p:ext uri="{BB962C8B-B14F-4D97-AF65-F5344CB8AC3E}">
        <p14:creationId xmlns:p14="http://schemas.microsoft.com/office/powerpoint/2010/main" val="1185062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281BD-8B94-C411-D38D-B7A9688461DB}"/>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2298D9FD-2652-EC2A-110A-EEB54AA62772}"/>
              </a:ext>
            </a:extLst>
          </p:cNvPr>
          <p:cNvSpPr>
            <a:spLocks noGrp="1"/>
          </p:cNvSpPr>
          <p:nvPr>
            <p:ph idx="1"/>
          </p:nvPr>
        </p:nvSpPr>
        <p:spPr/>
        <p:txBody>
          <a:bodyPr/>
          <a:lstStyle/>
          <a:p>
            <a:r>
              <a:rPr lang="en-IN" dirty="0"/>
              <a:t>ansible setup on control node</a:t>
            </a:r>
          </a:p>
        </p:txBody>
      </p:sp>
    </p:spTree>
    <p:extLst>
      <p:ext uri="{BB962C8B-B14F-4D97-AF65-F5344CB8AC3E}">
        <p14:creationId xmlns:p14="http://schemas.microsoft.com/office/powerpoint/2010/main" val="3702521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A7E9-7BFC-3788-C2CF-98E70CEA2A62}"/>
              </a:ext>
            </a:extLst>
          </p:cNvPr>
          <p:cNvSpPr>
            <a:spLocks noGrp="1"/>
          </p:cNvSpPr>
          <p:nvPr>
            <p:ph type="title"/>
          </p:nvPr>
        </p:nvSpPr>
        <p:spPr/>
        <p:txBody>
          <a:bodyPr/>
          <a:lstStyle/>
          <a:p>
            <a:r>
              <a:rPr lang="en-IN" dirty="0" err="1"/>
              <a:t>cmds</a:t>
            </a:r>
            <a:endParaRPr lang="en-IN" dirty="0"/>
          </a:p>
        </p:txBody>
      </p:sp>
      <p:sp>
        <p:nvSpPr>
          <p:cNvPr id="3" name="Content Placeholder 2">
            <a:extLst>
              <a:ext uri="{FF2B5EF4-FFF2-40B4-BE49-F238E27FC236}">
                <a16:creationId xmlns:a16="http://schemas.microsoft.com/office/drawing/2014/main" id="{CA397466-6EDC-B571-6E81-3CC1A71D0B8F}"/>
              </a:ext>
            </a:extLst>
          </p:cNvPr>
          <p:cNvSpPr>
            <a:spLocks noGrp="1"/>
          </p:cNvSpPr>
          <p:nvPr>
            <p:ph idx="1"/>
          </p:nvPr>
        </p:nvSpPr>
        <p:spPr/>
        <p:txBody>
          <a:bodyPr/>
          <a:lstStyle/>
          <a:p>
            <a:r>
              <a:rPr lang="en-US" dirty="0"/>
              <a:t> ansible : Executes ad-hoc commands on managed nodes.</a:t>
            </a:r>
          </a:p>
          <a:p>
            <a:pPr>
              <a:buFont typeface="Wingdings" panose="05000000000000000000" pitchFamily="2" charset="2"/>
              <a:buChar char="Ø"/>
            </a:pPr>
            <a:r>
              <a:rPr lang="en-IN" dirty="0"/>
              <a:t>ansible all -m ping</a:t>
            </a:r>
          </a:p>
          <a:p>
            <a:r>
              <a:rPr lang="en-US" dirty="0"/>
              <a:t>ansible-playbook: Runs Ansible playbooks to automate tasks.</a:t>
            </a:r>
          </a:p>
          <a:p>
            <a:r>
              <a:rPr lang="en-US" dirty="0"/>
              <a:t>ansible-inventory: Manages and inspects inventory files.</a:t>
            </a:r>
            <a:endParaRPr lang="en-IN" dirty="0"/>
          </a:p>
          <a:p>
            <a:pPr>
              <a:buFont typeface="Wingdings" panose="05000000000000000000" pitchFamily="2" charset="2"/>
              <a:buChar char="Ø"/>
            </a:pPr>
            <a:r>
              <a:rPr lang="en-IN" dirty="0"/>
              <a:t>ansible-inventory –list</a:t>
            </a:r>
          </a:p>
          <a:p>
            <a:pPr>
              <a:buFont typeface="Wingdings" panose="05000000000000000000" pitchFamily="2" charset="2"/>
              <a:buChar char="Ø"/>
            </a:pPr>
            <a:r>
              <a:rPr lang="fr-FR" dirty="0"/>
              <a:t>ansible-doc : </a:t>
            </a:r>
            <a:r>
              <a:rPr lang="fr-FR" dirty="0" err="1"/>
              <a:t>Provides</a:t>
            </a:r>
            <a:r>
              <a:rPr lang="fr-FR" dirty="0"/>
              <a:t> documentation for Ansible modules.</a:t>
            </a:r>
            <a:endParaRPr lang="en-IN" dirty="0"/>
          </a:p>
        </p:txBody>
      </p:sp>
    </p:spTree>
    <p:extLst>
      <p:ext uri="{BB962C8B-B14F-4D97-AF65-F5344CB8AC3E}">
        <p14:creationId xmlns:p14="http://schemas.microsoft.com/office/powerpoint/2010/main" val="478460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68E7-ACF6-6FD4-0027-15658E887E3F}"/>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7F988683-A91C-0F8E-626D-5E2E19027DCB}"/>
              </a:ext>
            </a:extLst>
          </p:cNvPr>
          <p:cNvSpPr>
            <a:spLocks noGrp="1"/>
          </p:cNvSpPr>
          <p:nvPr>
            <p:ph idx="1"/>
          </p:nvPr>
        </p:nvSpPr>
        <p:spPr/>
        <p:txBody>
          <a:bodyPr/>
          <a:lstStyle/>
          <a:p>
            <a:r>
              <a:rPr lang="en-US" dirty="0"/>
              <a:t> ansible-vault : Manages encrypted files and secrets.</a:t>
            </a:r>
          </a:p>
          <a:p>
            <a:r>
              <a:rPr lang="en-US" dirty="0"/>
              <a:t> ansible-galaxy :Manages roles and collections from Ansible Galaxy.</a:t>
            </a:r>
            <a:endParaRPr lang="en-IN" dirty="0"/>
          </a:p>
        </p:txBody>
      </p:sp>
    </p:spTree>
    <p:extLst>
      <p:ext uri="{BB962C8B-B14F-4D97-AF65-F5344CB8AC3E}">
        <p14:creationId xmlns:p14="http://schemas.microsoft.com/office/powerpoint/2010/main" val="2862990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3C1E-8C40-9BDB-15D7-5C3C06C22CA7}"/>
              </a:ext>
            </a:extLst>
          </p:cNvPr>
          <p:cNvSpPr>
            <a:spLocks noGrp="1"/>
          </p:cNvSpPr>
          <p:nvPr>
            <p:ph type="ctrTitle"/>
          </p:nvPr>
        </p:nvSpPr>
        <p:spPr/>
        <p:txBody>
          <a:bodyPr/>
          <a:lstStyle/>
          <a:p>
            <a:r>
              <a:rPr lang="en-IN" dirty="0"/>
              <a:t>Inventory file</a:t>
            </a:r>
          </a:p>
        </p:txBody>
      </p:sp>
      <p:sp>
        <p:nvSpPr>
          <p:cNvPr id="3" name="Subtitle 2">
            <a:extLst>
              <a:ext uri="{FF2B5EF4-FFF2-40B4-BE49-F238E27FC236}">
                <a16:creationId xmlns:a16="http://schemas.microsoft.com/office/drawing/2014/main" id="{2C58E047-3F10-B1D2-EB2C-C6BE2AADD65B}"/>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2172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248B0-2716-D034-BC8C-E1B4805CFCEE}"/>
              </a:ext>
            </a:extLst>
          </p:cNvPr>
          <p:cNvSpPr>
            <a:spLocks noGrp="1"/>
          </p:cNvSpPr>
          <p:nvPr>
            <p:ph type="title"/>
          </p:nvPr>
        </p:nvSpPr>
        <p:spPr/>
        <p:txBody>
          <a:bodyPr/>
          <a:lstStyle/>
          <a:p>
            <a:r>
              <a:rPr lang="en-IN" dirty="0"/>
              <a:t>Inventory file</a:t>
            </a:r>
          </a:p>
        </p:txBody>
      </p:sp>
      <p:sp>
        <p:nvSpPr>
          <p:cNvPr id="3" name="Content Placeholder 2">
            <a:extLst>
              <a:ext uri="{FF2B5EF4-FFF2-40B4-BE49-F238E27FC236}">
                <a16:creationId xmlns:a16="http://schemas.microsoft.com/office/drawing/2014/main" id="{83B4FBC5-7AF3-7AB4-41C2-1AF2ACA439D6}"/>
              </a:ext>
            </a:extLst>
          </p:cNvPr>
          <p:cNvSpPr>
            <a:spLocks noGrp="1"/>
          </p:cNvSpPr>
          <p:nvPr>
            <p:ph idx="1"/>
          </p:nvPr>
        </p:nvSpPr>
        <p:spPr>
          <a:xfrm>
            <a:off x="635151" y="1993960"/>
            <a:ext cx="9603275" cy="3450613"/>
          </a:xfrm>
        </p:spPr>
        <p:txBody>
          <a:bodyPr>
            <a:normAutofit fontScale="92500" lnSpcReduction="20000"/>
          </a:bodyPr>
          <a:lstStyle/>
          <a:p>
            <a:r>
              <a:rPr lang="en-US" dirty="0" err="1">
                <a:latin typeface="Calibri Light" panose="020F0302020204030204" pitchFamily="34" charset="0"/>
                <a:ea typeface="Calibri Light" panose="020F0302020204030204" pitchFamily="34" charset="0"/>
                <a:cs typeface="Calibri Light" panose="020F0302020204030204" pitchFamily="34" charset="0"/>
              </a:rPr>
              <a:t>ansible_host</a:t>
            </a:r>
            <a:r>
              <a:rPr lang="en-US" dirty="0">
                <a:latin typeface="Calibri Light" panose="020F0302020204030204" pitchFamily="34" charset="0"/>
                <a:ea typeface="Calibri Light" panose="020F0302020204030204" pitchFamily="34" charset="0"/>
                <a:cs typeface="Calibri Light" panose="020F0302020204030204" pitchFamily="34" charset="0"/>
              </a:rPr>
              <a:t>  The name of the host to connect to, if different from the alias you wish to give to it. Never set it to depend on </a:t>
            </a:r>
            <a:r>
              <a:rPr lang="en-US" dirty="0" err="1">
                <a:latin typeface="Calibri Light" panose="020F0302020204030204" pitchFamily="34" charset="0"/>
                <a:ea typeface="Calibri Light" panose="020F0302020204030204" pitchFamily="34" charset="0"/>
                <a:cs typeface="Calibri Light" panose="020F0302020204030204" pitchFamily="34" charset="0"/>
              </a:rPr>
              <a:t>inventory_hostname</a:t>
            </a:r>
            <a:r>
              <a:rPr lang="en-US" dirty="0">
                <a:latin typeface="Calibri Light" panose="020F0302020204030204" pitchFamily="34" charset="0"/>
                <a:ea typeface="Calibri Light" panose="020F0302020204030204" pitchFamily="34" charset="0"/>
                <a:cs typeface="Calibri Light" panose="020F0302020204030204" pitchFamily="34" charset="0"/>
              </a:rPr>
              <a:t> if you use delegation.</a:t>
            </a:r>
          </a:p>
          <a:p>
            <a:r>
              <a:rPr lang="en-US" dirty="0" err="1">
                <a:latin typeface="Calibri Light" panose="020F0302020204030204" pitchFamily="34" charset="0"/>
                <a:ea typeface="Calibri Light" panose="020F0302020204030204" pitchFamily="34" charset="0"/>
                <a:cs typeface="Calibri Light" panose="020F0302020204030204" pitchFamily="34" charset="0"/>
              </a:rPr>
              <a:t>ansible_port</a:t>
            </a:r>
            <a:r>
              <a:rPr lang="en-US" dirty="0">
                <a:latin typeface="Calibri Light" panose="020F0302020204030204" pitchFamily="34" charset="0"/>
                <a:ea typeface="Calibri Light" panose="020F0302020204030204" pitchFamily="34" charset="0"/>
                <a:cs typeface="Calibri Light" panose="020F0302020204030204" pitchFamily="34" charset="0"/>
              </a:rPr>
              <a:t> The connection port number, if not the default (22 for ssh</a:t>
            </a:r>
          </a:p>
          <a:p>
            <a:r>
              <a:rPr lang="en-US" dirty="0" err="1">
                <a:latin typeface="Calibri Light" panose="020F0302020204030204" pitchFamily="34" charset="0"/>
                <a:ea typeface="Calibri Light" panose="020F0302020204030204" pitchFamily="34" charset="0"/>
                <a:cs typeface="Calibri Light" panose="020F0302020204030204" pitchFamily="34" charset="0"/>
              </a:rPr>
              <a:t>ansible_user</a:t>
            </a:r>
            <a:r>
              <a:rPr lang="en-US" dirty="0">
                <a:latin typeface="Calibri Light" panose="020F0302020204030204" pitchFamily="34" charset="0"/>
                <a:ea typeface="Calibri Light" panose="020F0302020204030204" pitchFamily="34" charset="0"/>
                <a:cs typeface="Calibri Light" panose="020F0302020204030204" pitchFamily="34" charset="0"/>
              </a:rPr>
              <a:t> The username to use when connecting to the host</a:t>
            </a:r>
          </a:p>
          <a:p>
            <a:r>
              <a:rPr lang="en-US" dirty="0" err="1">
                <a:latin typeface="Calibri Light" panose="020F0302020204030204" pitchFamily="34" charset="0"/>
                <a:ea typeface="Calibri Light" panose="020F0302020204030204" pitchFamily="34" charset="0"/>
                <a:cs typeface="Calibri Light" panose="020F0302020204030204" pitchFamily="34" charset="0"/>
              </a:rPr>
              <a:t>ansible_password</a:t>
            </a:r>
            <a:r>
              <a:rPr lang="en-US" dirty="0">
                <a:latin typeface="Calibri Light" panose="020F0302020204030204" pitchFamily="34" charset="0"/>
                <a:ea typeface="Calibri Light" panose="020F0302020204030204" pitchFamily="34" charset="0"/>
                <a:cs typeface="Calibri Light" panose="020F0302020204030204" pitchFamily="34" charset="0"/>
              </a:rPr>
              <a:t>  The password to use to authenticate to the host (never store this variable in plain text; always use a vault. See Keep vaulted variables safely visible)</a:t>
            </a:r>
          </a:p>
          <a:p>
            <a:r>
              <a:rPr lang="en-US" dirty="0">
                <a:latin typeface="Calibri Light" panose="020F0302020204030204" pitchFamily="34" charset="0"/>
                <a:ea typeface="Calibri Light" panose="020F0302020204030204" pitchFamily="34" charset="0"/>
                <a:cs typeface="Calibri Light" panose="020F0302020204030204" pitchFamily="34" charset="0"/>
              </a:rPr>
              <a:t>Specific to the SSH connection:</a:t>
            </a:r>
          </a:p>
          <a:p>
            <a:r>
              <a:rPr lang="en-US" dirty="0" err="1">
                <a:latin typeface="Calibri Light" panose="020F0302020204030204" pitchFamily="34" charset="0"/>
                <a:ea typeface="Calibri Light" panose="020F0302020204030204" pitchFamily="34" charset="0"/>
                <a:cs typeface="Calibri Light" panose="020F0302020204030204" pitchFamily="34" charset="0"/>
              </a:rPr>
              <a:t>ansible_ssh_private_key_file</a:t>
            </a:r>
            <a:r>
              <a:rPr lang="en-US" dirty="0">
                <a:latin typeface="Calibri Light" panose="020F0302020204030204" pitchFamily="34" charset="0"/>
                <a:ea typeface="Calibri Light" panose="020F0302020204030204" pitchFamily="34" charset="0"/>
                <a:cs typeface="Calibri Light" panose="020F0302020204030204" pitchFamily="34" charset="0"/>
              </a:rPr>
              <a:t>  Private key file used by SSH. Useful if using multiple keys and you do not want to use SSH agent</a:t>
            </a:r>
            <a:r>
              <a:rPr lang="en-US" dirty="0"/>
              <a:t>.</a:t>
            </a:r>
            <a:endParaRPr lang="en-IN" dirty="0"/>
          </a:p>
        </p:txBody>
      </p:sp>
    </p:spTree>
    <p:extLst>
      <p:ext uri="{BB962C8B-B14F-4D97-AF65-F5344CB8AC3E}">
        <p14:creationId xmlns:p14="http://schemas.microsoft.com/office/powerpoint/2010/main" val="3174007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8B40-49B8-9433-499B-9821A11EF185}"/>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088C0CD0-6919-DAB4-3295-BFBF244EC7B5}"/>
              </a:ext>
            </a:extLst>
          </p:cNvPr>
          <p:cNvSpPr>
            <a:spLocks noGrp="1"/>
          </p:cNvSpPr>
          <p:nvPr>
            <p:ph idx="1"/>
          </p:nvPr>
        </p:nvSpPr>
        <p:spPr/>
        <p:txBody>
          <a:bodyPr/>
          <a:lstStyle/>
          <a:p>
            <a:r>
              <a:rPr lang="en-US" dirty="0"/>
              <a:t>Ansible automates tasks on managed nodes or “hosts” in your infrastructure, using a list or group of lists known as inventory. </a:t>
            </a:r>
          </a:p>
          <a:p>
            <a:r>
              <a:rPr lang="en-US" dirty="0"/>
              <a:t>You can pass host names at the command line, but most Ansible users create inventory files.</a:t>
            </a:r>
          </a:p>
          <a:p>
            <a:r>
              <a:rPr lang="en-US" dirty="0"/>
              <a:t> Your inventory defines the managed nodes you automate, with groups so you can run automation tasks on multiple hosts at the same time. Once your inventory is defined, you use patterns to select the hosts or groups you want Ansible to run against.</a:t>
            </a:r>
            <a:endParaRPr lang="en-IN" dirty="0"/>
          </a:p>
        </p:txBody>
      </p:sp>
    </p:spTree>
    <p:extLst>
      <p:ext uri="{BB962C8B-B14F-4D97-AF65-F5344CB8AC3E}">
        <p14:creationId xmlns:p14="http://schemas.microsoft.com/office/powerpoint/2010/main" val="1603807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7310-F837-49FA-C31E-73280ED45F9C}"/>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B071E697-17CB-3361-F7EF-7BB2EF1C7F55}"/>
              </a:ext>
            </a:extLst>
          </p:cNvPr>
          <p:cNvSpPr>
            <a:spLocks noGrp="1"/>
          </p:cNvSpPr>
          <p:nvPr>
            <p:ph idx="1"/>
          </p:nvPr>
        </p:nvSpPr>
        <p:spPr/>
        <p:txBody>
          <a:bodyPr>
            <a:normAutofit fontScale="62500" lnSpcReduction="20000"/>
          </a:bodyPr>
          <a:lstStyle/>
          <a:p>
            <a:r>
              <a:rPr lang="en-US" b="0" i="0" dirty="0">
                <a:solidFill>
                  <a:srgbClr val="404040"/>
                </a:solidFill>
                <a:effectLst/>
                <a:latin typeface="Lato" panose="020F0502020204030203" pitchFamily="34" charset="0"/>
              </a:rPr>
              <a:t>You can create your inventory file in one of many formats, depending on the inventory plugins you have. The most common formats are INI and YAML</a:t>
            </a:r>
          </a:p>
          <a:p>
            <a:r>
              <a:rPr lang="en-US" dirty="0"/>
              <a:t>An </a:t>
            </a:r>
            <a:r>
              <a:rPr lang="en-US" b="1" dirty="0"/>
              <a:t>inventory group</a:t>
            </a:r>
            <a:r>
              <a:rPr lang="en-US" dirty="0"/>
              <a:t> is a logical collection of hosts that share a common purpose or role. It allows you to target multiple hosts at once in your playbooks or ad-hoc commands.</a:t>
            </a:r>
            <a:endParaRPr lang="en-US" b="0" i="0" dirty="0">
              <a:solidFill>
                <a:srgbClr val="404040"/>
              </a:solidFill>
              <a:effectLst/>
              <a:latin typeface="Lato" panose="020F0502020204030203" pitchFamily="34" charset="0"/>
            </a:endParaRPr>
          </a:p>
          <a:p>
            <a:pPr marL="0" indent="0">
              <a:buNone/>
            </a:pPr>
            <a:r>
              <a:rPr lang="en-IN" dirty="0"/>
              <a:t>[webservers]</a:t>
            </a:r>
          </a:p>
          <a:p>
            <a:pPr marL="0" indent="0">
              <a:buNone/>
            </a:pPr>
            <a:r>
              <a:rPr lang="en-IN" dirty="0"/>
              <a:t>foo.example.com</a:t>
            </a:r>
          </a:p>
          <a:p>
            <a:pPr marL="0" indent="0">
              <a:buNone/>
            </a:pPr>
            <a:r>
              <a:rPr lang="en-IN" dirty="0"/>
              <a:t>bar.example.com</a:t>
            </a:r>
          </a:p>
          <a:p>
            <a:pPr marL="0" indent="0">
              <a:buNone/>
            </a:pPr>
            <a:r>
              <a:rPr lang="en-IN" dirty="0"/>
              <a:t>[</a:t>
            </a:r>
            <a:r>
              <a:rPr lang="en-IN" dirty="0" err="1"/>
              <a:t>dbservers</a:t>
            </a:r>
            <a:r>
              <a:rPr lang="en-IN" dirty="0"/>
              <a:t>]</a:t>
            </a:r>
          </a:p>
          <a:p>
            <a:pPr marL="0" indent="0">
              <a:buNone/>
            </a:pPr>
            <a:r>
              <a:rPr lang="en-IN" dirty="0"/>
              <a:t>one.example.com</a:t>
            </a:r>
          </a:p>
          <a:p>
            <a:pPr marL="0" indent="0">
              <a:buNone/>
            </a:pPr>
            <a:r>
              <a:rPr lang="en-IN" dirty="0"/>
              <a:t>two.example.com</a:t>
            </a:r>
          </a:p>
          <a:p>
            <a:pPr marL="0" indent="0">
              <a:buNone/>
            </a:pPr>
            <a:r>
              <a:rPr lang="en-IN" dirty="0"/>
              <a:t>three.example.com</a:t>
            </a:r>
          </a:p>
        </p:txBody>
      </p:sp>
    </p:spTree>
    <p:extLst>
      <p:ext uri="{BB962C8B-B14F-4D97-AF65-F5344CB8AC3E}">
        <p14:creationId xmlns:p14="http://schemas.microsoft.com/office/powerpoint/2010/main" val="3187143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B5AB-C568-B298-7CB9-D74114AC546F}"/>
              </a:ext>
            </a:extLst>
          </p:cNvPr>
          <p:cNvSpPr>
            <a:spLocks noGrp="1"/>
          </p:cNvSpPr>
          <p:nvPr>
            <p:ph type="title"/>
          </p:nvPr>
        </p:nvSpPr>
        <p:spPr/>
        <p:txBody>
          <a:bodyPr/>
          <a:lstStyle/>
          <a:p>
            <a:r>
              <a:rPr lang="en-IN" dirty="0"/>
              <a:t>Default group</a:t>
            </a:r>
          </a:p>
        </p:txBody>
      </p:sp>
      <p:sp>
        <p:nvSpPr>
          <p:cNvPr id="3" name="Content Placeholder 2">
            <a:extLst>
              <a:ext uri="{FF2B5EF4-FFF2-40B4-BE49-F238E27FC236}">
                <a16:creationId xmlns:a16="http://schemas.microsoft.com/office/drawing/2014/main" id="{E8D406A4-7EAC-A5CE-454C-7B80C704F4F3}"/>
              </a:ext>
            </a:extLst>
          </p:cNvPr>
          <p:cNvSpPr>
            <a:spLocks noGrp="1"/>
          </p:cNvSpPr>
          <p:nvPr>
            <p:ph idx="1"/>
          </p:nvPr>
        </p:nvSpPr>
        <p:spPr/>
        <p:txBody>
          <a:bodyPr/>
          <a:lstStyle/>
          <a:p>
            <a:r>
              <a:rPr lang="en-US" dirty="0"/>
              <a:t>Even if you do not define any groups in your inventory file, Ansible creates two default groups: all and ungrouped. </a:t>
            </a:r>
          </a:p>
          <a:p>
            <a:r>
              <a:rPr lang="en-US" dirty="0"/>
              <a:t>The all group contains every host. The ungrouped group contains all hosts that don’t have another group aside from all.</a:t>
            </a:r>
          </a:p>
          <a:p>
            <a:r>
              <a:rPr lang="en-US" dirty="0"/>
              <a:t> Every host will always belong to at least 2 groups (all and ungrouped or all and some other group).</a:t>
            </a:r>
            <a:endParaRPr lang="en-IN" dirty="0"/>
          </a:p>
        </p:txBody>
      </p:sp>
    </p:spTree>
    <p:extLst>
      <p:ext uri="{BB962C8B-B14F-4D97-AF65-F5344CB8AC3E}">
        <p14:creationId xmlns:p14="http://schemas.microsoft.com/office/powerpoint/2010/main" val="1296891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4DF8-DC2D-E42B-9B3C-F908F8288F77}"/>
              </a:ext>
            </a:extLst>
          </p:cNvPr>
          <p:cNvSpPr>
            <a:spLocks noGrp="1"/>
          </p:cNvSpPr>
          <p:nvPr>
            <p:ph type="title"/>
          </p:nvPr>
        </p:nvSpPr>
        <p:spPr/>
        <p:txBody>
          <a:bodyPr/>
          <a:lstStyle/>
          <a:p>
            <a:r>
              <a:rPr lang="en-IN" dirty="0"/>
              <a:t>Hosts in multiple groups</a:t>
            </a:r>
          </a:p>
        </p:txBody>
      </p:sp>
      <p:sp>
        <p:nvSpPr>
          <p:cNvPr id="3" name="Content Placeholder 2">
            <a:extLst>
              <a:ext uri="{FF2B5EF4-FFF2-40B4-BE49-F238E27FC236}">
                <a16:creationId xmlns:a16="http://schemas.microsoft.com/office/drawing/2014/main" id="{517B348D-CE67-A96C-7601-52287A88CF2F}"/>
              </a:ext>
            </a:extLst>
          </p:cNvPr>
          <p:cNvSpPr>
            <a:spLocks noGrp="1"/>
          </p:cNvSpPr>
          <p:nvPr>
            <p:ph idx="1"/>
          </p:nvPr>
        </p:nvSpPr>
        <p:spPr/>
        <p:txBody>
          <a:bodyPr>
            <a:normAutofit fontScale="92500" lnSpcReduction="10000"/>
          </a:bodyPr>
          <a:lstStyle/>
          <a:p>
            <a:r>
              <a:rPr lang="en-US" dirty="0"/>
              <a:t>You can put each host in more than one group. For example, a production web server in a data center in Atlanta might be included in groups called [prod] and [</a:t>
            </a:r>
            <a:r>
              <a:rPr lang="en-US" dirty="0" err="1"/>
              <a:t>atlanta</a:t>
            </a:r>
            <a:r>
              <a:rPr lang="en-US" dirty="0"/>
              <a:t>] and [webservers]. You can create groups that track:</a:t>
            </a:r>
          </a:p>
          <a:p>
            <a:r>
              <a:rPr lang="en-US" dirty="0"/>
              <a:t>What - An application, stack or microservice (for example, database servers, web servers, and so on).</a:t>
            </a:r>
          </a:p>
          <a:p>
            <a:r>
              <a:rPr lang="en-US" dirty="0"/>
              <a:t>Where - A datacenter or region, to talk to local DNS, storage, and so on (for example, east, west).</a:t>
            </a:r>
          </a:p>
          <a:p>
            <a:r>
              <a:rPr lang="en-US" dirty="0"/>
              <a:t>When - The development stage, to avoid testing on production resources (for example, prod, test).</a:t>
            </a:r>
            <a:endParaRPr lang="en-IN" dirty="0"/>
          </a:p>
        </p:txBody>
      </p:sp>
    </p:spTree>
    <p:extLst>
      <p:ext uri="{BB962C8B-B14F-4D97-AF65-F5344CB8AC3E}">
        <p14:creationId xmlns:p14="http://schemas.microsoft.com/office/powerpoint/2010/main" val="12208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701C0-78E3-4672-2076-7A011F89FBE1}"/>
              </a:ext>
            </a:extLst>
          </p:cNvPr>
          <p:cNvSpPr>
            <a:spLocks noGrp="1"/>
          </p:cNvSpPr>
          <p:nvPr>
            <p:ph type="title"/>
          </p:nvPr>
        </p:nvSpPr>
        <p:spPr/>
        <p:txBody>
          <a:bodyPr/>
          <a:lstStyle/>
          <a:p>
            <a:r>
              <a:rPr lang="en-IN" dirty="0"/>
              <a:t>Key goals</a:t>
            </a:r>
          </a:p>
        </p:txBody>
      </p:sp>
      <p:sp>
        <p:nvSpPr>
          <p:cNvPr id="3" name="Content Placeholder 2">
            <a:extLst>
              <a:ext uri="{FF2B5EF4-FFF2-40B4-BE49-F238E27FC236}">
                <a16:creationId xmlns:a16="http://schemas.microsoft.com/office/drawing/2014/main" id="{0D8B453D-C52D-351F-56C7-434F15C13A30}"/>
              </a:ext>
            </a:extLst>
          </p:cNvPr>
          <p:cNvSpPr>
            <a:spLocks noGrp="1"/>
          </p:cNvSpPr>
          <p:nvPr>
            <p:ph idx="1"/>
          </p:nvPr>
        </p:nvSpPr>
        <p:spPr/>
        <p:txBody>
          <a:bodyPr>
            <a:normAutofit lnSpcReduction="10000"/>
          </a:bodyPr>
          <a:lstStyle/>
          <a:p>
            <a:pPr>
              <a:buFont typeface="Wingdings" panose="05000000000000000000" pitchFamily="2" charset="2"/>
              <a:buChar char="Ø"/>
            </a:pPr>
            <a:r>
              <a:rPr lang="en-US" b="1" dirty="0"/>
              <a:t>Consistency:</a:t>
            </a:r>
            <a:r>
              <a:rPr lang="en-US" dirty="0"/>
              <a:t> Maintain uniformity in system configurations across environments (development, testing, staging, production).</a:t>
            </a:r>
          </a:p>
          <a:p>
            <a:pPr>
              <a:buFont typeface="Wingdings" panose="05000000000000000000" pitchFamily="2" charset="2"/>
              <a:buChar char="Ø"/>
            </a:pPr>
            <a:r>
              <a:rPr lang="en-US" b="1" dirty="0"/>
              <a:t>Traceability:</a:t>
            </a:r>
            <a:r>
              <a:rPr lang="en-US" dirty="0"/>
              <a:t> Track changes to identify who made the change, when, and why.</a:t>
            </a:r>
          </a:p>
          <a:p>
            <a:pPr>
              <a:buFont typeface="Wingdings" panose="05000000000000000000" pitchFamily="2" charset="2"/>
              <a:buChar char="Ø"/>
            </a:pPr>
            <a:r>
              <a:rPr lang="en-US" b="1" dirty="0"/>
              <a:t>Version Control:</a:t>
            </a:r>
            <a:r>
              <a:rPr lang="en-US" dirty="0"/>
              <a:t> Manage different versions of configurations and ensure only approved changes are deployed.</a:t>
            </a:r>
          </a:p>
          <a:p>
            <a:pPr>
              <a:buFont typeface="Wingdings" panose="05000000000000000000" pitchFamily="2" charset="2"/>
              <a:buChar char="Ø"/>
            </a:pPr>
            <a:r>
              <a:rPr lang="en-US" b="1" dirty="0"/>
              <a:t>Automation:</a:t>
            </a:r>
            <a:r>
              <a:rPr lang="en-US" dirty="0"/>
              <a:t> Use tools to automate repetitive configuration tasks, reducing errors and saving time.</a:t>
            </a:r>
          </a:p>
          <a:p>
            <a:pPr>
              <a:buFont typeface="Wingdings" panose="05000000000000000000" pitchFamily="2" charset="2"/>
              <a:buChar char="Ø"/>
            </a:pPr>
            <a:r>
              <a:rPr lang="en-US" b="1" dirty="0"/>
              <a:t>Compliance:</a:t>
            </a:r>
            <a:r>
              <a:rPr lang="en-US" dirty="0"/>
              <a:t> Ensure systems meet regulatory and security standards.</a:t>
            </a:r>
          </a:p>
          <a:p>
            <a:endParaRPr lang="en-IN" dirty="0"/>
          </a:p>
        </p:txBody>
      </p:sp>
    </p:spTree>
    <p:extLst>
      <p:ext uri="{BB962C8B-B14F-4D97-AF65-F5344CB8AC3E}">
        <p14:creationId xmlns:p14="http://schemas.microsoft.com/office/powerpoint/2010/main" val="4162145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F37D-17A9-2A71-D75A-0716A5C5C39E}"/>
              </a:ext>
            </a:extLst>
          </p:cNvPr>
          <p:cNvSpPr>
            <a:spLocks noGrp="1"/>
          </p:cNvSpPr>
          <p:nvPr>
            <p:ph type="title"/>
          </p:nvPr>
        </p:nvSpPr>
        <p:spPr/>
        <p:txBody>
          <a:bodyPr/>
          <a:lstStyle/>
          <a:p>
            <a:r>
              <a:rPr lang="en-US" dirty="0"/>
              <a:t>Organizing inventory in a directory</a:t>
            </a:r>
            <a:endParaRPr lang="en-IN" dirty="0"/>
          </a:p>
        </p:txBody>
      </p:sp>
      <p:sp>
        <p:nvSpPr>
          <p:cNvPr id="3" name="Content Placeholder 2">
            <a:extLst>
              <a:ext uri="{FF2B5EF4-FFF2-40B4-BE49-F238E27FC236}">
                <a16:creationId xmlns:a16="http://schemas.microsoft.com/office/drawing/2014/main" id="{DC3513DE-CAA1-618B-AFEB-E66AB937BC12}"/>
              </a:ext>
            </a:extLst>
          </p:cNvPr>
          <p:cNvSpPr>
            <a:spLocks noGrp="1"/>
          </p:cNvSpPr>
          <p:nvPr>
            <p:ph idx="1"/>
          </p:nvPr>
        </p:nvSpPr>
        <p:spPr/>
        <p:txBody>
          <a:bodyPr/>
          <a:lstStyle/>
          <a:p>
            <a:r>
              <a:rPr lang="en-US" dirty="0"/>
              <a:t>You can consolidate multiple inventory sources in a single directory. The simplest version of this is a directory with multiple files instead of a single inventory file.</a:t>
            </a:r>
          </a:p>
          <a:p>
            <a:r>
              <a:rPr lang="en-US" dirty="0"/>
              <a:t> A single file gets difficult to maintain when it gets too long. If you have multiple teams and multiple automation projects, having one inventory file per team or project lets everyone easily find the hosts and groups that matter to them.</a:t>
            </a:r>
            <a:endParaRPr lang="en-IN" dirty="0"/>
          </a:p>
        </p:txBody>
      </p:sp>
      <p:pic>
        <p:nvPicPr>
          <p:cNvPr id="5" name="Picture 4">
            <a:extLst>
              <a:ext uri="{FF2B5EF4-FFF2-40B4-BE49-F238E27FC236}">
                <a16:creationId xmlns:a16="http://schemas.microsoft.com/office/drawing/2014/main" id="{340170C4-22BE-731C-E1F5-F2C624E4DEED}"/>
              </a:ext>
            </a:extLst>
          </p:cNvPr>
          <p:cNvPicPr>
            <a:picLocks noChangeAspect="1"/>
          </p:cNvPicPr>
          <p:nvPr/>
        </p:nvPicPr>
        <p:blipFill>
          <a:blip r:embed="rId2"/>
          <a:stretch>
            <a:fillRect/>
          </a:stretch>
        </p:blipFill>
        <p:spPr>
          <a:xfrm>
            <a:off x="1830908" y="4245430"/>
            <a:ext cx="8695577" cy="1513114"/>
          </a:xfrm>
          <a:prstGeom prst="rect">
            <a:avLst/>
          </a:prstGeom>
        </p:spPr>
      </p:pic>
    </p:spTree>
    <p:extLst>
      <p:ext uri="{BB962C8B-B14F-4D97-AF65-F5344CB8AC3E}">
        <p14:creationId xmlns:p14="http://schemas.microsoft.com/office/powerpoint/2010/main" val="4048929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A348-C17A-8268-7EB4-3E6FF2DF863E}"/>
              </a:ext>
            </a:extLst>
          </p:cNvPr>
          <p:cNvSpPr>
            <a:spLocks noGrp="1"/>
          </p:cNvSpPr>
          <p:nvPr>
            <p:ph type="title"/>
          </p:nvPr>
        </p:nvSpPr>
        <p:spPr/>
        <p:txBody>
          <a:bodyPr/>
          <a:lstStyle/>
          <a:p>
            <a:r>
              <a:rPr lang="en-IN" dirty="0"/>
              <a:t>Assigning a variable</a:t>
            </a:r>
          </a:p>
        </p:txBody>
      </p:sp>
      <p:pic>
        <p:nvPicPr>
          <p:cNvPr id="5" name="Picture 4">
            <a:extLst>
              <a:ext uri="{FF2B5EF4-FFF2-40B4-BE49-F238E27FC236}">
                <a16:creationId xmlns:a16="http://schemas.microsoft.com/office/drawing/2014/main" id="{3B8B4EF1-5004-3E60-7828-B27DAF3D8168}"/>
              </a:ext>
            </a:extLst>
          </p:cNvPr>
          <p:cNvPicPr>
            <a:picLocks noChangeAspect="1"/>
          </p:cNvPicPr>
          <p:nvPr/>
        </p:nvPicPr>
        <p:blipFill>
          <a:blip r:embed="rId2"/>
          <a:stretch>
            <a:fillRect/>
          </a:stretch>
        </p:blipFill>
        <p:spPr>
          <a:xfrm>
            <a:off x="1556657" y="2405743"/>
            <a:ext cx="8371765" cy="2721427"/>
          </a:xfrm>
          <a:prstGeom prst="rect">
            <a:avLst/>
          </a:prstGeom>
        </p:spPr>
      </p:pic>
    </p:spTree>
    <p:extLst>
      <p:ext uri="{BB962C8B-B14F-4D97-AF65-F5344CB8AC3E}">
        <p14:creationId xmlns:p14="http://schemas.microsoft.com/office/powerpoint/2010/main" val="47577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A9560-A5FB-EAD1-826A-9DD0EC376540}"/>
              </a:ext>
            </a:extLst>
          </p:cNvPr>
          <p:cNvSpPr>
            <a:spLocks noGrp="1"/>
          </p:cNvSpPr>
          <p:nvPr>
            <p:ph type="title"/>
          </p:nvPr>
        </p:nvSpPr>
        <p:spPr/>
        <p:txBody>
          <a:bodyPr/>
          <a:lstStyle/>
          <a:p>
            <a:r>
              <a:rPr lang="en-IN" dirty="0"/>
              <a:t>Lab create with localhost</a:t>
            </a:r>
          </a:p>
        </p:txBody>
      </p:sp>
      <p:sp>
        <p:nvSpPr>
          <p:cNvPr id="3" name="Content Placeholder 2">
            <a:extLst>
              <a:ext uri="{FF2B5EF4-FFF2-40B4-BE49-F238E27FC236}">
                <a16:creationId xmlns:a16="http://schemas.microsoft.com/office/drawing/2014/main" id="{471E3631-DB9A-807C-4AC6-E3EB943164CC}"/>
              </a:ext>
            </a:extLst>
          </p:cNvPr>
          <p:cNvSpPr>
            <a:spLocks noGrp="1"/>
          </p:cNvSpPr>
          <p:nvPr>
            <p:ph idx="1"/>
          </p:nvPr>
        </p:nvSpPr>
        <p:spPr/>
        <p:txBody>
          <a:bodyPr/>
          <a:lstStyle/>
          <a:p>
            <a:r>
              <a:rPr lang="en-IN" dirty="0"/>
              <a:t>[local]</a:t>
            </a:r>
          </a:p>
          <a:p>
            <a:pPr marL="0" indent="0">
              <a:buNone/>
            </a:pPr>
            <a:r>
              <a:rPr lang="en-IN" dirty="0"/>
              <a:t>localhost </a:t>
            </a:r>
            <a:r>
              <a:rPr lang="en-IN" dirty="0" err="1"/>
              <a:t>ansible_connection</a:t>
            </a:r>
            <a:r>
              <a:rPr lang="en-IN" dirty="0"/>
              <a:t>=local</a:t>
            </a:r>
          </a:p>
          <a:p>
            <a:r>
              <a:rPr lang="en-IN" dirty="0"/>
              <a:t>Create inventory.ini</a:t>
            </a:r>
          </a:p>
          <a:p>
            <a:r>
              <a:rPr lang="en-IN" dirty="0"/>
              <a:t> ansible -</a:t>
            </a:r>
            <a:r>
              <a:rPr lang="en-IN" dirty="0" err="1"/>
              <a:t>i</a:t>
            </a:r>
            <a:r>
              <a:rPr lang="en-IN" dirty="0"/>
              <a:t> inventory.ini all -m ping</a:t>
            </a:r>
          </a:p>
        </p:txBody>
      </p:sp>
    </p:spTree>
    <p:extLst>
      <p:ext uri="{BB962C8B-B14F-4D97-AF65-F5344CB8AC3E}">
        <p14:creationId xmlns:p14="http://schemas.microsoft.com/office/powerpoint/2010/main" val="3069073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AD9E8-C80C-FE84-72FE-3D465F8E071D}"/>
              </a:ext>
            </a:extLst>
          </p:cNvPr>
          <p:cNvSpPr>
            <a:spLocks noGrp="1"/>
          </p:cNvSpPr>
          <p:nvPr>
            <p:ph type="title"/>
          </p:nvPr>
        </p:nvSpPr>
        <p:spPr/>
        <p:txBody>
          <a:bodyPr/>
          <a:lstStyle/>
          <a:p>
            <a:r>
              <a:rPr lang="en-IN" dirty="0"/>
              <a:t>authentication</a:t>
            </a:r>
          </a:p>
        </p:txBody>
      </p:sp>
      <p:sp>
        <p:nvSpPr>
          <p:cNvPr id="3" name="Content Placeholder 2">
            <a:extLst>
              <a:ext uri="{FF2B5EF4-FFF2-40B4-BE49-F238E27FC236}">
                <a16:creationId xmlns:a16="http://schemas.microsoft.com/office/drawing/2014/main" id="{CBAA0EC4-D62A-C0DE-E46D-22BFD482E181}"/>
              </a:ext>
            </a:extLst>
          </p:cNvPr>
          <p:cNvSpPr>
            <a:spLocks noGrp="1"/>
          </p:cNvSpPr>
          <p:nvPr>
            <p:ph idx="1"/>
          </p:nvPr>
        </p:nvSpPr>
        <p:spPr/>
        <p:txBody>
          <a:bodyPr/>
          <a:lstStyle/>
          <a:p>
            <a:pPr marL="0" indent="0">
              <a:buNone/>
            </a:pPr>
            <a:endParaRPr lang="en-US" dirty="0"/>
          </a:p>
          <a:p>
            <a:r>
              <a:rPr lang="en-US" dirty="0"/>
              <a:t>In Ansible, </a:t>
            </a:r>
            <a:r>
              <a:rPr lang="en-US" b="1" dirty="0"/>
              <a:t>authentication and authorization</a:t>
            </a:r>
            <a:r>
              <a:rPr lang="en-US" dirty="0"/>
              <a:t> are essential to communicate and execute tasks on managed nodes. </a:t>
            </a:r>
          </a:p>
          <a:p>
            <a:r>
              <a:rPr lang="en-US" dirty="0"/>
              <a:t>The tool primarily uses </a:t>
            </a:r>
            <a:r>
              <a:rPr lang="en-US" b="1" dirty="0"/>
              <a:t>SSH (Secure Shell)</a:t>
            </a:r>
            <a:r>
              <a:rPr lang="en-US" dirty="0"/>
              <a:t> for secure communication, and there are multiple ways to configure it based on the authentication methods available</a:t>
            </a:r>
          </a:p>
          <a:p>
            <a:endParaRPr lang="en-US" dirty="0"/>
          </a:p>
          <a:p>
            <a:endParaRPr lang="en-IN" dirty="0"/>
          </a:p>
        </p:txBody>
      </p:sp>
    </p:spTree>
    <p:extLst>
      <p:ext uri="{BB962C8B-B14F-4D97-AF65-F5344CB8AC3E}">
        <p14:creationId xmlns:p14="http://schemas.microsoft.com/office/powerpoint/2010/main" val="4140822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12EC-5264-B121-5A48-85B0D9AD70E3}"/>
              </a:ext>
            </a:extLst>
          </p:cNvPr>
          <p:cNvSpPr>
            <a:spLocks noGrp="1"/>
          </p:cNvSpPr>
          <p:nvPr>
            <p:ph type="title"/>
          </p:nvPr>
        </p:nvSpPr>
        <p:spPr/>
        <p:txBody>
          <a:bodyPr/>
          <a:lstStyle/>
          <a:p>
            <a:r>
              <a:rPr lang="en-IN" dirty="0"/>
              <a:t>SSH with Password</a:t>
            </a:r>
          </a:p>
        </p:txBody>
      </p:sp>
      <p:sp>
        <p:nvSpPr>
          <p:cNvPr id="3" name="Content Placeholder 2">
            <a:extLst>
              <a:ext uri="{FF2B5EF4-FFF2-40B4-BE49-F238E27FC236}">
                <a16:creationId xmlns:a16="http://schemas.microsoft.com/office/drawing/2014/main" id="{F71200BB-488A-790E-0396-420BF8FAF2D4}"/>
              </a:ext>
            </a:extLst>
          </p:cNvPr>
          <p:cNvSpPr>
            <a:spLocks noGrp="1"/>
          </p:cNvSpPr>
          <p:nvPr>
            <p:ph idx="1"/>
          </p:nvPr>
        </p:nvSpPr>
        <p:spPr/>
        <p:txBody>
          <a:bodyPr/>
          <a:lstStyle/>
          <a:p>
            <a:r>
              <a:rPr lang="en-US" dirty="0"/>
              <a:t>This is the simplest form of SSH authentication, where the Ansible control node uses a username and password to log in to managed nodes.</a:t>
            </a:r>
          </a:p>
          <a:p>
            <a:r>
              <a:rPr lang="en-US" dirty="0"/>
              <a:t>Configuration :Ensure password-based SSH login is enabled on the target node (/</a:t>
            </a:r>
            <a:r>
              <a:rPr lang="en-US" dirty="0" err="1"/>
              <a:t>etc</a:t>
            </a:r>
            <a:r>
              <a:rPr lang="en-US" dirty="0"/>
              <a:t>/ssh/</a:t>
            </a:r>
            <a:r>
              <a:rPr lang="en-US" dirty="0" err="1"/>
              <a:t>sshd_config</a:t>
            </a:r>
            <a:r>
              <a:rPr lang="en-US" dirty="0"/>
              <a:t>).</a:t>
            </a:r>
          </a:p>
          <a:p>
            <a:r>
              <a:rPr lang="en-US" dirty="0"/>
              <a:t>Provide the username and password in your inventory file or a vars file.</a:t>
            </a:r>
          </a:p>
          <a:p>
            <a:pPr marL="0" indent="0">
              <a:buNone/>
            </a:pPr>
            <a:r>
              <a:rPr lang="en-IN" dirty="0"/>
              <a:t>[webservers]</a:t>
            </a:r>
          </a:p>
          <a:p>
            <a:pPr marL="0" indent="0">
              <a:buNone/>
            </a:pPr>
            <a:r>
              <a:rPr lang="en-IN" dirty="0"/>
              <a:t> 192.168.1.10 </a:t>
            </a:r>
            <a:r>
              <a:rPr lang="en-IN" dirty="0" err="1"/>
              <a:t>ansible_user</a:t>
            </a:r>
            <a:r>
              <a:rPr lang="en-IN" dirty="0"/>
              <a:t>=</a:t>
            </a:r>
            <a:r>
              <a:rPr lang="en-IN" dirty="0" err="1"/>
              <a:t>amit</a:t>
            </a:r>
            <a:r>
              <a:rPr lang="en-IN" dirty="0"/>
              <a:t> </a:t>
            </a:r>
            <a:r>
              <a:rPr lang="en-IN" dirty="0" err="1"/>
              <a:t>ansible_password</a:t>
            </a:r>
            <a:r>
              <a:rPr lang="en-IN" dirty="0"/>
              <a:t>=</a:t>
            </a:r>
            <a:r>
              <a:rPr lang="en-IN" dirty="0" err="1"/>
              <a:t>yourpassword</a:t>
            </a:r>
            <a:endParaRPr lang="en-IN" dirty="0"/>
          </a:p>
        </p:txBody>
      </p:sp>
    </p:spTree>
    <p:extLst>
      <p:ext uri="{BB962C8B-B14F-4D97-AF65-F5344CB8AC3E}">
        <p14:creationId xmlns:p14="http://schemas.microsoft.com/office/powerpoint/2010/main" val="638118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F9E3-9467-64AE-5A92-FF5E466518AF}"/>
              </a:ext>
            </a:extLst>
          </p:cNvPr>
          <p:cNvSpPr>
            <a:spLocks noGrp="1"/>
          </p:cNvSpPr>
          <p:nvPr>
            <p:ph type="title"/>
          </p:nvPr>
        </p:nvSpPr>
        <p:spPr/>
        <p:txBody>
          <a:bodyPr/>
          <a:lstStyle/>
          <a:p>
            <a:r>
              <a:rPr lang="en-IN" dirty="0"/>
              <a:t>SSH with Key</a:t>
            </a:r>
          </a:p>
        </p:txBody>
      </p:sp>
      <p:sp>
        <p:nvSpPr>
          <p:cNvPr id="3" name="Content Placeholder 2">
            <a:extLst>
              <a:ext uri="{FF2B5EF4-FFF2-40B4-BE49-F238E27FC236}">
                <a16:creationId xmlns:a16="http://schemas.microsoft.com/office/drawing/2014/main" id="{3A55FE96-6F6A-B796-AB1C-DDDDAF1BA002}"/>
              </a:ext>
            </a:extLst>
          </p:cNvPr>
          <p:cNvSpPr>
            <a:spLocks noGrp="1"/>
          </p:cNvSpPr>
          <p:nvPr>
            <p:ph idx="1"/>
          </p:nvPr>
        </p:nvSpPr>
        <p:spPr/>
        <p:txBody>
          <a:bodyPr/>
          <a:lstStyle/>
          <a:p>
            <a:r>
              <a:rPr lang="en-US" dirty="0"/>
              <a:t>This method uses </a:t>
            </a:r>
            <a:r>
              <a:rPr lang="en-US" b="1" dirty="0"/>
              <a:t>SSH key pairs</a:t>
            </a:r>
            <a:r>
              <a:rPr lang="en-US" dirty="0"/>
              <a:t> for authentication, a more secure and preferred approach.</a:t>
            </a:r>
          </a:p>
          <a:p>
            <a:r>
              <a:rPr lang="en-US" b="1" dirty="0"/>
              <a:t>Steps to Set Up</a:t>
            </a:r>
            <a:r>
              <a:rPr lang="en-US" dirty="0"/>
              <a:t>: Generate an SSH key pair on the control node</a:t>
            </a:r>
          </a:p>
          <a:p>
            <a:r>
              <a:rPr lang="de-DE" dirty="0"/>
              <a:t>ssh-keygen -t rsa -b 2048</a:t>
            </a:r>
          </a:p>
          <a:p>
            <a:r>
              <a:rPr lang="en-US" dirty="0"/>
              <a:t>Copy the public key to the target node</a:t>
            </a:r>
            <a:endParaRPr lang="de-DE" dirty="0"/>
          </a:p>
          <a:p>
            <a:r>
              <a:rPr lang="en-IN" dirty="0"/>
              <a:t>ssh-copy-id amit@192.168.1.10</a:t>
            </a:r>
            <a:endParaRPr lang="en-US" dirty="0"/>
          </a:p>
          <a:p>
            <a:endParaRPr lang="en-IN" dirty="0"/>
          </a:p>
        </p:txBody>
      </p:sp>
    </p:spTree>
    <p:extLst>
      <p:ext uri="{BB962C8B-B14F-4D97-AF65-F5344CB8AC3E}">
        <p14:creationId xmlns:p14="http://schemas.microsoft.com/office/powerpoint/2010/main" val="232217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D64B-32C1-3E34-3AE3-28788BAA3127}"/>
              </a:ext>
            </a:extLst>
          </p:cNvPr>
          <p:cNvSpPr>
            <a:spLocks noGrp="1"/>
          </p:cNvSpPr>
          <p:nvPr>
            <p:ph type="title"/>
          </p:nvPr>
        </p:nvSpPr>
        <p:spPr/>
        <p:txBody>
          <a:bodyPr/>
          <a:lstStyle/>
          <a:p>
            <a:r>
              <a:rPr lang="en-US" dirty="0"/>
              <a:t>SSH with Another User and Password/Key</a:t>
            </a:r>
            <a:endParaRPr lang="en-IN" dirty="0"/>
          </a:p>
        </p:txBody>
      </p:sp>
      <p:sp>
        <p:nvSpPr>
          <p:cNvPr id="3" name="Content Placeholder 2">
            <a:extLst>
              <a:ext uri="{FF2B5EF4-FFF2-40B4-BE49-F238E27FC236}">
                <a16:creationId xmlns:a16="http://schemas.microsoft.com/office/drawing/2014/main" id="{B06CB056-4FC8-CA02-5C9F-D39CFD6A2EFA}"/>
              </a:ext>
            </a:extLst>
          </p:cNvPr>
          <p:cNvSpPr>
            <a:spLocks noGrp="1"/>
          </p:cNvSpPr>
          <p:nvPr>
            <p:ph idx="1"/>
          </p:nvPr>
        </p:nvSpPr>
        <p:spPr/>
        <p:txBody>
          <a:bodyPr/>
          <a:lstStyle/>
          <a:p>
            <a:r>
              <a:rPr lang="en-US" dirty="0"/>
              <a:t>Ansible allows running tasks as another user by escalating privileges or logging in as a different user.</a:t>
            </a:r>
          </a:p>
          <a:p>
            <a:r>
              <a:rPr lang="en-US" dirty="0"/>
              <a:t>[webservers]</a:t>
            </a:r>
          </a:p>
          <a:p>
            <a:pPr marL="0" indent="0">
              <a:buNone/>
            </a:pPr>
            <a:r>
              <a:rPr lang="en-US" dirty="0"/>
              <a:t>192.168.1.10 </a:t>
            </a:r>
            <a:r>
              <a:rPr lang="en-US" dirty="0" err="1"/>
              <a:t>ansible_user</a:t>
            </a:r>
            <a:r>
              <a:rPr lang="en-US" dirty="0"/>
              <a:t>=admin </a:t>
            </a:r>
            <a:r>
              <a:rPr lang="en-US" dirty="0" err="1"/>
              <a:t>ansible_password</a:t>
            </a:r>
            <a:r>
              <a:rPr lang="en-US" dirty="0"/>
              <a:t>=</a:t>
            </a:r>
            <a:r>
              <a:rPr lang="en-US" dirty="0" err="1"/>
              <a:t>adminpassword</a:t>
            </a:r>
            <a:r>
              <a:rPr lang="en-US" dirty="0"/>
              <a:t> </a:t>
            </a:r>
            <a:r>
              <a:rPr lang="en-US" dirty="0" err="1"/>
              <a:t>ansible_become</a:t>
            </a:r>
            <a:r>
              <a:rPr lang="en-US" dirty="0"/>
              <a:t>=true </a:t>
            </a:r>
            <a:r>
              <a:rPr lang="en-US" dirty="0" err="1"/>
              <a:t>ansible_become_user</a:t>
            </a:r>
            <a:r>
              <a:rPr lang="en-US" dirty="0"/>
              <a:t>=</a:t>
            </a:r>
            <a:r>
              <a:rPr lang="en-US" dirty="0" err="1"/>
              <a:t>amit</a:t>
            </a:r>
            <a:endParaRPr lang="en-US" dirty="0"/>
          </a:p>
          <a:p>
            <a:endParaRPr lang="en-IN" dirty="0"/>
          </a:p>
        </p:txBody>
      </p:sp>
    </p:spTree>
    <p:extLst>
      <p:ext uri="{BB962C8B-B14F-4D97-AF65-F5344CB8AC3E}">
        <p14:creationId xmlns:p14="http://schemas.microsoft.com/office/powerpoint/2010/main" val="3867611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2DD6-8507-6F01-09E6-033D06155DAA}"/>
              </a:ext>
            </a:extLst>
          </p:cNvPr>
          <p:cNvSpPr>
            <a:spLocks noGrp="1"/>
          </p:cNvSpPr>
          <p:nvPr>
            <p:ph type="title"/>
          </p:nvPr>
        </p:nvSpPr>
        <p:spPr/>
        <p:txBody>
          <a:bodyPr/>
          <a:lstStyle/>
          <a:p>
            <a:r>
              <a:rPr lang="en-IN" b="1" i="0" dirty="0">
                <a:solidFill>
                  <a:srgbClr val="404040"/>
                </a:solidFill>
                <a:effectLst/>
                <a:latin typeface="Roboto Slab" pitchFamily="2" charset="0"/>
              </a:rPr>
              <a:t> privilege escalation: become</a:t>
            </a:r>
            <a:br>
              <a:rPr lang="en-IN" b="1" i="0" dirty="0">
                <a:solidFill>
                  <a:srgbClr val="404040"/>
                </a:solidFill>
                <a:effectLst/>
                <a:latin typeface="Roboto Slab" pitchFamily="2" charset="0"/>
              </a:rPr>
            </a:br>
            <a:endParaRPr lang="en-IN" dirty="0"/>
          </a:p>
        </p:txBody>
      </p:sp>
      <p:sp>
        <p:nvSpPr>
          <p:cNvPr id="3" name="Content Placeholder 2">
            <a:extLst>
              <a:ext uri="{FF2B5EF4-FFF2-40B4-BE49-F238E27FC236}">
                <a16:creationId xmlns:a16="http://schemas.microsoft.com/office/drawing/2014/main" id="{735C4F19-63F8-06E7-1DC7-A55FDE8CECC1}"/>
              </a:ext>
            </a:extLst>
          </p:cNvPr>
          <p:cNvSpPr>
            <a:spLocks noGrp="1"/>
          </p:cNvSpPr>
          <p:nvPr>
            <p:ph idx="1"/>
          </p:nvPr>
        </p:nvSpPr>
        <p:spPr/>
        <p:txBody>
          <a:bodyPr/>
          <a:lstStyle/>
          <a:p>
            <a:r>
              <a:rPr lang="en-US" dirty="0"/>
              <a:t>Why Use It? To perform actions that require higher privileges or access as a different user.</a:t>
            </a:r>
          </a:p>
          <a:p>
            <a:r>
              <a:rPr lang="en-US" dirty="0"/>
              <a:t>How Does It Work? By specifying the privilege escalation method (like </a:t>
            </a:r>
            <a:r>
              <a:rPr lang="en-US" dirty="0" err="1"/>
              <a:t>sudo</a:t>
            </a:r>
            <a:r>
              <a:rPr lang="en-US" dirty="0"/>
              <a:t>) and target user.</a:t>
            </a:r>
          </a:p>
          <a:p>
            <a:r>
              <a:rPr lang="en-US" dirty="0"/>
              <a:t>Configuration in Playbooks: You can use it globally in a playbook or per task.</a:t>
            </a:r>
            <a:endParaRPr lang="en-IN" dirty="0"/>
          </a:p>
        </p:txBody>
      </p:sp>
    </p:spTree>
    <p:extLst>
      <p:ext uri="{BB962C8B-B14F-4D97-AF65-F5344CB8AC3E}">
        <p14:creationId xmlns:p14="http://schemas.microsoft.com/office/powerpoint/2010/main" val="1132503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6980-1977-E2B1-15E7-2EE4E0F81B22}"/>
              </a:ext>
            </a:extLst>
          </p:cNvPr>
          <p:cNvSpPr>
            <a:spLocks noGrp="1"/>
          </p:cNvSpPr>
          <p:nvPr>
            <p:ph type="title"/>
          </p:nvPr>
        </p:nvSpPr>
        <p:spPr/>
        <p:txBody>
          <a:bodyPr/>
          <a:lstStyle/>
          <a:p>
            <a:r>
              <a:rPr lang="en-IN" dirty="0"/>
              <a:t>playbook</a:t>
            </a:r>
          </a:p>
        </p:txBody>
      </p:sp>
      <p:sp>
        <p:nvSpPr>
          <p:cNvPr id="3" name="Content Placeholder 2">
            <a:extLst>
              <a:ext uri="{FF2B5EF4-FFF2-40B4-BE49-F238E27FC236}">
                <a16:creationId xmlns:a16="http://schemas.microsoft.com/office/drawing/2014/main" id="{4457763E-CDF2-5BA7-55CB-EC1401E70FE0}"/>
              </a:ext>
            </a:extLst>
          </p:cNvPr>
          <p:cNvSpPr>
            <a:spLocks noGrp="1"/>
          </p:cNvSpPr>
          <p:nvPr>
            <p:ph idx="1"/>
          </p:nvPr>
        </p:nvSpPr>
        <p:spPr/>
        <p:txBody>
          <a:bodyPr>
            <a:normAutofit fontScale="77500" lnSpcReduction="20000"/>
          </a:bodyPr>
          <a:lstStyle/>
          <a:p>
            <a:r>
              <a:rPr lang="en-US" dirty="0"/>
              <a:t>Playbooks are automation blueprints, in YAML format, that Ansible uses to deploy and configure managed nodes.</a:t>
            </a:r>
          </a:p>
          <a:p>
            <a:r>
              <a:rPr lang="en-US" dirty="0"/>
              <a:t>Playbook</a:t>
            </a:r>
          </a:p>
          <a:p>
            <a:pPr lvl="1"/>
            <a:r>
              <a:rPr lang="en-US" dirty="0"/>
              <a:t>A list of plays that define the order in which Ansible performs operations, from top to bottom, to achieve an overall goal.</a:t>
            </a:r>
          </a:p>
          <a:p>
            <a:r>
              <a:rPr lang="en-US" dirty="0"/>
              <a:t>Play</a:t>
            </a:r>
          </a:p>
          <a:p>
            <a:pPr lvl="1"/>
            <a:r>
              <a:rPr lang="en-US" dirty="0"/>
              <a:t>An ordered list of tasks that maps to managed nodes in an inventory.</a:t>
            </a:r>
          </a:p>
          <a:p>
            <a:r>
              <a:rPr lang="en-US" dirty="0"/>
              <a:t>Task</a:t>
            </a:r>
          </a:p>
          <a:p>
            <a:pPr lvl="1"/>
            <a:r>
              <a:rPr lang="en-US" dirty="0"/>
              <a:t>A reference to a single module that defines the operations that Ansible performs.</a:t>
            </a:r>
          </a:p>
          <a:p>
            <a:r>
              <a:rPr lang="en-US" dirty="0"/>
              <a:t>Module</a:t>
            </a:r>
          </a:p>
          <a:p>
            <a:pPr lvl="1"/>
            <a:r>
              <a:rPr lang="en-US" dirty="0"/>
              <a:t>A unit of code or binary that Ansible runs on managed nodes. Ansible modules are grouped in collections with a Fully Qualified Collection Name (FQCN) for each module.</a:t>
            </a:r>
            <a:endParaRPr lang="en-IN" dirty="0"/>
          </a:p>
        </p:txBody>
      </p:sp>
    </p:spTree>
    <p:extLst>
      <p:ext uri="{BB962C8B-B14F-4D97-AF65-F5344CB8AC3E}">
        <p14:creationId xmlns:p14="http://schemas.microsoft.com/office/powerpoint/2010/main" val="164879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68D4-2627-F18C-7B98-1040D543D1AB}"/>
              </a:ext>
            </a:extLst>
          </p:cNvPr>
          <p:cNvSpPr>
            <a:spLocks noGrp="1"/>
          </p:cNvSpPr>
          <p:nvPr>
            <p:ph type="title"/>
          </p:nvPr>
        </p:nvSpPr>
        <p:spPr/>
        <p:txBody>
          <a:bodyPr/>
          <a:lstStyle/>
          <a:p>
            <a:r>
              <a:rPr lang="en-IN" dirty="0"/>
              <a:t>Writing playbook</a:t>
            </a:r>
          </a:p>
        </p:txBody>
      </p:sp>
      <p:sp>
        <p:nvSpPr>
          <p:cNvPr id="3" name="Content Placeholder 2">
            <a:extLst>
              <a:ext uri="{FF2B5EF4-FFF2-40B4-BE49-F238E27FC236}">
                <a16:creationId xmlns:a16="http://schemas.microsoft.com/office/drawing/2014/main" id="{D5F53490-F3E5-EDCC-34C1-D000C84E8D5A}"/>
              </a:ext>
            </a:extLst>
          </p:cNvPr>
          <p:cNvSpPr>
            <a:spLocks noGrp="1"/>
          </p:cNvSpPr>
          <p:nvPr>
            <p:ph idx="1"/>
          </p:nvPr>
        </p:nvSpPr>
        <p:spPr/>
        <p:txBody>
          <a:bodyPr/>
          <a:lstStyle/>
          <a:p>
            <a:r>
              <a:rPr lang="en-IN" dirty="0"/>
              <a:t>List of plays, each play we need to provide the name, it can be </a:t>
            </a:r>
            <a:r>
              <a:rPr lang="en-IN" dirty="0" err="1"/>
              <a:t>userdefined</a:t>
            </a:r>
            <a:r>
              <a:rPr lang="en-IN" dirty="0"/>
              <a:t>, you can provide any name</a:t>
            </a:r>
          </a:p>
          <a:p>
            <a:r>
              <a:rPr lang="en-IN" dirty="0"/>
              <a:t>Each play contain tasks list, you can decide which tasks has to executed.</a:t>
            </a:r>
          </a:p>
          <a:p>
            <a:r>
              <a:rPr lang="en-IN" dirty="0"/>
              <a:t>Check built-in module name for ping and print</a:t>
            </a:r>
          </a:p>
          <a:p>
            <a:r>
              <a:rPr lang="en-IN" dirty="0"/>
              <a:t>https://docs.ansible.com/ansible/latest/collections/ansible/builtin/debug_module.html#ansible-collections-ansible-builtin-debug-module</a:t>
            </a:r>
          </a:p>
        </p:txBody>
      </p:sp>
    </p:spTree>
    <p:extLst>
      <p:ext uri="{BB962C8B-B14F-4D97-AF65-F5344CB8AC3E}">
        <p14:creationId xmlns:p14="http://schemas.microsoft.com/office/powerpoint/2010/main" val="3220840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B4F6-B0B7-3518-EA90-9B964D695FFD}"/>
              </a:ext>
            </a:extLst>
          </p:cNvPr>
          <p:cNvSpPr>
            <a:spLocks noGrp="1"/>
          </p:cNvSpPr>
          <p:nvPr>
            <p:ph type="title"/>
          </p:nvPr>
        </p:nvSpPr>
        <p:spPr/>
        <p:txBody>
          <a:bodyPr/>
          <a:lstStyle/>
          <a:p>
            <a:r>
              <a:rPr lang="en-IN" dirty="0" err="1"/>
              <a:t>Issues:</a:t>
            </a:r>
            <a:r>
              <a:rPr lang="en-IN" b="1" dirty="0" err="1"/>
              <a:t>Inconsistency</a:t>
            </a:r>
            <a:endParaRPr lang="en-IN" dirty="0"/>
          </a:p>
        </p:txBody>
      </p:sp>
      <p:sp>
        <p:nvSpPr>
          <p:cNvPr id="3" name="Content Placeholder 2">
            <a:extLst>
              <a:ext uri="{FF2B5EF4-FFF2-40B4-BE49-F238E27FC236}">
                <a16:creationId xmlns:a16="http://schemas.microsoft.com/office/drawing/2014/main" id="{46B2F9B0-7885-EF26-CB4D-492AD175661F}"/>
              </a:ext>
            </a:extLst>
          </p:cNvPr>
          <p:cNvSpPr>
            <a:spLocks noGrp="1"/>
          </p:cNvSpPr>
          <p:nvPr>
            <p:ph idx="1"/>
          </p:nvPr>
        </p:nvSpPr>
        <p:spPr/>
        <p:txBody>
          <a:bodyPr/>
          <a:lstStyle/>
          <a:p>
            <a:r>
              <a:rPr lang="en-US" dirty="0"/>
              <a:t>Problem: Different servers may have varying configurations due to manual changes or lack of standardization.</a:t>
            </a:r>
          </a:p>
          <a:p>
            <a:r>
              <a:rPr lang="en-US" dirty="0"/>
              <a:t>Impact:</a:t>
            </a:r>
          </a:p>
          <a:p>
            <a:pPr lvl="1">
              <a:buFont typeface="Wingdings" panose="05000000000000000000" pitchFamily="2" charset="2"/>
              <a:buChar char="Ø"/>
            </a:pPr>
            <a:r>
              <a:rPr lang="en-US" dirty="0"/>
              <a:t>Difficulties in debugging and troubleshooting.</a:t>
            </a:r>
          </a:p>
          <a:p>
            <a:pPr lvl="1">
              <a:buFont typeface="Wingdings" panose="05000000000000000000" pitchFamily="2" charset="2"/>
              <a:buChar char="Ø"/>
            </a:pPr>
            <a:r>
              <a:rPr lang="en-US" dirty="0"/>
              <a:t>Increased risk of deployment failures or unexpected behavior in production.</a:t>
            </a:r>
          </a:p>
          <a:p>
            <a:pPr lvl="1">
              <a:buFont typeface="Wingdings" panose="05000000000000000000" pitchFamily="2" charset="2"/>
              <a:buChar char="Ø"/>
            </a:pPr>
            <a:r>
              <a:rPr lang="en-US" dirty="0"/>
              <a:t>Example: A configuration file updated on one server but not on others leads to application crashes in some environments.</a:t>
            </a:r>
            <a:endParaRPr lang="en-IN" dirty="0"/>
          </a:p>
        </p:txBody>
      </p:sp>
    </p:spTree>
    <p:extLst>
      <p:ext uri="{BB962C8B-B14F-4D97-AF65-F5344CB8AC3E}">
        <p14:creationId xmlns:p14="http://schemas.microsoft.com/office/powerpoint/2010/main" val="306510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6667-E736-9EAE-C5AF-15564B8029AF}"/>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A7124AE4-5636-ECCB-6BFB-D1F9FAAB7F69}"/>
              </a:ext>
            </a:extLst>
          </p:cNvPr>
          <p:cNvSpPr>
            <a:spLocks noGrp="1"/>
          </p:cNvSpPr>
          <p:nvPr>
            <p:ph idx="1"/>
          </p:nvPr>
        </p:nvSpPr>
        <p:spPr/>
        <p:txBody>
          <a:bodyPr>
            <a:normAutofit fontScale="92500" lnSpcReduction="20000"/>
          </a:bodyPr>
          <a:lstStyle/>
          <a:p>
            <a:pPr marL="0" indent="0">
              <a:buNone/>
            </a:pPr>
            <a:r>
              <a:rPr lang="en-US" dirty="0"/>
              <a:t>- name: My first play</a:t>
            </a:r>
          </a:p>
          <a:p>
            <a:pPr marL="0" indent="0">
              <a:buNone/>
            </a:pPr>
            <a:r>
              <a:rPr lang="en-US" dirty="0"/>
              <a:t>  hosts: </a:t>
            </a:r>
            <a:r>
              <a:rPr lang="en-US" dirty="0" err="1"/>
              <a:t>myhosts</a:t>
            </a:r>
            <a:endParaRPr lang="en-US" dirty="0"/>
          </a:p>
          <a:p>
            <a:pPr marL="0" indent="0">
              <a:buNone/>
            </a:pPr>
            <a:r>
              <a:rPr lang="en-US" dirty="0"/>
              <a:t>  tasks:</a:t>
            </a:r>
          </a:p>
          <a:p>
            <a:pPr marL="0" indent="0">
              <a:buNone/>
            </a:pPr>
            <a:r>
              <a:rPr lang="en-US" dirty="0"/>
              <a:t>   - name: Ping my hosts</a:t>
            </a:r>
          </a:p>
          <a:p>
            <a:pPr marL="0" indent="0">
              <a:buNone/>
            </a:pPr>
            <a:r>
              <a:rPr lang="en-US" dirty="0"/>
              <a:t>     </a:t>
            </a:r>
            <a:r>
              <a:rPr lang="en-US" dirty="0" err="1"/>
              <a:t>ansible.builtin.ping</a:t>
            </a:r>
            <a:r>
              <a:rPr lang="en-US" dirty="0"/>
              <a:t>:</a:t>
            </a:r>
          </a:p>
          <a:p>
            <a:pPr marL="0" indent="0">
              <a:buNone/>
            </a:pPr>
            <a:r>
              <a:rPr lang="en-US" dirty="0"/>
              <a:t>   - name: Print message</a:t>
            </a:r>
          </a:p>
          <a:p>
            <a:pPr marL="0" indent="0">
              <a:buNone/>
            </a:pPr>
            <a:r>
              <a:rPr lang="en-US" dirty="0"/>
              <a:t>     </a:t>
            </a:r>
            <a:r>
              <a:rPr lang="en-US" dirty="0" err="1"/>
              <a:t>ansible.builtin.debug</a:t>
            </a:r>
            <a:r>
              <a:rPr lang="en-US" dirty="0"/>
              <a:t>:</a:t>
            </a:r>
          </a:p>
          <a:p>
            <a:pPr marL="0" indent="0">
              <a:buNone/>
            </a:pPr>
            <a:r>
              <a:rPr lang="en-US" dirty="0"/>
              <a:t>       msg: Hello world</a:t>
            </a:r>
            <a:endParaRPr lang="en-IN" dirty="0"/>
          </a:p>
        </p:txBody>
      </p:sp>
    </p:spTree>
    <p:extLst>
      <p:ext uri="{BB962C8B-B14F-4D97-AF65-F5344CB8AC3E}">
        <p14:creationId xmlns:p14="http://schemas.microsoft.com/office/powerpoint/2010/main" val="4283418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D39AB-3526-6CBC-EE17-AE249C0D217E}"/>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7E16D14F-20A1-1D5B-0833-710C1DD96E4B}"/>
              </a:ext>
            </a:extLst>
          </p:cNvPr>
          <p:cNvSpPr>
            <a:spLocks noGrp="1"/>
          </p:cNvSpPr>
          <p:nvPr>
            <p:ph idx="1"/>
          </p:nvPr>
        </p:nvSpPr>
        <p:spPr/>
        <p:txBody>
          <a:bodyPr/>
          <a:lstStyle/>
          <a:p>
            <a:r>
              <a:rPr lang="en-IN" dirty="0"/>
              <a:t>ansible-playbook -</a:t>
            </a:r>
            <a:r>
              <a:rPr lang="en-IN" dirty="0" err="1"/>
              <a:t>i</a:t>
            </a:r>
            <a:r>
              <a:rPr lang="en-IN" dirty="0"/>
              <a:t> inventory.ini </a:t>
            </a:r>
            <a:r>
              <a:rPr lang="en-IN" dirty="0" err="1"/>
              <a:t>playbook.yaml</a:t>
            </a:r>
            <a:endParaRPr lang="en-IN" dirty="0"/>
          </a:p>
        </p:txBody>
      </p:sp>
      <p:pic>
        <p:nvPicPr>
          <p:cNvPr id="7" name="Picture 6">
            <a:extLst>
              <a:ext uri="{FF2B5EF4-FFF2-40B4-BE49-F238E27FC236}">
                <a16:creationId xmlns:a16="http://schemas.microsoft.com/office/drawing/2014/main" id="{9350DFB6-F72C-1D61-C50B-22D238AE4812}"/>
              </a:ext>
            </a:extLst>
          </p:cNvPr>
          <p:cNvPicPr>
            <a:picLocks noChangeAspect="1"/>
          </p:cNvPicPr>
          <p:nvPr/>
        </p:nvPicPr>
        <p:blipFill>
          <a:blip r:embed="rId3"/>
          <a:stretch>
            <a:fillRect/>
          </a:stretch>
        </p:blipFill>
        <p:spPr>
          <a:xfrm>
            <a:off x="1692550" y="2503649"/>
            <a:ext cx="6934556" cy="3549832"/>
          </a:xfrm>
          <a:prstGeom prst="rect">
            <a:avLst/>
          </a:prstGeom>
        </p:spPr>
      </p:pic>
    </p:spTree>
    <p:extLst>
      <p:ext uri="{BB962C8B-B14F-4D97-AF65-F5344CB8AC3E}">
        <p14:creationId xmlns:p14="http://schemas.microsoft.com/office/powerpoint/2010/main" val="2619641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6E1E-D2F0-E4BC-27B2-27BA54EEC56F}"/>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8DE83029-18E6-45B1-FEF7-729B85615451}"/>
              </a:ext>
            </a:extLst>
          </p:cNvPr>
          <p:cNvSpPr>
            <a:spLocks noGrp="1"/>
          </p:cNvSpPr>
          <p:nvPr>
            <p:ph idx="1"/>
          </p:nvPr>
        </p:nvSpPr>
        <p:spPr/>
        <p:txBody>
          <a:bodyPr>
            <a:normAutofit/>
          </a:bodyPr>
          <a:lstStyle/>
          <a:p>
            <a:r>
              <a:rPr lang="en-US" dirty="0"/>
              <a:t>The names that you give the play and each task. You should always use descriptive names that make it easy to verify and troubleshoot playbooks.</a:t>
            </a:r>
          </a:p>
          <a:p>
            <a:r>
              <a:rPr lang="en-US" dirty="0"/>
              <a:t>The “Gathering Facts” task runs implicitly. By default, Ansible gathers information about your inventory that it can use in the playbook.</a:t>
            </a:r>
          </a:p>
          <a:p>
            <a:r>
              <a:rPr lang="en-US" dirty="0"/>
              <a:t>The status of each task. Each task has a status of ok which means it ran </a:t>
            </a:r>
            <a:r>
              <a:rPr lang="en-US"/>
              <a:t>successfully.</a:t>
            </a:r>
            <a:endParaRPr lang="en-US" dirty="0"/>
          </a:p>
          <a:p>
            <a:r>
              <a:rPr lang="en-US" dirty="0"/>
              <a:t>The play recap that summarizes results of all tasks in the playbook per host. In this example, there are three tasks so ok=3 indicates that each task ran successfully.</a:t>
            </a:r>
            <a:endParaRPr lang="en-IN" dirty="0"/>
          </a:p>
        </p:txBody>
      </p:sp>
      <p:pic>
        <p:nvPicPr>
          <p:cNvPr id="5" name="Picture 4">
            <a:extLst>
              <a:ext uri="{FF2B5EF4-FFF2-40B4-BE49-F238E27FC236}">
                <a16:creationId xmlns:a16="http://schemas.microsoft.com/office/drawing/2014/main" id="{23234BD7-F953-EF2A-1DDE-45AFDBC1E81C}"/>
              </a:ext>
            </a:extLst>
          </p:cNvPr>
          <p:cNvPicPr>
            <a:picLocks noChangeAspect="1"/>
          </p:cNvPicPr>
          <p:nvPr/>
        </p:nvPicPr>
        <p:blipFill>
          <a:blip r:embed="rId2"/>
          <a:stretch>
            <a:fillRect/>
          </a:stretch>
        </p:blipFill>
        <p:spPr>
          <a:xfrm>
            <a:off x="1881672" y="804519"/>
            <a:ext cx="7601341" cy="844593"/>
          </a:xfrm>
          <a:prstGeom prst="rect">
            <a:avLst/>
          </a:prstGeom>
        </p:spPr>
      </p:pic>
    </p:spTree>
    <p:extLst>
      <p:ext uri="{BB962C8B-B14F-4D97-AF65-F5344CB8AC3E}">
        <p14:creationId xmlns:p14="http://schemas.microsoft.com/office/powerpoint/2010/main" val="3559906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F7C91-011C-892B-3B8C-AA2DE7C59997}"/>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0BCBCDB5-57B2-21D6-6600-991D238677D6}"/>
              </a:ext>
            </a:extLst>
          </p:cNvPr>
          <p:cNvSpPr>
            <a:spLocks noGrp="1"/>
          </p:cNvSpPr>
          <p:nvPr>
            <p:ph idx="1"/>
          </p:nvPr>
        </p:nvSpPr>
        <p:spPr/>
        <p:txBody>
          <a:bodyPr/>
          <a:lstStyle/>
          <a:p>
            <a:r>
              <a:rPr lang="en-US" dirty="0"/>
              <a:t>Become </a:t>
            </a:r>
          </a:p>
          <a:p>
            <a:r>
              <a:rPr lang="en-US" dirty="0"/>
              <a:t>Description: Activates privilege escalation for tasks. When set to true, Ansible will use a privilege escalation mechanism to execute tasks with elevated privileges.</a:t>
            </a:r>
          </a:p>
          <a:p>
            <a:r>
              <a:rPr lang="en-US" dirty="0"/>
              <a:t>Default: false </a:t>
            </a:r>
          </a:p>
          <a:p>
            <a:r>
              <a:rPr lang="en-US" dirty="0"/>
              <a:t>Usage: Typically set at the playbook level, task level, or in the inventory file.</a:t>
            </a:r>
            <a:endParaRPr lang="en-IN" dirty="0"/>
          </a:p>
        </p:txBody>
      </p:sp>
    </p:spTree>
    <p:extLst>
      <p:ext uri="{BB962C8B-B14F-4D97-AF65-F5344CB8AC3E}">
        <p14:creationId xmlns:p14="http://schemas.microsoft.com/office/powerpoint/2010/main" val="35012884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E9C17-1016-EC4D-8ED5-F28CF62F069D}"/>
              </a:ext>
            </a:extLst>
          </p:cNvPr>
          <p:cNvSpPr>
            <a:spLocks noGrp="1"/>
          </p:cNvSpPr>
          <p:nvPr>
            <p:ph type="title"/>
          </p:nvPr>
        </p:nvSpPr>
        <p:spPr/>
        <p:txBody>
          <a:bodyPr/>
          <a:lstStyle/>
          <a:p>
            <a:r>
              <a:rPr lang="en-IN" dirty="0" err="1"/>
              <a:t>Become_user</a:t>
            </a:r>
            <a:endParaRPr lang="en-IN" dirty="0"/>
          </a:p>
        </p:txBody>
      </p:sp>
      <p:sp>
        <p:nvSpPr>
          <p:cNvPr id="3" name="Content Placeholder 2">
            <a:extLst>
              <a:ext uri="{FF2B5EF4-FFF2-40B4-BE49-F238E27FC236}">
                <a16:creationId xmlns:a16="http://schemas.microsoft.com/office/drawing/2014/main" id="{1E125582-EBCF-465F-2DC7-449451CC5CA2}"/>
              </a:ext>
            </a:extLst>
          </p:cNvPr>
          <p:cNvSpPr>
            <a:spLocks noGrp="1"/>
          </p:cNvSpPr>
          <p:nvPr>
            <p:ph idx="1"/>
          </p:nvPr>
        </p:nvSpPr>
        <p:spPr/>
        <p:txBody>
          <a:bodyPr/>
          <a:lstStyle/>
          <a:p>
            <a:r>
              <a:rPr lang="en-US" dirty="0"/>
              <a:t>Description: Specifies the user you want to "become" during privilege escalation. This is the target user with the necessary permissions to perform the task (e.g., root, admin, or any specific user).</a:t>
            </a:r>
          </a:p>
          <a:p>
            <a:r>
              <a:rPr lang="en-US" dirty="0"/>
              <a:t>It does not automatically enable privilege escalation (become: true must be explicitly set). For example, if you log in as </a:t>
            </a:r>
            <a:r>
              <a:rPr lang="en-US" dirty="0" err="1"/>
              <a:t>deploy_user</a:t>
            </a:r>
            <a:r>
              <a:rPr lang="en-US" dirty="0"/>
              <a:t> but need to execute commands as root, you set </a:t>
            </a:r>
            <a:r>
              <a:rPr lang="en-US" dirty="0" err="1"/>
              <a:t>become_user</a:t>
            </a:r>
            <a:r>
              <a:rPr lang="en-US" dirty="0"/>
              <a:t>:  root.</a:t>
            </a:r>
          </a:p>
          <a:p>
            <a:r>
              <a:rPr lang="en-US" dirty="0"/>
              <a:t>Default: root Usage: Can be set at the playbook level, task level, or in the inventory.</a:t>
            </a:r>
            <a:endParaRPr lang="en-IN" dirty="0"/>
          </a:p>
        </p:txBody>
      </p:sp>
    </p:spTree>
    <p:extLst>
      <p:ext uri="{BB962C8B-B14F-4D97-AF65-F5344CB8AC3E}">
        <p14:creationId xmlns:p14="http://schemas.microsoft.com/office/powerpoint/2010/main" val="9274777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6E9BD-39D7-ED2A-D55C-EFE00C04F686}"/>
              </a:ext>
            </a:extLst>
          </p:cNvPr>
          <p:cNvSpPr>
            <a:spLocks noGrp="1"/>
          </p:cNvSpPr>
          <p:nvPr>
            <p:ph type="title"/>
          </p:nvPr>
        </p:nvSpPr>
        <p:spPr/>
        <p:txBody>
          <a:bodyPr/>
          <a:lstStyle/>
          <a:p>
            <a:r>
              <a:rPr lang="en-IN"/>
              <a:t>Built in </a:t>
            </a:r>
            <a:r>
              <a:rPr lang="en-IN" dirty="0"/>
              <a:t>module apt</a:t>
            </a:r>
          </a:p>
        </p:txBody>
      </p:sp>
      <p:sp>
        <p:nvSpPr>
          <p:cNvPr id="3" name="Content Placeholder 2">
            <a:extLst>
              <a:ext uri="{FF2B5EF4-FFF2-40B4-BE49-F238E27FC236}">
                <a16:creationId xmlns:a16="http://schemas.microsoft.com/office/drawing/2014/main" id="{B1E9361B-15ED-8154-D653-DE6563CFC369}"/>
              </a:ext>
            </a:extLst>
          </p:cNvPr>
          <p:cNvSpPr>
            <a:spLocks noGrp="1"/>
          </p:cNvSpPr>
          <p:nvPr>
            <p:ph idx="1"/>
          </p:nvPr>
        </p:nvSpPr>
        <p:spPr/>
        <p:txBody>
          <a:bodyPr/>
          <a:lstStyle/>
          <a:p>
            <a:pPr marL="0" indent="0">
              <a:buNone/>
            </a:pPr>
            <a:r>
              <a:rPr lang="en-US" dirty="0"/>
              <a:t>- name: Install </a:t>
            </a:r>
            <a:r>
              <a:rPr lang="en-US" dirty="0" err="1"/>
              <a:t>apache</a:t>
            </a:r>
            <a:r>
              <a:rPr lang="en-US" dirty="0"/>
              <a:t> httpd  (state=present is optional)</a:t>
            </a:r>
          </a:p>
          <a:p>
            <a:pPr marL="0" indent="0">
              <a:buNone/>
            </a:pPr>
            <a:r>
              <a:rPr lang="en-US" dirty="0"/>
              <a:t>  </a:t>
            </a:r>
            <a:r>
              <a:rPr lang="en-US" dirty="0" err="1"/>
              <a:t>ansible.builtin.apt</a:t>
            </a:r>
            <a:r>
              <a:rPr lang="en-US" dirty="0"/>
              <a:t>:</a:t>
            </a:r>
          </a:p>
          <a:p>
            <a:pPr marL="0" indent="0">
              <a:buNone/>
            </a:pPr>
            <a:r>
              <a:rPr lang="en-US" dirty="0"/>
              <a:t>    name: apache2</a:t>
            </a:r>
          </a:p>
          <a:p>
            <a:pPr marL="0" indent="0">
              <a:buNone/>
            </a:pPr>
            <a:r>
              <a:rPr lang="en-US" dirty="0"/>
              <a:t>    state: present</a:t>
            </a:r>
            <a:endParaRPr lang="en-IN" dirty="0"/>
          </a:p>
        </p:txBody>
      </p:sp>
    </p:spTree>
    <p:extLst>
      <p:ext uri="{BB962C8B-B14F-4D97-AF65-F5344CB8AC3E}">
        <p14:creationId xmlns:p14="http://schemas.microsoft.com/office/powerpoint/2010/main" val="4068107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D7A5-349B-6CC8-510C-D3EDC5BFD4AC}"/>
              </a:ext>
            </a:extLst>
          </p:cNvPr>
          <p:cNvSpPr>
            <a:spLocks noGrp="1"/>
          </p:cNvSpPr>
          <p:nvPr>
            <p:ph type="title"/>
          </p:nvPr>
        </p:nvSpPr>
        <p:spPr/>
        <p:txBody>
          <a:bodyPr/>
          <a:lstStyle/>
          <a:p>
            <a:r>
              <a:rPr lang="en-IN" dirty="0"/>
              <a:t>Lack of Version Control</a:t>
            </a:r>
          </a:p>
        </p:txBody>
      </p:sp>
      <p:sp>
        <p:nvSpPr>
          <p:cNvPr id="3" name="Content Placeholder 2">
            <a:extLst>
              <a:ext uri="{FF2B5EF4-FFF2-40B4-BE49-F238E27FC236}">
                <a16:creationId xmlns:a16="http://schemas.microsoft.com/office/drawing/2014/main" id="{1B9692EB-9552-C7D9-CD03-57B183AC80D7}"/>
              </a:ext>
            </a:extLst>
          </p:cNvPr>
          <p:cNvSpPr>
            <a:spLocks noGrp="1"/>
          </p:cNvSpPr>
          <p:nvPr>
            <p:ph idx="1"/>
          </p:nvPr>
        </p:nvSpPr>
        <p:spPr/>
        <p:txBody>
          <a:bodyPr/>
          <a:lstStyle/>
          <a:p>
            <a:r>
              <a:rPr lang="en-US" dirty="0"/>
              <a:t>Problem: Changes to configurations are not tracked systematically.</a:t>
            </a:r>
          </a:p>
          <a:p>
            <a:r>
              <a:rPr lang="en-US" dirty="0"/>
              <a:t>Impact:</a:t>
            </a:r>
          </a:p>
          <a:p>
            <a:pPr lvl="1"/>
            <a:r>
              <a:rPr lang="en-US" dirty="0"/>
              <a:t>Difficulty in identifying who made a change and why.</a:t>
            </a:r>
          </a:p>
          <a:p>
            <a:pPr lvl="1"/>
            <a:r>
              <a:rPr lang="en-US" dirty="0"/>
              <a:t>Inability to roll back to a stable configuration after a failure.</a:t>
            </a:r>
          </a:p>
          <a:p>
            <a:pPr lvl="1"/>
            <a:r>
              <a:rPr lang="en-US" dirty="0"/>
              <a:t>Example: A critical configuration is overwritten accidentally, causing downtime, and there’s no record of the previous state.</a:t>
            </a:r>
            <a:endParaRPr lang="en-IN" dirty="0"/>
          </a:p>
        </p:txBody>
      </p:sp>
    </p:spTree>
    <p:extLst>
      <p:ext uri="{BB962C8B-B14F-4D97-AF65-F5344CB8AC3E}">
        <p14:creationId xmlns:p14="http://schemas.microsoft.com/office/powerpoint/2010/main" val="44455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16CE8-16C0-B242-62AB-9FA47B37773A}"/>
              </a:ext>
            </a:extLst>
          </p:cNvPr>
          <p:cNvSpPr>
            <a:spLocks noGrp="1"/>
          </p:cNvSpPr>
          <p:nvPr>
            <p:ph type="title"/>
          </p:nvPr>
        </p:nvSpPr>
        <p:spPr/>
        <p:txBody>
          <a:bodyPr/>
          <a:lstStyle/>
          <a:p>
            <a:r>
              <a:rPr lang="en-IN" dirty="0"/>
              <a:t>Manual Processes</a:t>
            </a:r>
          </a:p>
        </p:txBody>
      </p:sp>
      <p:sp>
        <p:nvSpPr>
          <p:cNvPr id="3" name="Content Placeholder 2">
            <a:extLst>
              <a:ext uri="{FF2B5EF4-FFF2-40B4-BE49-F238E27FC236}">
                <a16:creationId xmlns:a16="http://schemas.microsoft.com/office/drawing/2014/main" id="{F115FF51-0C67-B857-08A0-88D98DEF06BB}"/>
              </a:ext>
            </a:extLst>
          </p:cNvPr>
          <p:cNvSpPr>
            <a:spLocks noGrp="1"/>
          </p:cNvSpPr>
          <p:nvPr>
            <p:ph idx="1"/>
          </p:nvPr>
        </p:nvSpPr>
        <p:spPr/>
        <p:txBody>
          <a:bodyPr/>
          <a:lstStyle/>
          <a:p>
            <a:r>
              <a:rPr lang="en-US" dirty="0"/>
              <a:t>Problem: Configuration changes made manually are prone to human error and are time-consuming.</a:t>
            </a:r>
          </a:p>
          <a:p>
            <a:r>
              <a:rPr lang="en-US" dirty="0"/>
              <a:t>Impact:</a:t>
            </a:r>
          </a:p>
          <a:p>
            <a:pPr lvl="1"/>
            <a:r>
              <a:rPr lang="en-US" dirty="0"/>
              <a:t>Inconsistent setups across servers.</a:t>
            </a:r>
          </a:p>
          <a:p>
            <a:pPr lvl="1"/>
            <a:r>
              <a:rPr lang="en-US" dirty="0"/>
              <a:t>Difficulty in scaling operations.</a:t>
            </a:r>
          </a:p>
          <a:p>
            <a:pPr lvl="1"/>
            <a:r>
              <a:rPr lang="en-US" dirty="0"/>
              <a:t>Example: A system administrator forgets to update a critical dependency on some servers during an upgrade.</a:t>
            </a:r>
            <a:endParaRPr lang="en-IN" dirty="0"/>
          </a:p>
        </p:txBody>
      </p:sp>
    </p:spTree>
    <p:extLst>
      <p:ext uri="{BB962C8B-B14F-4D97-AF65-F5344CB8AC3E}">
        <p14:creationId xmlns:p14="http://schemas.microsoft.com/office/powerpoint/2010/main" val="102182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B323-6C30-1D53-1353-B755F25CF3E4}"/>
              </a:ext>
            </a:extLst>
          </p:cNvPr>
          <p:cNvSpPr>
            <a:spLocks noGrp="1"/>
          </p:cNvSpPr>
          <p:nvPr>
            <p:ph type="title"/>
          </p:nvPr>
        </p:nvSpPr>
        <p:spPr/>
        <p:txBody>
          <a:bodyPr/>
          <a:lstStyle/>
          <a:p>
            <a:r>
              <a:rPr lang="en-IN" dirty="0"/>
              <a:t>Environment Drift</a:t>
            </a:r>
          </a:p>
        </p:txBody>
      </p:sp>
      <p:sp>
        <p:nvSpPr>
          <p:cNvPr id="3" name="Content Placeholder 2">
            <a:extLst>
              <a:ext uri="{FF2B5EF4-FFF2-40B4-BE49-F238E27FC236}">
                <a16:creationId xmlns:a16="http://schemas.microsoft.com/office/drawing/2014/main" id="{D50CE372-EDBA-F50D-14B2-1516915499F9}"/>
              </a:ext>
            </a:extLst>
          </p:cNvPr>
          <p:cNvSpPr>
            <a:spLocks noGrp="1"/>
          </p:cNvSpPr>
          <p:nvPr>
            <p:ph idx="1"/>
          </p:nvPr>
        </p:nvSpPr>
        <p:spPr/>
        <p:txBody>
          <a:bodyPr/>
          <a:lstStyle/>
          <a:p>
            <a:r>
              <a:rPr lang="en-US" dirty="0"/>
              <a:t>Problem: Over time, servers in different environments (e.g., development, testing, production) diverge in configuration.</a:t>
            </a:r>
          </a:p>
          <a:p>
            <a:r>
              <a:rPr lang="en-US" dirty="0"/>
              <a:t>Impact:</a:t>
            </a:r>
          </a:p>
          <a:p>
            <a:pPr lvl="1"/>
            <a:r>
              <a:rPr lang="en-US" dirty="0"/>
              <a:t>Code that works in one environment might fail in another.</a:t>
            </a:r>
          </a:p>
          <a:p>
            <a:pPr lvl="1"/>
            <a:r>
              <a:rPr lang="en-US" dirty="0"/>
              <a:t>Delayed releases due to additional debugging.</a:t>
            </a:r>
          </a:p>
          <a:p>
            <a:pPr lvl="1"/>
            <a:r>
              <a:rPr lang="en-US" dirty="0"/>
              <a:t>Example: A missing library in the production server causes an application crash despite successful testing.</a:t>
            </a:r>
            <a:endParaRPr lang="en-IN" dirty="0"/>
          </a:p>
        </p:txBody>
      </p:sp>
    </p:spTree>
    <p:extLst>
      <p:ext uri="{BB962C8B-B14F-4D97-AF65-F5344CB8AC3E}">
        <p14:creationId xmlns:p14="http://schemas.microsoft.com/office/powerpoint/2010/main" val="293778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2D46-3C37-8D07-844E-E4141E6907C1}"/>
              </a:ext>
            </a:extLst>
          </p:cNvPr>
          <p:cNvSpPr>
            <a:spLocks noGrp="1"/>
          </p:cNvSpPr>
          <p:nvPr>
            <p:ph type="title"/>
          </p:nvPr>
        </p:nvSpPr>
        <p:spPr/>
        <p:txBody>
          <a:bodyPr/>
          <a:lstStyle/>
          <a:p>
            <a:r>
              <a:rPr lang="en-IN" dirty="0"/>
              <a:t>Solution: Configuration Management Tools</a:t>
            </a:r>
          </a:p>
        </p:txBody>
      </p:sp>
      <p:sp>
        <p:nvSpPr>
          <p:cNvPr id="3" name="Content Placeholder 2">
            <a:extLst>
              <a:ext uri="{FF2B5EF4-FFF2-40B4-BE49-F238E27FC236}">
                <a16:creationId xmlns:a16="http://schemas.microsoft.com/office/drawing/2014/main" id="{26D94822-0D53-CCD4-A218-0F9C65BC09D0}"/>
              </a:ext>
            </a:extLst>
          </p:cNvPr>
          <p:cNvSpPr>
            <a:spLocks noGrp="1"/>
          </p:cNvSpPr>
          <p:nvPr>
            <p:ph idx="1"/>
          </p:nvPr>
        </p:nvSpPr>
        <p:spPr/>
        <p:txBody>
          <a:bodyPr/>
          <a:lstStyle/>
          <a:p>
            <a:r>
              <a:rPr lang="en-US" dirty="0"/>
              <a:t>Solution: Implement tools like Ansible, Puppet, Chef, or </a:t>
            </a:r>
            <a:r>
              <a:rPr lang="en-US" dirty="0" err="1"/>
              <a:t>SaltStack</a:t>
            </a:r>
            <a:r>
              <a:rPr lang="en-US" dirty="0"/>
              <a:t> to automate and standardize server configurations.</a:t>
            </a:r>
          </a:p>
          <a:p>
            <a:r>
              <a:rPr lang="en-US" dirty="0"/>
              <a:t>How It Helps:</a:t>
            </a:r>
          </a:p>
          <a:p>
            <a:pPr lvl="1"/>
            <a:r>
              <a:rPr lang="en-US" dirty="0"/>
              <a:t>Automates repetitive tasks (e.g., software installation, user management).</a:t>
            </a:r>
          </a:p>
          <a:p>
            <a:pPr lvl="1"/>
            <a:r>
              <a:rPr lang="en-US" dirty="0"/>
              <a:t>Ensures uniform configurations across servers.</a:t>
            </a:r>
          </a:p>
          <a:p>
            <a:pPr lvl="1"/>
            <a:r>
              <a:rPr lang="en-US" dirty="0"/>
              <a:t>Simplifies scaling by applying configurations to new servers effortlessly.</a:t>
            </a:r>
          </a:p>
          <a:p>
            <a:pPr lvl="1"/>
            <a:r>
              <a:rPr lang="en-US" dirty="0"/>
              <a:t>Example: Using Ansible playbooks to manage configurations across 100+ servers.</a:t>
            </a:r>
          </a:p>
          <a:p>
            <a:endParaRPr lang="en-IN" dirty="0"/>
          </a:p>
        </p:txBody>
      </p:sp>
    </p:spTree>
    <p:extLst>
      <p:ext uri="{BB962C8B-B14F-4D97-AF65-F5344CB8AC3E}">
        <p14:creationId xmlns:p14="http://schemas.microsoft.com/office/powerpoint/2010/main" val="2557739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39FB-BB1F-3011-8565-166E7EC9DA2F}"/>
              </a:ext>
            </a:extLst>
          </p:cNvPr>
          <p:cNvSpPr>
            <a:spLocks noGrp="1"/>
          </p:cNvSpPr>
          <p:nvPr>
            <p:ph type="title"/>
          </p:nvPr>
        </p:nvSpPr>
        <p:spPr/>
        <p:txBody>
          <a:bodyPr/>
          <a:lstStyle/>
          <a:p>
            <a:r>
              <a:rPr lang="en-IN" dirty="0" err="1"/>
              <a:t>vErsion</a:t>
            </a:r>
            <a:r>
              <a:rPr lang="en-IN" dirty="0"/>
              <a:t> control</a:t>
            </a:r>
          </a:p>
        </p:txBody>
      </p:sp>
      <p:sp>
        <p:nvSpPr>
          <p:cNvPr id="3" name="Content Placeholder 2">
            <a:extLst>
              <a:ext uri="{FF2B5EF4-FFF2-40B4-BE49-F238E27FC236}">
                <a16:creationId xmlns:a16="http://schemas.microsoft.com/office/drawing/2014/main" id="{280F65D8-CC46-A35D-7FD3-4AD4B28AA422}"/>
              </a:ext>
            </a:extLst>
          </p:cNvPr>
          <p:cNvSpPr>
            <a:spLocks noGrp="1"/>
          </p:cNvSpPr>
          <p:nvPr>
            <p:ph idx="1"/>
          </p:nvPr>
        </p:nvSpPr>
        <p:spPr/>
        <p:txBody>
          <a:bodyPr/>
          <a:lstStyle/>
          <a:p>
            <a:r>
              <a:rPr lang="en-IN" dirty="0"/>
              <a:t>Git and </a:t>
            </a:r>
            <a:r>
              <a:rPr lang="en-IN" dirty="0" err="1"/>
              <a:t>github</a:t>
            </a:r>
            <a:endParaRPr lang="en-IN" dirty="0"/>
          </a:p>
        </p:txBody>
      </p:sp>
    </p:spTree>
    <p:extLst>
      <p:ext uri="{BB962C8B-B14F-4D97-AF65-F5344CB8AC3E}">
        <p14:creationId xmlns:p14="http://schemas.microsoft.com/office/powerpoint/2010/main" val="37493907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561</TotalTime>
  <Words>2640</Words>
  <Application>Microsoft Office PowerPoint</Application>
  <PresentationFormat>Widescreen</PresentationFormat>
  <Paragraphs>232</Paragraphs>
  <Slides>45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Calibri Light</vt:lpstr>
      <vt:lpstr>Gill Sans MT</vt:lpstr>
      <vt:lpstr>Lato</vt:lpstr>
      <vt:lpstr>Roboto Slab</vt:lpstr>
      <vt:lpstr>Wingdings</vt:lpstr>
      <vt:lpstr>Gallery</vt:lpstr>
      <vt:lpstr>Ansible </vt:lpstr>
      <vt:lpstr>Config management</vt:lpstr>
      <vt:lpstr>Key goals</vt:lpstr>
      <vt:lpstr>Issues:Inconsistency</vt:lpstr>
      <vt:lpstr>Lack of Version Control</vt:lpstr>
      <vt:lpstr>Manual Processes</vt:lpstr>
      <vt:lpstr>Environment Drift</vt:lpstr>
      <vt:lpstr>Solution: Configuration Management Tools</vt:lpstr>
      <vt:lpstr>vErsion control</vt:lpstr>
      <vt:lpstr>Ansible intro</vt:lpstr>
      <vt:lpstr>..</vt:lpstr>
      <vt:lpstr>Control node</vt:lpstr>
      <vt:lpstr>Managed nodes</vt:lpstr>
      <vt:lpstr>What is playbook?</vt:lpstr>
      <vt:lpstr>Plays</vt:lpstr>
      <vt:lpstr>terminology</vt:lpstr>
      <vt:lpstr>..</vt:lpstr>
      <vt:lpstr>What is YAML?</vt:lpstr>
      <vt:lpstr>..</vt:lpstr>
      <vt:lpstr>Yaml example</vt:lpstr>
      <vt:lpstr>Lab</vt:lpstr>
      <vt:lpstr>cmds</vt:lpstr>
      <vt:lpstr>..</vt:lpstr>
      <vt:lpstr>Inventory file</vt:lpstr>
      <vt:lpstr>Inventory file</vt:lpstr>
      <vt:lpstr>Overview</vt:lpstr>
      <vt:lpstr>..</vt:lpstr>
      <vt:lpstr>Default group</vt:lpstr>
      <vt:lpstr>Hosts in multiple groups</vt:lpstr>
      <vt:lpstr>Organizing inventory in a directory</vt:lpstr>
      <vt:lpstr>Assigning a variable</vt:lpstr>
      <vt:lpstr>Lab create with localhost</vt:lpstr>
      <vt:lpstr>authentication</vt:lpstr>
      <vt:lpstr>SSH with Password</vt:lpstr>
      <vt:lpstr>SSH with Key</vt:lpstr>
      <vt:lpstr>SSH with Another User and Password/Key</vt:lpstr>
      <vt:lpstr> privilege escalation: become </vt:lpstr>
      <vt:lpstr>playbook</vt:lpstr>
      <vt:lpstr>Writing playbook</vt:lpstr>
      <vt:lpstr>..</vt:lpstr>
      <vt:lpstr>..</vt:lpstr>
      <vt:lpstr>..</vt:lpstr>
      <vt:lpstr>..</vt:lpstr>
      <vt:lpstr>Become_user</vt:lpstr>
      <vt:lpstr>Built in module apt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44</cp:revision>
  <dcterms:created xsi:type="dcterms:W3CDTF">2025-01-05T10:24:41Z</dcterms:created>
  <dcterms:modified xsi:type="dcterms:W3CDTF">2025-01-08T06:43:56Z</dcterms:modified>
</cp:coreProperties>
</file>