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3" r:id="rId7"/>
    <p:sldId id="264" r:id="rId8"/>
    <p:sldId id="260" r:id="rId9"/>
    <p:sldId id="262"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20" autoAdjust="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44ED-6EAF-C96B-9A42-B7F6BA3DFEB2}"/>
              </a:ext>
            </a:extLst>
          </p:cNvPr>
          <p:cNvSpPr>
            <a:spLocks noGrp="1"/>
          </p:cNvSpPr>
          <p:nvPr>
            <p:ph type="ctrTitle"/>
          </p:nvPr>
        </p:nvSpPr>
        <p:spPr/>
        <p:txBody>
          <a:bodyPr/>
          <a:lstStyle/>
          <a:p>
            <a:r>
              <a:rPr lang="en-IN" dirty="0"/>
              <a:t>Aws s3 storage</a:t>
            </a:r>
          </a:p>
        </p:txBody>
      </p:sp>
      <p:sp>
        <p:nvSpPr>
          <p:cNvPr id="3" name="Subtitle 2">
            <a:extLst>
              <a:ext uri="{FF2B5EF4-FFF2-40B4-BE49-F238E27FC236}">
                <a16:creationId xmlns:a16="http://schemas.microsoft.com/office/drawing/2014/main" id="{7083E9B1-A5D8-092E-7D76-98CC9E4B3992}"/>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611077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D9F2-4F6B-72E0-36FF-3202A5383EBD}"/>
              </a:ext>
            </a:extLst>
          </p:cNvPr>
          <p:cNvSpPr>
            <a:spLocks noGrp="1"/>
          </p:cNvSpPr>
          <p:nvPr>
            <p:ph type="title"/>
          </p:nvPr>
        </p:nvSpPr>
        <p:spPr/>
        <p:txBody>
          <a:bodyPr/>
          <a:lstStyle/>
          <a:p>
            <a:r>
              <a:rPr lang="en-IN" dirty="0"/>
              <a:t>S3 replication</a:t>
            </a:r>
          </a:p>
        </p:txBody>
      </p:sp>
      <p:sp>
        <p:nvSpPr>
          <p:cNvPr id="3" name="Content Placeholder 2">
            <a:extLst>
              <a:ext uri="{FF2B5EF4-FFF2-40B4-BE49-F238E27FC236}">
                <a16:creationId xmlns:a16="http://schemas.microsoft.com/office/drawing/2014/main" id="{DA093A0F-0AA7-5A9B-AEC0-544A3C03B389}"/>
              </a:ext>
            </a:extLst>
          </p:cNvPr>
          <p:cNvSpPr>
            <a:spLocks noGrp="1"/>
          </p:cNvSpPr>
          <p:nvPr>
            <p:ph idx="1"/>
          </p:nvPr>
        </p:nvSpPr>
        <p:spPr/>
        <p:txBody>
          <a:bodyPr/>
          <a:lstStyle/>
          <a:p>
            <a:r>
              <a:rPr lang="en-IN" dirty="0"/>
              <a:t>It allows you to automatically copy objects from one s3 bucket to another.</a:t>
            </a:r>
          </a:p>
          <a:p>
            <a:pPr lvl="1"/>
            <a:r>
              <a:rPr lang="en-IN" dirty="0"/>
              <a:t>In same region [SRR- Same region replication]</a:t>
            </a:r>
          </a:p>
          <a:p>
            <a:pPr lvl="1"/>
            <a:r>
              <a:rPr lang="en-IN" dirty="0"/>
              <a:t>Different region [CRR- cross region replication</a:t>
            </a:r>
          </a:p>
          <a:p>
            <a:pPr lvl="1"/>
            <a:r>
              <a:rPr lang="en-IN" dirty="0"/>
              <a:t>It will be used for compliance, redundancy purpose</a:t>
            </a:r>
          </a:p>
          <a:p>
            <a:pPr lvl="1"/>
            <a:r>
              <a:rPr lang="en-IN" dirty="0"/>
              <a:t>Lab purpose you must have one more bucket created.</a:t>
            </a:r>
          </a:p>
          <a:p>
            <a:pPr lvl="1"/>
            <a:r>
              <a:rPr lang="en-IN" dirty="0"/>
              <a:t>It can be in the same region or across regions</a:t>
            </a:r>
          </a:p>
          <a:p>
            <a:pPr lvl="1"/>
            <a:endParaRPr lang="en-IN" dirty="0"/>
          </a:p>
        </p:txBody>
      </p:sp>
    </p:spTree>
    <p:extLst>
      <p:ext uri="{BB962C8B-B14F-4D97-AF65-F5344CB8AC3E}">
        <p14:creationId xmlns:p14="http://schemas.microsoft.com/office/powerpoint/2010/main" val="334548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0241-362E-A4BF-FE8A-351EB0C8586F}"/>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D1CEC3DA-6B00-A4AA-2B40-8B7B7CD093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9365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A8DF-1C02-C053-44A4-412238A11B9A}"/>
              </a:ext>
            </a:extLst>
          </p:cNvPr>
          <p:cNvSpPr>
            <a:spLocks noGrp="1"/>
          </p:cNvSpPr>
          <p:nvPr>
            <p:ph type="title"/>
          </p:nvPr>
        </p:nvSpPr>
        <p:spPr/>
        <p:txBody>
          <a:bodyPr/>
          <a:lstStyle/>
          <a:p>
            <a:r>
              <a:rPr lang="en-IN" dirty="0"/>
              <a:t>S3 storage class</a:t>
            </a:r>
          </a:p>
        </p:txBody>
      </p:sp>
      <p:sp>
        <p:nvSpPr>
          <p:cNvPr id="3" name="Content Placeholder 2">
            <a:extLst>
              <a:ext uri="{FF2B5EF4-FFF2-40B4-BE49-F238E27FC236}">
                <a16:creationId xmlns:a16="http://schemas.microsoft.com/office/drawing/2014/main" id="{4E720DC9-36F5-4D8A-05A9-6E104976F02E}"/>
              </a:ext>
            </a:extLst>
          </p:cNvPr>
          <p:cNvSpPr>
            <a:spLocks noGrp="1"/>
          </p:cNvSpPr>
          <p:nvPr>
            <p:ph idx="1"/>
          </p:nvPr>
        </p:nvSpPr>
        <p:spPr/>
        <p:txBody>
          <a:bodyPr/>
          <a:lstStyle/>
          <a:p>
            <a:r>
              <a:rPr lang="en-IN" dirty="0"/>
              <a:t>S3 paid service</a:t>
            </a:r>
          </a:p>
          <a:p>
            <a:endParaRPr lang="en-IN" dirty="0"/>
          </a:p>
        </p:txBody>
      </p:sp>
      <p:pic>
        <p:nvPicPr>
          <p:cNvPr id="5" name="Picture 4">
            <a:extLst>
              <a:ext uri="{FF2B5EF4-FFF2-40B4-BE49-F238E27FC236}">
                <a16:creationId xmlns:a16="http://schemas.microsoft.com/office/drawing/2014/main" id="{F911D23F-7EB1-9537-41C3-915B78C0CBB8}"/>
              </a:ext>
            </a:extLst>
          </p:cNvPr>
          <p:cNvPicPr>
            <a:picLocks noChangeAspect="1"/>
          </p:cNvPicPr>
          <p:nvPr/>
        </p:nvPicPr>
        <p:blipFill>
          <a:blip r:embed="rId2"/>
          <a:stretch>
            <a:fillRect/>
          </a:stretch>
        </p:blipFill>
        <p:spPr>
          <a:xfrm>
            <a:off x="2552205" y="2590799"/>
            <a:ext cx="7087589" cy="3181677"/>
          </a:xfrm>
          <a:prstGeom prst="rect">
            <a:avLst/>
          </a:prstGeom>
        </p:spPr>
      </p:pic>
    </p:spTree>
    <p:extLst>
      <p:ext uri="{BB962C8B-B14F-4D97-AF65-F5344CB8AC3E}">
        <p14:creationId xmlns:p14="http://schemas.microsoft.com/office/powerpoint/2010/main" val="336788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B423-9A2A-1784-C545-C2996D41D7ED}"/>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30EB9A27-C8B7-0034-1C3C-8461DB6CA1B1}"/>
              </a:ext>
            </a:extLst>
          </p:cNvPr>
          <p:cNvPicPr>
            <a:picLocks noGrp="1" noChangeAspect="1"/>
          </p:cNvPicPr>
          <p:nvPr>
            <p:ph idx="1"/>
          </p:nvPr>
        </p:nvPicPr>
        <p:blipFill>
          <a:blip r:embed="rId2"/>
          <a:stretch>
            <a:fillRect/>
          </a:stretch>
        </p:blipFill>
        <p:spPr>
          <a:xfrm>
            <a:off x="1450975" y="2813625"/>
            <a:ext cx="9604375" cy="2574804"/>
          </a:xfrm>
        </p:spPr>
      </p:pic>
    </p:spTree>
    <p:extLst>
      <p:ext uri="{BB962C8B-B14F-4D97-AF65-F5344CB8AC3E}">
        <p14:creationId xmlns:p14="http://schemas.microsoft.com/office/powerpoint/2010/main" val="403465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3D0A-8D2C-0A83-7A08-B65DC0614A9D}"/>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AE4B41CE-1262-E244-5939-C74688091755}"/>
              </a:ext>
            </a:extLst>
          </p:cNvPr>
          <p:cNvPicPr>
            <a:picLocks noGrp="1" noChangeAspect="1"/>
          </p:cNvPicPr>
          <p:nvPr>
            <p:ph idx="1"/>
          </p:nvPr>
        </p:nvPicPr>
        <p:blipFill>
          <a:blip r:embed="rId2"/>
          <a:stretch>
            <a:fillRect/>
          </a:stretch>
        </p:blipFill>
        <p:spPr>
          <a:xfrm>
            <a:off x="1450975" y="2118345"/>
            <a:ext cx="9604375" cy="3245198"/>
          </a:xfrm>
        </p:spPr>
      </p:pic>
    </p:spTree>
    <p:extLst>
      <p:ext uri="{BB962C8B-B14F-4D97-AF65-F5344CB8AC3E}">
        <p14:creationId xmlns:p14="http://schemas.microsoft.com/office/powerpoint/2010/main" val="254498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4B9A-8E0C-A294-CB27-D89E3B7B2A3C}"/>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DA147E12-8B90-B897-62CB-9F901938F33E}"/>
              </a:ext>
            </a:extLst>
          </p:cNvPr>
          <p:cNvPicPr>
            <a:picLocks noGrp="1" noChangeAspect="1"/>
          </p:cNvPicPr>
          <p:nvPr>
            <p:ph idx="1"/>
          </p:nvPr>
        </p:nvPicPr>
        <p:blipFill>
          <a:blip r:embed="rId2"/>
          <a:stretch>
            <a:fillRect/>
          </a:stretch>
        </p:blipFill>
        <p:spPr>
          <a:xfrm>
            <a:off x="2013857" y="2016125"/>
            <a:ext cx="7452333" cy="3449638"/>
          </a:xfrm>
        </p:spPr>
      </p:pic>
    </p:spTree>
    <p:extLst>
      <p:ext uri="{BB962C8B-B14F-4D97-AF65-F5344CB8AC3E}">
        <p14:creationId xmlns:p14="http://schemas.microsoft.com/office/powerpoint/2010/main" val="153796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9495-2E5D-88D8-7D51-51336A2D76C3}"/>
              </a:ext>
            </a:extLst>
          </p:cNvPr>
          <p:cNvSpPr>
            <a:spLocks noGrp="1"/>
          </p:cNvSpPr>
          <p:nvPr>
            <p:ph type="title"/>
          </p:nvPr>
        </p:nvSpPr>
        <p:spPr/>
        <p:txBody>
          <a:bodyPr/>
          <a:lstStyle/>
          <a:p>
            <a:r>
              <a:rPr lang="en-IN" dirty="0"/>
              <a:t>S3 bucket lifecycle</a:t>
            </a:r>
          </a:p>
        </p:txBody>
      </p:sp>
      <p:sp>
        <p:nvSpPr>
          <p:cNvPr id="3" name="Content Placeholder 2">
            <a:extLst>
              <a:ext uri="{FF2B5EF4-FFF2-40B4-BE49-F238E27FC236}">
                <a16:creationId xmlns:a16="http://schemas.microsoft.com/office/drawing/2014/main" id="{C8D447B5-2AF8-7FAF-B11A-E8E88D9FB7BC}"/>
              </a:ext>
            </a:extLst>
          </p:cNvPr>
          <p:cNvSpPr>
            <a:spLocks noGrp="1"/>
          </p:cNvSpPr>
          <p:nvPr>
            <p:ph idx="1"/>
          </p:nvPr>
        </p:nvSpPr>
        <p:spPr/>
        <p:txBody>
          <a:bodyPr/>
          <a:lstStyle/>
          <a:p>
            <a:r>
              <a:rPr lang="en-IN" dirty="0"/>
              <a:t>Control the object between storage classes, based on utilization we can keep data and delete the data</a:t>
            </a:r>
          </a:p>
          <a:p>
            <a:r>
              <a:rPr lang="en-IN" dirty="0"/>
              <a:t>We can change the storage class, or remove the data</a:t>
            </a:r>
          </a:p>
          <a:p>
            <a:endParaRPr lang="en-IN" dirty="0"/>
          </a:p>
        </p:txBody>
      </p:sp>
      <p:pic>
        <p:nvPicPr>
          <p:cNvPr id="5" name="Picture 4">
            <a:extLst>
              <a:ext uri="{FF2B5EF4-FFF2-40B4-BE49-F238E27FC236}">
                <a16:creationId xmlns:a16="http://schemas.microsoft.com/office/drawing/2014/main" id="{30D1F251-1B89-8C6F-B5E0-BE453D081A0F}"/>
              </a:ext>
            </a:extLst>
          </p:cNvPr>
          <p:cNvPicPr>
            <a:picLocks noChangeAspect="1"/>
          </p:cNvPicPr>
          <p:nvPr/>
        </p:nvPicPr>
        <p:blipFill>
          <a:blip r:embed="rId2"/>
          <a:stretch>
            <a:fillRect/>
          </a:stretch>
        </p:blipFill>
        <p:spPr>
          <a:xfrm>
            <a:off x="1881715" y="3429000"/>
            <a:ext cx="8428570" cy="2832108"/>
          </a:xfrm>
          <a:prstGeom prst="rect">
            <a:avLst/>
          </a:prstGeom>
        </p:spPr>
      </p:pic>
    </p:spTree>
    <p:extLst>
      <p:ext uri="{BB962C8B-B14F-4D97-AF65-F5344CB8AC3E}">
        <p14:creationId xmlns:p14="http://schemas.microsoft.com/office/powerpoint/2010/main" val="2776961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ECDF-4C22-5D5D-56E2-0EA4B116E648}"/>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8CFDDDA0-B1BC-8C23-ED81-9E66BF32AC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07559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14B0-4378-76FE-7449-428A9DCA4B53}"/>
              </a:ext>
            </a:extLst>
          </p:cNvPr>
          <p:cNvSpPr>
            <a:spLocks noGrp="1"/>
          </p:cNvSpPr>
          <p:nvPr>
            <p:ph type="title"/>
          </p:nvPr>
        </p:nvSpPr>
        <p:spPr/>
        <p:txBody>
          <a:bodyPr/>
          <a:lstStyle/>
          <a:p>
            <a:r>
              <a:rPr lang="en-IN" dirty="0"/>
              <a:t>S3 snow family</a:t>
            </a:r>
          </a:p>
        </p:txBody>
      </p:sp>
      <p:sp>
        <p:nvSpPr>
          <p:cNvPr id="3" name="Content Placeholder 2">
            <a:extLst>
              <a:ext uri="{FF2B5EF4-FFF2-40B4-BE49-F238E27FC236}">
                <a16:creationId xmlns:a16="http://schemas.microsoft.com/office/drawing/2014/main" id="{20F0C4C7-3F6D-C19D-33F3-F0BD8CF27CE8}"/>
              </a:ext>
            </a:extLst>
          </p:cNvPr>
          <p:cNvSpPr>
            <a:spLocks noGrp="1"/>
          </p:cNvSpPr>
          <p:nvPr>
            <p:ph idx="1"/>
          </p:nvPr>
        </p:nvSpPr>
        <p:spPr/>
        <p:txBody>
          <a:bodyPr>
            <a:normAutofit fontScale="77500" lnSpcReduction="20000"/>
          </a:bodyPr>
          <a:lstStyle/>
          <a:p>
            <a:r>
              <a:rPr lang="en-IN" dirty="0"/>
              <a:t>S3 snow family is a group of physical devices by </a:t>
            </a:r>
            <a:r>
              <a:rPr lang="en-IN" dirty="0" err="1"/>
              <a:t>aws</a:t>
            </a:r>
            <a:r>
              <a:rPr lang="en-IN" dirty="0"/>
              <a:t> to move large amount of data to the cloud when using internet</a:t>
            </a:r>
          </a:p>
          <a:p>
            <a:r>
              <a:rPr lang="en-IN" dirty="0"/>
              <a:t>When huge amount of data has to migrated</a:t>
            </a:r>
          </a:p>
          <a:p>
            <a:pPr algn="l" fontAlgn="base">
              <a:spcAft>
                <a:spcPts val="1800"/>
              </a:spcAft>
              <a:buFont typeface="+mj-lt"/>
              <a:buAutoNum type="arabicPeriod"/>
            </a:pPr>
            <a:r>
              <a:rPr lang="en-US" b="0" i="0" dirty="0">
                <a:solidFill>
                  <a:srgbClr val="273239"/>
                </a:solidFill>
                <a:effectLst/>
                <a:latin typeface="Nunito" pitchFamily="2" charset="0"/>
              </a:rPr>
              <a:t>AWS </a:t>
            </a:r>
            <a:r>
              <a:rPr lang="en-US" b="0" i="0" dirty="0" err="1">
                <a:solidFill>
                  <a:srgbClr val="273239"/>
                </a:solidFill>
                <a:effectLst/>
                <a:latin typeface="Nunito" pitchFamily="2" charset="0"/>
              </a:rPr>
              <a:t>Snowcone</a:t>
            </a:r>
            <a:endParaRPr lang="en-US" b="0" i="0" dirty="0">
              <a:solidFill>
                <a:srgbClr val="273239"/>
              </a:solidFill>
              <a:effectLst/>
              <a:latin typeface="Nunito" pitchFamily="2" charset="0"/>
            </a:endParaRPr>
          </a:p>
          <a:p>
            <a:pPr algn="l" fontAlgn="base">
              <a:spcAft>
                <a:spcPts val="1800"/>
              </a:spcAft>
              <a:buFont typeface="+mj-lt"/>
              <a:buAutoNum type="arabicPeriod" startAt="2"/>
            </a:pPr>
            <a:r>
              <a:rPr lang="en-US" b="0" i="0" dirty="0">
                <a:solidFill>
                  <a:srgbClr val="273239"/>
                </a:solidFill>
                <a:effectLst/>
                <a:latin typeface="Nunito" pitchFamily="2" charset="0"/>
              </a:rPr>
              <a:t>AWS Snowball</a:t>
            </a:r>
          </a:p>
          <a:p>
            <a:pPr algn="l" fontAlgn="base">
              <a:spcAft>
                <a:spcPts val="1800"/>
              </a:spcAft>
              <a:buFont typeface="+mj-lt"/>
              <a:buAutoNum type="arabicPeriod" startAt="3"/>
            </a:pPr>
            <a:r>
              <a:rPr lang="en-US" b="0" i="0" dirty="0">
                <a:solidFill>
                  <a:srgbClr val="273239"/>
                </a:solidFill>
                <a:effectLst/>
                <a:latin typeface="Nunito" pitchFamily="2" charset="0"/>
              </a:rPr>
              <a:t>AWS Snowmobile</a:t>
            </a:r>
          </a:p>
          <a:p>
            <a:br>
              <a:rPr lang="en-US" dirty="0"/>
            </a:br>
            <a:endParaRPr lang="en-IN" dirty="0"/>
          </a:p>
          <a:p>
            <a:endParaRPr lang="en-IN" dirty="0"/>
          </a:p>
        </p:txBody>
      </p:sp>
      <p:pic>
        <p:nvPicPr>
          <p:cNvPr id="5" name="Picture 4">
            <a:extLst>
              <a:ext uri="{FF2B5EF4-FFF2-40B4-BE49-F238E27FC236}">
                <a16:creationId xmlns:a16="http://schemas.microsoft.com/office/drawing/2014/main" id="{B97D6C33-46C2-3689-7563-BC416FD3CAB4}"/>
              </a:ext>
            </a:extLst>
          </p:cNvPr>
          <p:cNvPicPr>
            <a:picLocks noChangeAspect="1"/>
          </p:cNvPicPr>
          <p:nvPr/>
        </p:nvPicPr>
        <p:blipFill>
          <a:blip r:embed="rId2"/>
          <a:stretch>
            <a:fillRect/>
          </a:stretch>
        </p:blipFill>
        <p:spPr>
          <a:xfrm>
            <a:off x="4231281" y="3200401"/>
            <a:ext cx="7792402" cy="2558142"/>
          </a:xfrm>
          <a:prstGeom prst="rect">
            <a:avLst/>
          </a:prstGeom>
        </p:spPr>
      </p:pic>
    </p:spTree>
    <p:extLst>
      <p:ext uri="{BB962C8B-B14F-4D97-AF65-F5344CB8AC3E}">
        <p14:creationId xmlns:p14="http://schemas.microsoft.com/office/powerpoint/2010/main" val="2822716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3354-6C35-774B-AFD8-DFE10460631A}"/>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E5EF7D45-A84F-FE9B-74DB-08C00F3F244E}"/>
              </a:ext>
            </a:extLst>
          </p:cNvPr>
          <p:cNvSpPr>
            <a:spLocks noGrp="1"/>
          </p:cNvSpPr>
          <p:nvPr>
            <p:ph idx="1"/>
          </p:nvPr>
        </p:nvSpPr>
        <p:spPr/>
        <p:txBody>
          <a:bodyPr/>
          <a:lstStyle/>
          <a:p>
            <a:r>
              <a:rPr lang="en-IN" dirty="0" err="1"/>
              <a:t>Snowcone</a:t>
            </a:r>
            <a:r>
              <a:rPr lang="en-IN" dirty="0"/>
              <a:t>:  a small, portable device for few </a:t>
            </a:r>
            <a:r>
              <a:rPr lang="en-IN" dirty="0" err="1"/>
              <a:t>terrabytes</a:t>
            </a:r>
            <a:endParaRPr lang="en-IN" dirty="0"/>
          </a:p>
          <a:p>
            <a:r>
              <a:rPr lang="en-IN" dirty="0"/>
              <a:t>Snowball:  A large device for moving petabytes of data</a:t>
            </a:r>
          </a:p>
          <a:p>
            <a:r>
              <a:rPr lang="en-IN" dirty="0"/>
              <a:t>Snowmobile:  A massive truck-sized container, entire </a:t>
            </a:r>
            <a:r>
              <a:rPr lang="en-IN" dirty="0" err="1"/>
              <a:t>datacenter</a:t>
            </a:r>
            <a:r>
              <a:rPr lang="en-IN" dirty="0"/>
              <a:t> movement from company to </a:t>
            </a:r>
            <a:r>
              <a:rPr lang="en-IN" dirty="0" err="1"/>
              <a:t>aws</a:t>
            </a:r>
            <a:endParaRPr lang="en-IN" dirty="0"/>
          </a:p>
        </p:txBody>
      </p:sp>
    </p:spTree>
    <p:extLst>
      <p:ext uri="{BB962C8B-B14F-4D97-AF65-F5344CB8AC3E}">
        <p14:creationId xmlns:p14="http://schemas.microsoft.com/office/powerpoint/2010/main" val="247652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BFF3-8513-6BE8-C736-D5788E05F4EE}"/>
              </a:ext>
            </a:extLst>
          </p:cNvPr>
          <p:cNvSpPr>
            <a:spLocks noGrp="1"/>
          </p:cNvSpPr>
          <p:nvPr>
            <p:ph type="title"/>
          </p:nvPr>
        </p:nvSpPr>
        <p:spPr/>
        <p:txBody>
          <a:bodyPr/>
          <a:lstStyle/>
          <a:p>
            <a:r>
              <a:rPr lang="en-IN" dirty="0"/>
              <a:t>Simple storage service</a:t>
            </a:r>
          </a:p>
        </p:txBody>
      </p:sp>
      <p:sp>
        <p:nvSpPr>
          <p:cNvPr id="3" name="Content Placeholder 2">
            <a:extLst>
              <a:ext uri="{FF2B5EF4-FFF2-40B4-BE49-F238E27FC236}">
                <a16:creationId xmlns:a16="http://schemas.microsoft.com/office/drawing/2014/main" id="{BBE61136-7075-A079-92E9-B4E3CE9BC97D}"/>
              </a:ext>
            </a:extLst>
          </p:cNvPr>
          <p:cNvSpPr>
            <a:spLocks noGrp="1"/>
          </p:cNvSpPr>
          <p:nvPr>
            <p:ph idx="1"/>
          </p:nvPr>
        </p:nvSpPr>
        <p:spPr/>
        <p:txBody>
          <a:bodyPr>
            <a:normAutofit fontScale="92500"/>
          </a:bodyPr>
          <a:lstStyle/>
          <a:p>
            <a:r>
              <a:rPr lang="en-IN" dirty="0"/>
              <a:t>S3 is </a:t>
            </a:r>
            <a:r>
              <a:rPr lang="en-IN" dirty="0" err="1"/>
              <a:t>aws</a:t>
            </a:r>
            <a:r>
              <a:rPr lang="en-IN" dirty="0"/>
              <a:t> object storage that can store data, file images</a:t>
            </a:r>
          </a:p>
          <a:p>
            <a:r>
              <a:rPr lang="en-IN" dirty="0"/>
              <a:t>It is managed service from </a:t>
            </a:r>
            <a:r>
              <a:rPr lang="en-IN" dirty="0" err="1"/>
              <a:t>aws</a:t>
            </a:r>
            <a:endParaRPr lang="en-IN" dirty="0"/>
          </a:p>
          <a:p>
            <a:r>
              <a:rPr lang="en-IN" dirty="0"/>
              <a:t>Highly reliable, Scalable</a:t>
            </a:r>
          </a:p>
          <a:p>
            <a:r>
              <a:rPr lang="en-IN" dirty="0"/>
              <a:t>Data is accessible from anywhere and anytime over the internet</a:t>
            </a:r>
          </a:p>
          <a:p>
            <a:r>
              <a:rPr lang="en-IN" dirty="0"/>
              <a:t>Store data in form of objects.</a:t>
            </a:r>
          </a:p>
          <a:p>
            <a:r>
              <a:rPr lang="en-IN" dirty="0"/>
              <a:t>Globally unique name, Will be created in Specific Region</a:t>
            </a:r>
          </a:p>
          <a:p>
            <a:r>
              <a:rPr lang="en-IN" dirty="0"/>
              <a:t>Each object will stored in key value format, name of the object and value is content of object</a:t>
            </a:r>
          </a:p>
        </p:txBody>
      </p:sp>
    </p:spTree>
    <p:extLst>
      <p:ext uri="{BB962C8B-B14F-4D97-AF65-F5344CB8AC3E}">
        <p14:creationId xmlns:p14="http://schemas.microsoft.com/office/powerpoint/2010/main" val="3075906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A60E-38B5-6F1C-DCA5-C6742FF33534}"/>
              </a:ext>
            </a:extLst>
          </p:cNvPr>
          <p:cNvSpPr>
            <a:spLocks noGrp="1"/>
          </p:cNvSpPr>
          <p:nvPr>
            <p:ph type="title"/>
          </p:nvPr>
        </p:nvSpPr>
        <p:spPr/>
        <p:txBody>
          <a:bodyPr/>
          <a:lstStyle/>
          <a:p>
            <a:r>
              <a:rPr lang="en-IN" dirty="0"/>
              <a:t>S3 storage gateway</a:t>
            </a:r>
          </a:p>
        </p:txBody>
      </p:sp>
      <p:sp>
        <p:nvSpPr>
          <p:cNvPr id="3" name="Content Placeholder 2">
            <a:extLst>
              <a:ext uri="{FF2B5EF4-FFF2-40B4-BE49-F238E27FC236}">
                <a16:creationId xmlns:a16="http://schemas.microsoft.com/office/drawing/2014/main" id="{26A1D68B-94F4-5069-EF89-A0CA761464F8}"/>
              </a:ext>
            </a:extLst>
          </p:cNvPr>
          <p:cNvSpPr>
            <a:spLocks noGrp="1"/>
          </p:cNvSpPr>
          <p:nvPr>
            <p:ph idx="1"/>
          </p:nvPr>
        </p:nvSpPr>
        <p:spPr/>
        <p:txBody>
          <a:bodyPr/>
          <a:lstStyle/>
          <a:p>
            <a:r>
              <a:rPr lang="en-IN" dirty="0"/>
              <a:t>It is hybrid cloud service that connects on-premises environment to cloud storage.</a:t>
            </a:r>
          </a:p>
          <a:p>
            <a:r>
              <a:rPr lang="en-IN" dirty="0"/>
              <a:t>It will act as bridge where computing is in your DC, and </a:t>
            </a:r>
            <a:r>
              <a:rPr lang="en-IN" dirty="0" err="1"/>
              <a:t>aws</a:t>
            </a:r>
            <a:r>
              <a:rPr lang="en-IN" dirty="0"/>
              <a:t> is providing storage</a:t>
            </a:r>
          </a:p>
          <a:p>
            <a:r>
              <a:rPr lang="en-IN" dirty="0"/>
              <a:t>This will act as bridge</a:t>
            </a:r>
          </a:p>
          <a:p>
            <a:endParaRPr lang="en-IN" dirty="0"/>
          </a:p>
        </p:txBody>
      </p:sp>
      <p:pic>
        <p:nvPicPr>
          <p:cNvPr id="5" name="Picture 4">
            <a:extLst>
              <a:ext uri="{FF2B5EF4-FFF2-40B4-BE49-F238E27FC236}">
                <a16:creationId xmlns:a16="http://schemas.microsoft.com/office/drawing/2014/main" id="{A8D1AF7E-A299-71C2-6833-07DCF6A5A913}"/>
              </a:ext>
            </a:extLst>
          </p:cNvPr>
          <p:cNvPicPr>
            <a:picLocks noChangeAspect="1"/>
          </p:cNvPicPr>
          <p:nvPr/>
        </p:nvPicPr>
        <p:blipFill>
          <a:blip r:embed="rId2"/>
          <a:stretch>
            <a:fillRect/>
          </a:stretch>
        </p:blipFill>
        <p:spPr>
          <a:xfrm>
            <a:off x="2918586" y="3316003"/>
            <a:ext cx="5658141" cy="2228965"/>
          </a:xfrm>
          <a:prstGeom prst="rect">
            <a:avLst/>
          </a:prstGeom>
        </p:spPr>
      </p:pic>
    </p:spTree>
    <p:extLst>
      <p:ext uri="{BB962C8B-B14F-4D97-AF65-F5344CB8AC3E}">
        <p14:creationId xmlns:p14="http://schemas.microsoft.com/office/powerpoint/2010/main" val="157308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F265-137E-1A03-32E6-C809C8C13212}"/>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37DD578-7081-121D-FDD9-62394B03E158}"/>
              </a:ext>
            </a:extLst>
          </p:cNvPr>
          <p:cNvSpPr>
            <a:spLocks noGrp="1"/>
          </p:cNvSpPr>
          <p:nvPr>
            <p:ph idx="1"/>
          </p:nvPr>
        </p:nvSpPr>
        <p:spPr/>
        <p:txBody>
          <a:bodyPr/>
          <a:lstStyle/>
          <a:p>
            <a:r>
              <a:rPr lang="en-US" dirty="0"/>
              <a:t>Bucket names must be unique across all AWS accounts in all the AWS Regions within a partition. A partition is a grouping of Regions. AWS currently has three partitions: </a:t>
            </a:r>
            <a:r>
              <a:rPr lang="en-US" dirty="0" err="1"/>
              <a:t>aws</a:t>
            </a:r>
            <a:r>
              <a:rPr lang="en-US" dirty="0"/>
              <a:t> (Standard Regions), </a:t>
            </a:r>
            <a:r>
              <a:rPr lang="en-US" dirty="0" err="1"/>
              <a:t>aws-cn</a:t>
            </a:r>
            <a:r>
              <a:rPr lang="en-US" dirty="0"/>
              <a:t> (China Regions), and </a:t>
            </a:r>
            <a:r>
              <a:rPr lang="en-US" dirty="0" err="1"/>
              <a:t>aws</a:t>
            </a:r>
            <a:r>
              <a:rPr lang="en-US" dirty="0"/>
              <a:t>-us-gov (AWS GovCloud (US)).</a:t>
            </a:r>
          </a:p>
          <a:p>
            <a:r>
              <a:rPr lang="en-US" dirty="0"/>
              <a:t>A bucket name cannot be used by another AWS account in the same partition until the bucket is deleted. After you delete a bucket, be aware that another AWS account in the same partition can use the same bucket name.</a:t>
            </a:r>
            <a:endParaRPr lang="en-IN" dirty="0"/>
          </a:p>
        </p:txBody>
      </p:sp>
    </p:spTree>
    <p:extLst>
      <p:ext uri="{BB962C8B-B14F-4D97-AF65-F5344CB8AC3E}">
        <p14:creationId xmlns:p14="http://schemas.microsoft.com/office/powerpoint/2010/main" val="182693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8D97-3FD1-C442-2CA5-7E7E97D0105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5E4FC3D1-255E-A0D1-869C-905AA047C252}"/>
              </a:ext>
            </a:extLst>
          </p:cNvPr>
          <p:cNvSpPr>
            <a:spLocks noGrp="1"/>
          </p:cNvSpPr>
          <p:nvPr>
            <p:ph idx="1"/>
          </p:nvPr>
        </p:nvSpPr>
        <p:spPr/>
        <p:txBody>
          <a:bodyPr/>
          <a:lstStyle/>
          <a:p>
            <a:r>
              <a:rPr lang="en-IN" dirty="0"/>
              <a:t>Single object </a:t>
            </a:r>
            <a:r>
              <a:rPr lang="en-IN" dirty="0" err="1"/>
              <a:t>upto</a:t>
            </a:r>
            <a:r>
              <a:rPr lang="en-IN" dirty="0"/>
              <a:t> 5TB you can store</a:t>
            </a:r>
          </a:p>
          <a:p>
            <a:r>
              <a:rPr lang="en-IN" dirty="0"/>
              <a:t>It is recommended to object larger in the size, must be split in parts and store</a:t>
            </a:r>
          </a:p>
          <a:p>
            <a:r>
              <a:rPr lang="en-IN" dirty="0" err="1"/>
              <a:t>Usecases</a:t>
            </a:r>
            <a:r>
              <a:rPr lang="en-IN" dirty="0"/>
              <a:t>:</a:t>
            </a:r>
          </a:p>
          <a:p>
            <a:pPr lvl="1"/>
            <a:r>
              <a:rPr lang="en-IN" dirty="0"/>
              <a:t>S3 can be used to host static </a:t>
            </a:r>
            <a:r>
              <a:rPr lang="en-IN" dirty="0" err="1"/>
              <a:t>websit</a:t>
            </a:r>
            <a:endParaRPr lang="en-IN" dirty="0"/>
          </a:p>
          <a:p>
            <a:pPr lvl="1"/>
            <a:r>
              <a:rPr lang="en-IN" dirty="0"/>
              <a:t>It can be used as </a:t>
            </a:r>
            <a:r>
              <a:rPr lang="en-IN" dirty="0" err="1"/>
              <a:t>datalake</a:t>
            </a:r>
            <a:r>
              <a:rPr lang="en-IN" dirty="0"/>
              <a:t> where you can store structured and unstructured data</a:t>
            </a:r>
          </a:p>
          <a:p>
            <a:pPr lvl="1"/>
            <a:r>
              <a:rPr lang="en-IN" dirty="0"/>
              <a:t>S3 can be used storing backup and long-term archives</a:t>
            </a:r>
          </a:p>
          <a:p>
            <a:endParaRPr lang="en-IN" dirty="0"/>
          </a:p>
        </p:txBody>
      </p:sp>
    </p:spTree>
    <p:extLst>
      <p:ext uri="{BB962C8B-B14F-4D97-AF65-F5344CB8AC3E}">
        <p14:creationId xmlns:p14="http://schemas.microsoft.com/office/powerpoint/2010/main" val="91832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4DC3-77A5-0251-7076-2AE64E4AE902}"/>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CA0DBE62-4392-44A2-6C47-743A7711607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92610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C3A1-2273-BBAE-3A1E-1541E516F63E}"/>
              </a:ext>
            </a:extLst>
          </p:cNvPr>
          <p:cNvSpPr>
            <a:spLocks noGrp="1"/>
          </p:cNvSpPr>
          <p:nvPr>
            <p:ph type="title"/>
          </p:nvPr>
        </p:nvSpPr>
        <p:spPr/>
        <p:txBody>
          <a:bodyPr/>
          <a:lstStyle/>
          <a:p>
            <a:r>
              <a:rPr lang="en-IN" dirty="0"/>
              <a:t>Static website hosting</a:t>
            </a:r>
          </a:p>
        </p:txBody>
      </p:sp>
      <p:sp>
        <p:nvSpPr>
          <p:cNvPr id="3" name="Content Placeholder 2">
            <a:extLst>
              <a:ext uri="{FF2B5EF4-FFF2-40B4-BE49-F238E27FC236}">
                <a16:creationId xmlns:a16="http://schemas.microsoft.com/office/drawing/2014/main" id="{E6029774-DD36-85AD-2749-9538B2DE80B3}"/>
              </a:ext>
            </a:extLst>
          </p:cNvPr>
          <p:cNvSpPr>
            <a:spLocks noGrp="1"/>
          </p:cNvSpPr>
          <p:nvPr>
            <p:ph idx="1"/>
          </p:nvPr>
        </p:nvSpPr>
        <p:spPr/>
        <p:txBody>
          <a:bodyPr/>
          <a:lstStyle/>
          <a:p>
            <a:r>
              <a:rPr lang="en-IN" dirty="0"/>
              <a:t>S3 bucket can host static website</a:t>
            </a:r>
          </a:p>
          <a:p>
            <a:r>
              <a:rPr lang="en-IN" dirty="0"/>
              <a:t>Need to enable the option</a:t>
            </a:r>
          </a:p>
          <a:p>
            <a:r>
              <a:rPr lang="en-IN" dirty="0"/>
              <a:t>Create policy for the same</a:t>
            </a:r>
          </a:p>
          <a:p>
            <a:r>
              <a:rPr lang="en-IN" dirty="0"/>
              <a:t>Provide the policy doc, who can access</a:t>
            </a:r>
          </a:p>
        </p:txBody>
      </p:sp>
    </p:spTree>
    <p:extLst>
      <p:ext uri="{BB962C8B-B14F-4D97-AF65-F5344CB8AC3E}">
        <p14:creationId xmlns:p14="http://schemas.microsoft.com/office/powerpoint/2010/main" val="285869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4088-17C8-0AC3-063D-2E860F26002E}"/>
              </a:ext>
            </a:extLst>
          </p:cNvPr>
          <p:cNvSpPr>
            <a:spLocks noGrp="1"/>
          </p:cNvSpPr>
          <p:nvPr>
            <p:ph type="title"/>
          </p:nvPr>
        </p:nvSpPr>
        <p:spPr/>
        <p:txBody>
          <a:bodyPr/>
          <a:lstStyle/>
          <a:p>
            <a:r>
              <a:rPr lang="en-IN" dirty="0"/>
              <a:t>Lab to host static website</a:t>
            </a:r>
          </a:p>
        </p:txBody>
      </p:sp>
      <p:sp>
        <p:nvSpPr>
          <p:cNvPr id="3" name="Content Placeholder 2">
            <a:extLst>
              <a:ext uri="{FF2B5EF4-FFF2-40B4-BE49-F238E27FC236}">
                <a16:creationId xmlns:a16="http://schemas.microsoft.com/office/drawing/2014/main" id="{5864C401-F9A7-2D96-539B-D3DBDD04530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9855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CF4F-A462-435B-4AAF-049D93CE93C5}"/>
              </a:ext>
            </a:extLst>
          </p:cNvPr>
          <p:cNvSpPr>
            <a:spLocks noGrp="1"/>
          </p:cNvSpPr>
          <p:nvPr>
            <p:ph type="title"/>
          </p:nvPr>
        </p:nvSpPr>
        <p:spPr/>
        <p:txBody>
          <a:bodyPr/>
          <a:lstStyle/>
          <a:p>
            <a:r>
              <a:rPr lang="en-IN" dirty="0"/>
              <a:t>S3 versioning</a:t>
            </a:r>
          </a:p>
        </p:txBody>
      </p:sp>
      <p:sp>
        <p:nvSpPr>
          <p:cNvPr id="3" name="Content Placeholder 2">
            <a:extLst>
              <a:ext uri="{FF2B5EF4-FFF2-40B4-BE49-F238E27FC236}">
                <a16:creationId xmlns:a16="http://schemas.microsoft.com/office/drawing/2014/main" id="{960469FE-9F51-4CC1-71F5-35A41B76EB50}"/>
              </a:ext>
            </a:extLst>
          </p:cNvPr>
          <p:cNvSpPr>
            <a:spLocks noGrp="1"/>
          </p:cNvSpPr>
          <p:nvPr>
            <p:ph idx="1"/>
          </p:nvPr>
        </p:nvSpPr>
        <p:spPr/>
        <p:txBody>
          <a:bodyPr>
            <a:normAutofit/>
          </a:bodyPr>
          <a:lstStyle/>
          <a:p>
            <a:r>
              <a:rPr lang="en-IN" dirty="0"/>
              <a:t>It allows you keep multiple versions of an object in the same bucket, provides you protection of any kind of accidental deletion as well overwrites</a:t>
            </a:r>
          </a:p>
          <a:p>
            <a:r>
              <a:rPr lang="en-IN" dirty="0"/>
              <a:t>When versioning is enabled, s3 stores every version of an object. It allow you to recover older version if needed,  making it ideal for data safety and backup</a:t>
            </a:r>
          </a:p>
          <a:p>
            <a:pPr algn="l" rtl="0"/>
            <a:r>
              <a:rPr lang="en-US" b="0" i="0" dirty="0">
                <a:solidFill>
                  <a:srgbClr val="0F141A"/>
                </a:solidFill>
                <a:effectLst/>
                <a:latin typeface="var(--font-family-base-4om3hr,&quot;Amazon Ember&quot;,&quot;Helvetica Neue&quot;,Roboto,Arial,sans-serif)"/>
              </a:rPr>
              <a:t>Versioning is a means of keeping multiple variants of an object in the same bucket. You can use versioning to preserve, retrieve, and restore every version of every object stored in your Amazon S3 bucket. With versioning, you can easily recover from both unintended user actions and application failures. </a:t>
            </a:r>
            <a:endParaRPr lang="en-IN" dirty="0"/>
          </a:p>
        </p:txBody>
      </p:sp>
    </p:spTree>
    <p:extLst>
      <p:ext uri="{BB962C8B-B14F-4D97-AF65-F5344CB8AC3E}">
        <p14:creationId xmlns:p14="http://schemas.microsoft.com/office/powerpoint/2010/main" val="33401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7650-809F-1493-807F-166766C7F483}"/>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80C8B998-E733-C469-9811-65A5064DD5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162035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109</TotalTime>
  <Words>593</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Gill Sans MT</vt:lpstr>
      <vt:lpstr>Nunito</vt:lpstr>
      <vt:lpstr>var(--font-family-base-4om3hr,"Amazon Ember","Helvetica Neue",Roboto,Arial,sans-serif)</vt:lpstr>
      <vt:lpstr>Gallery</vt:lpstr>
      <vt:lpstr>Aws s3 storage</vt:lpstr>
      <vt:lpstr>Simple storage service</vt:lpstr>
      <vt:lpstr>..</vt:lpstr>
      <vt:lpstr>..</vt:lpstr>
      <vt:lpstr>lab</vt:lpstr>
      <vt:lpstr>Static website hosting</vt:lpstr>
      <vt:lpstr>Lab to host static website</vt:lpstr>
      <vt:lpstr>S3 versioning</vt:lpstr>
      <vt:lpstr>lab</vt:lpstr>
      <vt:lpstr>S3 replication</vt:lpstr>
      <vt:lpstr>lab</vt:lpstr>
      <vt:lpstr>S3 storage class</vt:lpstr>
      <vt:lpstr>..</vt:lpstr>
      <vt:lpstr>..</vt:lpstr>
      <vt:lpstr>..</vt:lpstr>
      <vt:lpstr>S3 bucket lifecycle</vt:lpstr>
      <vt:lpstr>lab</vt:lpstr>
      <vt:lpstr>S3 snow family</vt:lpstr>
      <vt:lpstr>..</vt:lpstr>
      <vt:lpstr>S3 storage gateway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17</cp:revision>
  <dcterms:created xsi:type="dcterms:W3CDTF">2025-01-09T07:52:26Z</dcterms:created>
  <dcterms:modified xsi:type="dcterms:W3CDTF">2025-01-11T04:21:01Z</dcterms:modified>
</cp:coreProperties>
</file>