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7416-3353-42FB-E9D8-93145B6ED9AC}"/>
              </a:ext>
            </a:extLst>
          </p:cNvPr>
          <p:cNvSpPr>
            <a:spLocks noGrp="1"/>
          </p:cNvSpPr>
          <p:nvPr>
            <p:ph type="ctrTitle"/>
          </p:nvPr>
        </p:nvSpPr>
        <p:spPr/>
        <p:txBody>
          <a:bodyPr/>
          <a:lstStyle/>
          <a:p>
            <a:r>
              <a:rPr lang="en-IN" dirty="0" err="1"/>
              <a:t>Iam-aws</a:t>
            </a:r>
            <a:endParaRPr lang="en-IN" dirty="0"/>
          </a:p>
        </p:txBody>
      </p:sp>
      <p:sp>
        <p:nvSpPr>
          <p:cNvPr id="3" name="Subtitle 2">
            <a:extLst>
              <a:ext uri="{FF2B5EF4-FFF2-40B4-BE49-F238E27FC236}">
                <a16:creationId xmlns:a16="http://schemas.microsoft.com/office/drawing/2014/main" id="{EF8C8A2B-2613-3B10-5496-E8F9391F3883}"/>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1945850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4918-A447-F328-D9F0-24612D4313FD}"/>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01F11464-188E-BB70-E5A2-3F2ED50D87A6}"/>
              </a:ext>
            </a:extLst>
          </p:cNvPr>
          <p:cNvSpPr>
            <a:spLocks noGrp="1"/>
          </p:cNvSpPr>
          <p:nvPr>
            <p:ph idx="1"/>
          </p:nvPr>
        </p:nvSpPr>
        <p:spPr/>
        <p:txBody>
          <a:bodyPr/>
          <a:lstStyle/>
          <a:p>
            <a:r>
              <a:rPr lang="en-US" dirty="0"/>
              <a:t>Define the </a:t>
            </a:r>
            <a:r>
              <a:rPr lang="en-US" dirty="0" err="1"/>
              <a:t>Role:Specify</a:t>
            </a:r>
            <a:r>
              <a:rPr lang="en-US" dirty="0"/>
              <a:t> a set of permissions (what resources can be accessed and what actions can be performed)</a:t>
            </a:r>
          </a:p>
          <a:p>
            <a:r>
              <a:rPr lang="en-US"/>
              <a:t>Define </a:t>
            </a:r>
            <a:r>
              <a:rPr lang="en-US" dirty="0"/>
              <a:t>a trust policy (who or what can assume this role).</a:t>
            </a:r>
          </a:p>
          <a:p>
            <a:r>
              <a:rPr lang="en-US" dirty="0"/>
              <a:t>Assume the </a:t>
            </a:r>
            <a:r>
              <a:rPr lang="en-US" dirty="0" err="1"/>
              <a:t>Role:The</a:t>
            </a:r>
            <a:r>
              <a:rPr lang="en-US" dirty="0"/>
              <a:t> trusted entity requests to use the </a:t>
            </a:r>
            <a:r>
              <a:rPr lang="en-US" dirty="0" err="1"/>
              <a:t>role.AWS</a:t>
            </a:r>
            <a:r>
              <a:rPr lang="en-US" dirty="0"/>
              <a:t> provides temporary security credentials (Access Key, Secret Key, and Session Token) for the role.</a:t>
            </a:r>
          </a:p>
          <a:p>
            <a:r>
              <a:rPr lang="en-US" dirty="0"/>
              <a:t>Access </a:t>
            </a:r>
            <a:r>
              <a:rPr lang="en-US" dirty="0" err="1"/>
              <a:t>Resources:The</a:t>
            </a:r>
            <a:r>
              <a:rPr lang="en-US" dirty="0"/>
              <a:t> entity uses the temporary credentials to access AWS resources as per the role's permissions.</a:t>
            </a:r>
            <a:endParaRPr lang="en-IN" dirty="0"/>
          </a:p>
        </p:txBody>
      </p:sp>
    </p:spTree>
    <p:extLst>
      <p:ext uri="{BB962C8B-B14F-4D97-AF65-F5344CB8AC3E}">
        <p14:creationId xmlns:p14="http://schemas.microsoft.com/office/powerpoint/2010/main" val="3214926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10204-88EC-8C16-51BB-D88DF21131F2}"/>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A86A15FB-36FD-67E8-8B0C-92D5C82610F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98520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F6DE-5966-1C3B-ECED-C977C5D72A3F}"/>
              </a:ext>
            </a:extLst>
          </p:cNvPr>
          <p:cNvSpPr>
            <a:spLocks noGrp="1"/>
          </p:cNvSpPr>
          <p:nvPr>
            <p:ph type="title"/>
          </p:nvPr>
        </p:nvSpPr>
        <p:spPr/>
        <p:txBody>
          <a:bodyPr/>
          <a:lstStyle/>
          <a:p>
            <a:r>
              <a:rPr lang="en-IN" dirty="0"/>
              <a:t>Access key and secret key</a:t>
            </a:r>
          </a:p>
        </p:txBody>
      </p:sp>
      <p:sp>
        <p:nvSpPr>
          <p:cNvPr id="3" name="Content Placeholder 2">
            <a:extLst>
              <a:ext uri="{FF2B5EF4-FFF2-40B4-BE49-F238E27FC236}">
                <a16:creationId xmlns:a16="http://schemas.microsoft.com/office/drawing/2014/main" id="{F6009835-32D5-948D-2C25-B9326BA79F52}"/>
              </a:ext>
            </a:extLst>
          </p:cNvPr>
          <p:cNvSpPr>
            <a:spLocks noGrp="1"/>
          </p:cNvSpPr>
          <p:nvPr>
            <p:ph idx="1"/>
          </p:nvPr>
        </p:nvSpPr>
        <p:spPr/>
        <p:txBody>
          <a:bodyPr>
            <a:normAutofit lnSpcReduction="10000"/>
          </a:bodyPr>
          <a:lstStyle/>
          <a:p>
            <a:r>
              <a:rPr lang="en-US" dirty="0"/>
              <a:t>An </a:t>
            </a:r>
            <a:r>
              <a:rPr lang="en-US" b="1" dirty="0"/>
              <a:t>Access Key</a:t>
            </a:r>
            <a:r>
              <a:rPr lang="en-US" dirty="0"/>
              <a:t> and </a:t>
            </a:r>
            <a:r>
              <a:rPr lang="en-US" b="1" dirty="0"/>
              <a:t>Secret Key</a:t>
            </a:r>
            <a:r>
              <a:rPr lang="en-US" dirty="0"/>
              <a:t> are used in AWS to securely authenticate and allow programmatic access to AWS resources via the AWS CLI, SDKs, or APIs. These keys are associated with an </a:t>
            </a:r>
            <a:r>
              <a:rPr lang="en-US" b="1" dirty="0"/>
              <a:t>IAM User</a:t>
            </a:r>
            <a:r>
              <a:rPr lang="en-US" dirty="0"/>
              <a:t> or an </a:t>
            </a:r>
            <a:r>
              <a:rPr lang="en-US" b="1" dirty="0"/>
              <a:t>IAM Role</a:t>
            </a:r>
            <a:r>
              <a:rPr lang="en-US" dirty="0"/>
              <a:t> and act as credentials for accessing AWS services.</a:t>
            </a:r>
          </a:p>
          <a:p>
            <a:r>
              <a:rPr lang="en-IN" dirty="0"/>
              <a:t>Access Key ID:A unique identifier.</a:t>
            </a:r>
          </a:p>
          <a:p>
            <a:r>
              <a:rPr lang="en-IN" dirty="0"/>
              <a:t>Example: AKIAIOSFODNN7EXAMPLE</a:t>
            </a:r>
          </a:p>
          <a:p>
            <a:r>
              <a:rPr lang="en-IN" dirty="0"/>
              <a:t>Secret Access </a:t>
            </a:r>
            <a:r>
              <a:rPr lang="en-IN" dirty="0" err="1"/>
              <a:t>Key:A</a:t>
            </a:r>
            <a:r>
              <a:rPr lang="en-IN" dirty="0"/>
              <a:t> secret component, similar to a password.</a:t>
            </a:r>
          </a:p>
          <a:p>
            <a:r>
              <a:rPr lang="en-IN" dirty="0"/>
              <a:t>Example: </a:t>
            </a:r>
            <a:r>
              <a:rPr lang="en-IN" dirty="0" err="1"/>
              <a:t>wJalrXUtnFEMI</a:t>
            </a:r>
            <a:r>
              <a:rPr lang="en-IN" dirty="0"/>
              <a:t>/K7MDENG/</a:t>
            </a:r>
            <a:r>
              <a:rPr lang="en-IN" dirty="0" err="1"/>
              <a:t>bPxRfiCYEXAMPLEKEY</a:t>
            </a:r>
            <a:endParaRPr lang="en-IN" dirty="0"/>
          </a:p>
        </p:txBody>
      </p:sp>
    </p:spTree>
    <p:extLst>
      <p:ext uri="{BB962C8B-B14F-4D97-AF65-F5344CB8AC3E}">
        <p14:creationId xmlns:p14="http://schemas.microsoft.com/office/powerpoint/2010/main" val="1351815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3C4C-012C-85DD-E366-0F387B922C62}"/>
              </a:ext>
            </a:extLst>
          </p:cNvPr>
          <p:cNvSpPr>
            <a:spLocks noGrp="1"/>
          </p:cNvSpPr>
          <p:nvPr>
            <p:ph type="title"/>
          </p:nvPr>
        </p:nvSpPr>
        <p:spPr/>
        <p:txBody>
          <a:bodyPr/>
          <a:lstStyle/>
          <a:p>
            <a:r>
              <a:rPr lang="en-IN"/>
              <a:t>lab</a:t>
            </a:r>
          </a:p>
        </p:txBody>
      </p:sp>
      <p:sp>
        <p:nvSpPr>
          <p:cNvPr id="3" name="Content Placeholder 2">
            <a:extLst>
              <a:ext uri="{FF2B5EF4-FFF2-40B4-BE49-F238E27FC236}">
                <a16:creationId xmlns:a16="http://schemas.microsoft.com/office/drawing/2014/main" id="{88531B45-3E1A-5057-9984-4E046DC1862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6560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838B-6DD2-B3F3-248B-DD2B783E96BE}"/>
              </a:ext>
            </a:extLst>
          </p:cNvPr>
          <p:cNvSpPr>
            <a:spLocks noGrp="1"/>
          </p:cNvSpPr>
          <p:nvPr>
            <p:ph type="title"/>
          </p:nvPr>
        </p:nvSpPr>
        <p:spPr/>
        <p:txBody>
          <a:bodyPr/>
          <a:lstStyle/>
          <a:p>
            <a:r>
              <a:rPr lang="en-IN" dirty="0" err="1"/>
              <a:t>iam</a:t>
            </a:r>
            <a:endParaRPr lang="en-IN" dirty="0"/>
          </a:p>
        </p:txBody>
      </p:sp>
      <p:sp>
        <p:nvSpPr>
          <p:cNvPr id="3" name="Content Placeholder 2">
            <a:extLst>
              <a:ext uri="{FF2B5EF4-FFF2-40B4-BE49-F238E27FC236}">
                <a16:creationId xmlns:a16="http://schemas.microsoft.com/office/drawing/2014/main" id="{55D7BB64-C220-4E02-EA91-AF729B318ABC}"/>
              </a:ext>
            </a:extLst>
          </p:cNvPr>
          <p:cNvSpPr>
            <a:spLocks noGrp="1"/>
          </p:cNvSpPr>
          <p:nvPr>
            <p:ph idx="1"/>
          </p:nvPr>
        </p:nvSpPr>
        <p:spPr/>
        <p:txBody>
          <a:bodyPr/>
          <a:lstStyle/>
          <a:p>
            <a:r>
              <a:rPr lang="en-US" b="1" dirty="0"/>
              <a:t>AWS Identity and Access Management (IAM)</a:t>
            </a:r>
            <a:r>
              <a:rPr lang="en-US" dirty="0"/>
              <a:t> is a service provided by Amazon Web Services (AWS) that allows you to securely manage access to AWS resources. </a:t>
            </a:r>
          </a:p>
          <a:p>
            <a:r>
              <a:rPr lang="en-US" dirty="0"/>
              <a:t>It has</a:t>
            </a:r>
          </a:p>
          <a:p>
            <a:r>
              <a:rPr lang="en-US" dirty="0"/>
              <a:t>Users</a:t>
            </a:r>
          </a:p>
          <a:p>
            <a:r>
              <a:rPr lang="en-US" dirty="0"/>
              <a:t>Groups</a:t>
            </a:r>
          </a:p>
          <a:p>
            <a:r>
              <a:rPr lang="en-US" dirty="0"/>
              <a:t>Roles </a:t>
            </a:r>
          </a:p>
          <a:p>
            <a:r>
              <a:rPr lang="en-US" dirty="0"/>
              <a:t>Polices</a:t>
            </a:r>
          </a:p>
          <a:p>
            <a:endParaRPr lang="en-IN" dirty="0"/>
          </a:p>
        </p:txBody>
      </p:sp>
    </p:spTree>
    <p:extLst>
      <p:ext uri="{BB962C8B-B14F-4D97-AF65-F5344CB8AC3E}">
        <p14:creationId xmlns:p14="http://schemas.microsoft.com/office/powerpoint/2010/main" val="259561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FA1E-EE6C-DD25-FA28-AE79C30AA539}"/>
              </a:ext>
            </a:extLst>
          </p:cNvPr>
          <p:cNvSpPr>
            <a:spLocks noGrp="1"/>
          </p:cNvSpPr>
          <p:nvPr>
            <p:ph type="title"/>
          </p:nvPr>
        </p:nvSpPr>
        <p:spPr/>
        <p:txBody>
          <a:bodyPr/>
          <a:lstStyle/>
          <a:p>
            <a:r>
              <a:rPr lang="en-IN" dirty="0"/>
              <a:t>IAM root account</a:t>
            </a:r>
          </a:p>
        </p:txBody>
      </p:sp>
      <p:sp>
        <p:nvSpPr>
          <p:cNvPr id="3" name="Content Placeholder 2">
            <a:extLst>
              <a:ext uri="{FF2B5EF4-FFF2-40B4-BE49-F238E27FC236}">
                <a16:creationId xmlns:a16="http://schemas.microsoft.com/office/drawing/2014/main" id="{0EB5761C-F8D0-B612-35E8-6756E339F130}"/>
              </a:ext>
            </a:extLst>
          </p:cNvPr>
          <p:cNvSpPr>
            <a:spLocks noGrp="1"/>
          </p:cNvSpPr>
          <p:nvPr>
            <p:ph idx="1"/>
          </p:nvPr>
        </p:nvSpPr>
        <p:spPr/>
        <p:txBody>
          <a:bodyPr/>
          <a:lstStyle/>
          <a:p>
            <a:r>
              <a:rPr lang="en-US" dirty="0"/>
              <a:t>The </a:t>
            </a:r>
            <a:r>
              <a:rPr lang="en-US" b="1" dirty="0"/>
              <a:t>AWS root account</a:t>
            </a:r>
            <a:r>
              <a:rPr lang="en-US" dirty="0"/>
              <a:t> is the account created when you first sign up for Amazon Web Services (AWS). It is the most powerful account in AWS because it has unrestricted access to all resources and services.</a:t>
            </a:r>
          </a:p>
          <a:p>
            <a:r>
              <a:rPr lang="en-IN" b="1" dirty="0"/>
              <a:t>Full Administrative Privileges</a:t>
            </a:r>
          </a:p>
          <a:p>
            <a:r>
              <a:rPr lang="en-US" b="1" dirty="0"/>
              <a:t>Linked to Billing and Payments</a:t>
            </a:r>
          </a:p>
          <a:p>
            <a:r>
              <a:rPr lang="en-US" dirty="0"/>
              <a:t>Manage multi-factor authentication (MFA) for itself.</a:t>
            </a:r>
            <a:endParaRPr lang="en-IN" dirty="0"/>
          </a:p>
        </p:txBody>
      </p:sp>
    </p:spTree>
    <p:extLst>
      <p:ext uri="{BB962C8B-B14F-4D97-AF65-F5344CB8AC3E}">
        <p14:creationId xmlns:p14="http://schemas.microsoft.com/office/powerpoint/2010/main" val="1748987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639C-020A-DBAB-AE46-9E6E02510571}"/>
              </a:ext>
            </a:extLst>
          </p:cNvPr>
          <p:cNvSpPr>
            <a:spLocks noGrp="1"/>
          </p:cNvSpPr>
          <p:nvPr>
            <p:ph type="title"/>
          </p:nvPr>
        </p:nvSpPr>
        <p:spPr/>
        <p:txBody>
          <a:bodyPr/>
          <a:lstStyle/>
          <a:p>
            <a:r>
              <a:rPr lang="en-IN" dirty="0"/>
              <a:t>Secure root </a:t>
            </a:r>
            <a:r>
              <a:rPr lang="en-IN" dirty="0" err="1"/>
              <a:t>accout</a:t>
            </a:r>
            <a:endParaRPr lang="en-IN" dirty="0"/>
          </a:p>
        </p:txBody>
      </p:sp>
      <p:sp>
        <p:nvSpPr>
          <p:cNvPr id="3" name="Content Placeholder 2">
            <a:extLst>
              <a:ext uri="{FF2B5EF4-FFF2-40B4-BE49-F238E27FC236}">
                <a16:creationId xmlns:a16="http://schemas.microsoft.com/office/drawing/2014/main" id="{39D8C811-D705-FCC2-5C0D-F575B11E4BCE}"/>
              </a:ext>
            </a:extLst>
          </p:cNvPr>
          <p:cNvSpPr>
            <a:spLocks noGrp="1"/>
          </p:cNvSpPr>
          <p:nvPr>
            <p:ph idx="1"/>
          </p:nvPr>
        </p:nvSpPr>
        <p:spPr/>
        <p:txBody>
          <a:bodyPr/>
          <a:lstStyle/>
          <a:p>
            <a:r>
              <a:rPr lang="en-US" dirty="0"/>
              <a:t>Log in to your AWS account.</a:t>
            </a:r>
          </a:p>
          <a:p>
            <a:r>
              <a:rPr lang="en-US" dirty="0"/>
              <a:t>Set a strong password.</a:t>
            </a:r>
          </a:p>
          <a:p>
            <a:r>
              <a:rPr lang="en-US" dirty="0"/>
              <a:t>Enable MFA.</a:t>
            </a:r>
          </a:p>
          <a:p>
            <a:r>
              <a:rPr lang="en-US" dirty="0"/>
              <a:t>Remove unused root access keys.</a:t>
            </a:r>
          </a:p>
          <a:p>
            <a:r>
              <a:rPr lang="en-US" dirty="0"/>
              <a:t>Create IAM users with specific permissions for daily tasks.</a:t>
            </a:r>
          </a:p>
          <a:p>
            <a:r>
              <a:rPr lang="en-US" dirty="0"/>
              <a:t>Regularly review account activity through AWS CloudTrail and billing reports.</a:t>
            </a:r>
            <a:endParaRPr lang="en-IN" dirty="0"/>
          </a:p>
        </p:txBody>
      </p:sp>
    </p:spTree>
    <p:extLst>
      <p:ext uri="{BB962C8B-B14F-4D97-AF65-F5344CB8AC3E}">
        <p14:creationId xmlns:p14="http://schemas.microsoft.com/office/powerpoint/2010/main" val="291337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A496-FC62-44E1-EF32-650960B8FD38}"/>
              </a:ext>
            </a:extLst>
          </p:cNvPr>
          <p:cNvSpPr>
            <a:spLocks noGrp="1"/>
          </p:cNvSpPr>
          <p:nvPr>
            <p:ph type="title"/>
          </p:nvPr>
        </p:nvSpPr>
        <p:spPr/>
        <p:txBody>
          <a:bodyPr/>
          <a:lstStyle/>
          <a:p>
            <a:r>
              <a:rPr lang="en-IN" dirty="0"/>
              <a:t>users</a:t>
            </a:r>
          </a:p>
        </p:txBody>
      </p:sp>
      <p:sp>
        <p:nvSpPr>
          <p:cNvPr id="3" name="Content Placeholder 2">
            <a:extLst>
              <a:ext uri="{FF2B5EF4-FFF2-40B4-BE49-F238E27FC236}">
                <a16:creationId xmlns:a16="http://schemas.microsoft.com/office/drawing/2014/main" id="{3D302267-1E92-8C5D-7F41-60AECFAD49F2}"/>
              </a:ext>
            </a:extLst>
          </p:cNvPr>
          <p:cNvSpPr>
            <a:spLocks noGrp="1"/>
          </p:cNvSpPr>
          <p:nvPr>
            <p:ph idx="1"/>
          </p:nvPr>
        </p:nvSpPr>
        <p:spPr/>
        <p:txBody>
          <a:bodyPr/>
          <a:lstStyle/>
          <a:p>
            <a:r>
              <a:rPr lang="en-US" b="1" dirty="0"/>
              <a:t>Users</a:t>
            </a:r>
            <a:r>
              <a:rPr lang="en-US" dirty="0"/>
              <a:t>:</a:t>
            </a:r>
          </a:p>
          <a:p>
            <a:pPr>
              <a:buFont typeface="Arial" panose="020B0604020202020204" pitchFamily="34" charset="0"/>
              <a:buChar char="•"/>
            </a:pPr>
            <a:r>
              <a:rPr lang="en-US" dirty="0"/>
              <a:t>Represents a person or application that interacts with AWS.</a:t>
            </a:r>
          </a:p>
          <a:p>
            <a:pPr>
              <a:buFont typeface="Arial" panose="020B0604020202020204" pitchFamily="34" charset="0"/>
              <a:buChar char="•"/>
            </a:pPr>
            <a:r>
              <a:rPr lang="en-US" dirty="0"/>
              <a:t>Each user can have their own credentials (username, password, and access keys).</a:t>
            </a:r>
          </a:p>
          <a:p>
            <a:pPr>
              <a:buFont typeface="Arial" panose="020B0604020202020204" pitchFamily="34" charset="0"/>
              <a:buChar char="•"/>
            </a:pPr>
            <a:r>
              <a:rPr lang="en-US" dirty="0"/>
              <a:t>Example: A developer who needs to access AWS resources.</a:t>
            </a:r>
          </a:p>
          <a:p>
            <a:r>
              <a:rPr lang="en-IN" dirty="0"/>
              <a:t>Lab for create users</a:t>
            </a:r>
          </a:p>
        </p:txBody>
      </p:sp>
    </p:spTree>
    <p:extLst>
      <p:ext uri="{BB962C8B-B14F-4D97-AF65-F5344CB8AC3E}">
        <p14:creationId xmlns:p14="http://schemas.microsoft.com/office/powerpoint/2010/main" val="82672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6AC5-F998-51DE-B4B3-72C83D3C5864}"/>
              </a:ext>
            </a:extLst>
          </p:cNvPr>
          <p:cNvSpPr>
            <a:spLocks noGrp="1"/>
          </p:cNvSpPr>
          <p:nvPr>
            <p:ph type="title"/>
          </p:nvPr>
        </p:nvSpPr>
        <p:spPr/>
        <p:txBody>
          <a:bodyPr/>
          <a:lstStyle/>
          <a:p>
            <a:r>
              <a:rPr lang="en-IN" dirty="0"/>
              <a:t>policy</a:t>
            </a:r>
          </a:p>
        </p:txBody>
      </p:sp>
      <p:sp>
        <p:nvSpPr>
          <p:cNvPr id="3" name="Content Placeholder 2">
            <a:extLst>
              <a:ext uri="{FF2B5EF4-FFF2-40B4-BE49-F238E27FC236}">
                <a16:creationId xmlns:a16="http://schemas.microsoft.com/office/drawing/2014/main" id="{C8EF3A54-D972-9077-461F-1C6D8184947A}"/>
              </a:ext>
            </a:extLst>
          </p:cNvPr>
          <p:cNvSpPr>
            <a:spLocks noGrp="1"/>
          </p:cNvSpPr>
          <p:nvPr>
            <p:ph idx="1"/>
          </p:nvPr>
        </p:nvSpPr>
        <p:spPr/>
        <p:txBody>
          <a:bodyPr/>
          <a:lstStyle/>
          <a:p>
            <a:r>
              <a:rPr lang="en-US" dirty="0"/>
              <a:t>Defines permissions in a JSON document.</a:t>
            </a:r>
          </a:p>
          <a:p>
            <a:r>
              <a:rPr lang="en-US" dirty="0"/>
              <a:t>Specifies what actions are allowed or denied on which resources.</a:t>
            </a:r>
          </a:p>
          <a:p>
            <a:r>
              <a:rPr lang="en-US" dirty="0"/>
              <a:t>Types of policies:</a:t>
            </a:r>
          </a:p>
          <a:p>
            <a:pPr lvl="1"/>
            <a:r>
              <a:rPr lang="en-US" dirty="0"/>
              <a:t>AWS Managed Policies: Predefined by AWS.</a:t>
            </a:r>
          </a:p>
          <a:p>
            <a:pPr lvl="1"/>
            <a:r>
              <a:rPr lang="en-US" dirty="0"/>
              <a:t>Customer Managed Policies: Created and managed by users.</a:t>
            </a:r>
          </a:p>
          <a:p>
            <a:r>
              <a:rPr lang="en-US" dirty="0"/>
              <a:t>Inline Policies: Embedded directly into a user, group, or role.</a:t>
            </a:r>
            <a:endParaRPr lang="en-IN" dirty="0"/>
          </a:p>
        </p:txBody>
      </p:sp>
    </p:spTree>
    <p:extLst>
      <p:ext uri="{BB962C8B-B14F-4D97-AF65-F5344CB8AC3E}">
        <p14:creationId xmlns:p14="http://schemas.microsoft.com/office/powerpoint/2010/main" val="248323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6F56-6776-BB50-6E86-4E79C5FF355C}"/>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0E63869F-0ECB-EAEA-8B15-A542EC10AC1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7598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94A9-6E3D-DDF4-E305-984BBBE49579}"/>
              </a:ext>
            </a:extLst>
          </p:cNvPr>
          <p:cNvSpPr>
            <a:spLocks noGrp="1"/>
          </p:cNvSpPr>
          <p:nvPr>
            <p:ph type="title"/>
          </p:nvPr>
        </p:nvSpPr>
        <p:spPr/>
        <p:txBody>
          <a:bodyPr/>
          <a:lstStyle/>
          <a:p>
            <a:r>
              <a:rPr lang="en-IN" dirty="0"/>
              <a:t>groups</a:t>
            </a:r>
          </a:p>
        </p:txBody>
      </p:sp>
      <p:sp>
        <p:nvSpPr>
          <p:cNvPr id="3" name="Content Placeholder 2">
            <a:extLst>
              <a:ext uri="{FF2B5EF4-FFF2-40B4-BE49-F238E27FC236}">
                <a16:creationId xmlns:a16="http://schemas.microsoft.com/office/drawing/2014/main" id="{DF4EAD39-1859-676E-812B-14E539E0B458}"/>
              </a:ext>
            </a:extLst>
          </p:cNvPr>
          <p:cNvSpPr>
            <a:spLocks noGrp="1"/>
          </p:cNvSpPr>
          <p:nvPr>
            <p:ph idx="1"/>
          </p:nvPr>
        </p:nvSpPr>
        <p:spPr/>
        <p:txBody>
          <a:bodyPr/>
          <a:lstStyle/>
          <a:p>
            <a:r>
              <a:rPr lang="en-US" b="1" dirty="0"/>
              <a:t>Groups</a:t>
            </a:r>
            <a:r>
              <a:rPr lang="en-US" dirty="0"/>
              <a:t>:</a:t>
            </a:r>
          </a:p>
          <a:p>
            <a:pPr>
              <a:buFont typeface="Arial" panose="020B0604020202020204" pitchFamily="34" charset="0"/>
              <a:buChar char="•"/>
            </a:pPr>
            <a:r>
              <a:rPr lang="en-US" dirty="0"/>
              <a:t>A collection of users with similar access needs.</a:t>
            </a:r>
          </a:p>
          <a:p>
            <a:pPr>
              <a:buFont typeface="Arial" panose="020B0604020202020204" pitchFamily="34" charset="0"/>
              <a:buChar char="•"/>
            </a:pPr>
            <a:r>
              <a:rPr lang="en-US" dirty="0"/>
              <a:t>You can attach policies to a group, and all users in the group inherit those permissions.</a:t>
            </a:r>
          </a:p>
          <a:p>
            <a:pPr>
              <a:buFont typeface="Arial" panose="020B0604020202020204" pitchFamily="34" charset="0"/>
              <a:buChar char="•"/>
            </a:pPr>
            <a:r>
              <a:rPr lang="en-US" dirty="0"/>
              <a:t>Example: A "Developers" group with access to development-related resources.</a:t>
            </a:r>
          </a:p>
          <a:p>
            <a:r>
              <a:rPr lang="en-IN" dirty="0" err="1"/>
              <a:t>LAb</a:t>
            </a:r>
            <a:endParaRPr lang="en-IN" dirty="0"/>
          </a:p>
        </p:txBody>
      </p:sp>
    </p:spTree>
    <p:extLst>
      <p:ext uri="{BB962C8B-B14F-4D97-AF65-F5344CB8AC3E}">
        <p14:creationId xmlns:p14="http://schemas.microsoft.com/office/powerpoint/2010/main" val="330196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4F67-FAD9-4BEA-B011-AABD440E2B7D}"/>
              </a:ext>
            </a:extLst>
          </p:cNvPr>
          <p:cNvSpPr>
            <a:spLocks noGrp="1"/>
          </p:cNvSpPr>
          <p:nvPr>
            <p:ph type="title"/>
          </p:nvPr>
        </p:nvSpPr>
        <p:spPr/>
        <p:txBody>
          <a:bodyPr/>
          <a:lstStyle/>
          <a:p>
            <a:r>
              <a:rPr lang="en-IN" dirty="0"/>
              <a:t>roles</a:t>
            </a:r>
          </a:p>
        </p:txBody>
      </p:sp>
      <p:sp>
        <p:nvSpPr>
          <p:cNvPr id="3" name="Content Placeholder 2">
            <a:extLst>
              <a:ext uri="{FF2B5EF4-FFF2-40B4-BE49-F238E27FC236}">
                <a16:creationId xmlns:a16="http://schemas.microsoft.com/office/drawing/2014/main" id="{CD5FFED1-D285-80D3-E286-6F574C9323F1}"/>
              </a:ext>
            </a:extLst>
          </p:cNvPr>
          <p:cNvSpPr>
            <a:spLocks noGrp="1"/>
          </p:cNvSpPr>
          <p:nvPr>
            <p:ph idx="1"/>
          </p:nvPr>
        </p:nvSpPr>
        <p:spPr/>
        <p:txBody>
          <a:bodyPr>
            <a:normAutofit fontScale="92500" lnSpcReduction="20000"/>
          </a:bodyPr>
          <a:lstStyle/>
          <a:p>
            <a:r>
              <a:rPr lang="en-IN" b="1" dirty="0"/>
              <a:t>Roles</a:t>
            </a:r>
            <a:r>
              <a:rPr lang="en-IN" dirty="0"/>
              <a:t>:</a:t>
            </a:r>
          </a:p>
          <a:p>
            <a:r>
              <a:rPr lang="en-US" dirty="0"/>
              <a:t>Similar to users but </a:t>
            </a:r>
            <a:r>
              <a:rPr lang="en-US" dirty="0" err="1"/>
              <a:t>intendYou</a:t>
            </a:r>
            <a:r>
              <a:rPr lang="en-US" dirty="0"/>
              <a:t> have a role with specific permissions defined (e.g., access to S3 or DynamoDB).A trusted entity (like a user or application) requests to assume this </a:t>
            </a:r>
            <a:r>
              <a:rPr lang="en-US" dirty="0" err="1"/>
              <a:t>role.ed</a:t>
            </a:r>
            <a:r>
              <a:rPr lang="en-US" dirty="0"/>
              <a:t> for temporary access.</a:t>
            </a:r>
          </a:p>
          <a:p>
            <a:r>
              <a:rPr lang="en-US" dirty="0"/>
              <a:t>Roles can be assumed by users, applications, or services to access AWS resources.</a:t>
            </a:r>
          </a:p>
          <a:p>
            <a:r>
              <a:rPr lang="en-US" dirty="0"/>
              <a:t>Example: An EC2 instance assuming a role to access S3 buckets.</a:t>
            </a:r>
          </a:p>
          <a:p>
            <a:r>
              <a:rPr lang="en-US" dirty="0"/>
              <a:t>It will have its own link and account to access the resource.</a:t>
            </a:r>
          </a:p>
          <a:p>
            <a:r>
              <a:rPr lang="en-US" dirty="0"/>
              <a:t>Unlike IAM users, roles don’t have credentials of their own. Instead, they are assumed by other entities (users, applications, services, or other AWS accounts</a:t>
            </a:r>
            <a:endParaRPr lang="en-IN" dirty="0"/>
          </a:p>
        </p:txBody>
      </p:sp>
    </p:spTree>
    <p:extLst>
      <p:ext uri="{BB962C8B-B14F-4D97-AF65-F5344CB8AC3E}">
        <p14:creationId xmlns:p14="http://schemas.microsoft.com/office/powerpoint/2010/main" val="7195573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13</TotalTime>
  <Words>584</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Iam-aws</vt:lpstr>
      <vt:lpstr>iam</vt:lpstr>
      <vt:lpstr>IAM root account</vt:lpstr>
      <vt:lpstr>Secure root accout</vt:lpstr>
      <vt:lpstr>users</vt:lpstr>
      <vt:lpstr>policy</vt:lpstr>
      <vt:lpstr>lab</vt:lpstr>
      <vt:lpstr>groups</vt:lpstr>
      <vt:lpstr>roles</vt:lpstr>
      <vt:lpstr>..</vt:lpstr>
      <vt:lpstr>lab</vt:lpstr>
      <vt:lpstr>Access key and secret key</vt:lpstr>
      <vt:lpstr>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8</cp:revision>
  <dcterms:created xsi:type="dcterms:W3CDTF">2025-01-11T19:52:18Z</dcterms:created>
  <dcterms:modified xsi:type="dcterms:W3CDTF">2025-01-12T03:26:21Z</dcterms:modified>
</cp:coreProperties>
</file>