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24C4-2E93-D3BC-011D-F933A2DD09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ebs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8D818-5562-D902-8FD9-BBD9E5AB4A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2204762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9DF63-500B-A9EB-69FE-F6290940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DDA21-9A13-0854-93C7-84A77D356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Amazon Elastic Block Store (EBS) is a high-performance block storage service designed for use with Amazon EC2 instances.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 It provides persistent storage that can be easily attached to and detached from EC2 instances. 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EBS volumes are particularly suited for applications that require consistent, low-latency block storage, such as databases, file systems, and other enterprise applications.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461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45382-FAC0-8B0F-95FB-9921BCD5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D7AB4-0B2C-2449-65AC-4B2F9DC5E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F141A"/>
                </a:solidFill>
                <a:effectLst/>
                <a:latin typeface="Amazon Ember"/>
              </a:rPr>
              <a:t>Amazon EBS provides the following volume types, which differ in performance characteristics and price, so that you can tailor your storage performance and cost to the needs of your applications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797125-3489-DC98-B263-02301A1EF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342581"/>
              </p:ext>
            </p:extLst>
          </p:nvPr>
        </p:nvGraphicFramePr>
        <p:xfrm>
          <a:off x="1538061" y="3741038"/>
          <a:ext cx="9604375" cy="1747520"/>
        </p:xfrm>
        <a:graphic>
          <a:graphicData uri="http://schemas.openxmlformats.org/drawingml/2006/table">
            <a:tbl>
              <a:tblPr/>
              <a:tblGrid>
                <a:gridCol w="1920875">
                  <a:extLst>
                    <a:ext uri="{9D8B030D-6E8A-4147-A177-3AD203B41FA5}">
                      <a16:colId xmlns:a16="http://schemas.microsoft.com/office/drawing/2014/main" val="1873355392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83386454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2861905691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3947947595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20464391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 latinLnBrk="0"/>
                      <a:r>
                        <a:rPr lang="en-IN" b="1">
                          <a:effectLst/>
                        </a:rPr>
                        <a:t>Volume type</a:t>
                      </a:r>
                      <a:endParaRPr lang="en-IN" b="0">
                        <a:effectLst/>
                      </a:endParaRPr>
                    </a:p>
                  </a:txBody>
                  <a:tcPr marL="127000" marR="127000" marT="25400" marB="25400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IN" b="0">
                          <a:effectLst/>
                        </a:rPr>
                        <a:t>gp3</a:t>
                      </a:r>
                    </a:p>
                  </a:txBody>
                  <a:tcPr marL="127000" marR="127000" marT="25400" marB="254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IN" b="0">
                          <a:effectLst/>
                        </a:rPr>
                        <a:t>gp2</a:t>
                      </a:r>
                    </a:p>
                  </a:txBody>
                  <a:tcPr marL="127000" marR="127000" marT="25400" marB="254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IN" b="0">
                          <a:effectLst/>
                        </a:rPr>
                        <a:t>io2 Block Express </a:t>
                      </a:r>
                      <a:r>
                        <a:rPr lang="en-IN" b="0" baseline="30000">
                          <a:effectLst/>
                        </a:rPr>
                        <a:t>3</a:t>
                      </a:r>
                      <a:endParaRPr lang="en-IN" b="0">
                        <a:effectLst/>
                      </a:endParaRPr>
                    </a:p>
                  </a:txBody>
                  <a:tcPr marL="127000" marR="127000" marT="25400" marB="254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IN" b="0">
                          <a:effectLst/>
                        </a:rPr>
                        <a:t>io1</a:t>
                      </a:r>
                    </a:p>
                  </a:txBody>
                  <a:tcPr marL="127000" marR="127000" marT="25400" marB="254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3480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 latinLnBrk="0"/>
                      <a:r>
                        <a:rPr lang="en-IN" b="1">
                          <a:effectLst/>
                        </a:rPr>
                        <a:t>Durability</a:t>
                      </a:r>
                      <a:endParaRPr lang="en-IN" b="0">
                        <a:effectLst/>
                      </a:endParaRPr>
                    </a:p>
                  </a:txBody>
                  <a:tcPr marL="127000" marR="127000" marT="25400" marB="25400">
                    <a:lnL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t" latinLnBrk="0"/>
                      <a:r>
                        <a:rPr lang="en-US" b="0">
                          <a:effectLst/>
                        </a:rPr>
                        <a:t>99.8% - 99.9% durability (0.1% - 0.2% annual failure rate)</a:t>
                      </a:r>
                    </a:p>
                  </a:txBody>
                  <a:tcPr marL="127000" marR="127000" marT="25400" marB="254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b="0">
                          <a:effectLst/>
                        </a:rPr>
                        <a:t>99.999% durability (0.001% annual failure rate)</a:t>
                      </a:r>
                    </a:p>
                  </a:txBody>
                  <a:tcPr marL="127000" marR="127000" marT="25400" marB="254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US" b="0" dirty="0">
                          <a:effectLst/>
                        </a:rPr>
                        <a:t>99.8% - 99.9% durability (0.1% - 0.2% annual failure rate)</a:t>
                      </a:r>
                    </a:p>
                  </a:txBody>
                  <a:tcPr marL="127000" marR="127000" marT="25400" marB="25400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225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CFE33-C575-C9DE-D0C5-D07D2D07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Where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2D19B-B425-434C-07CC-82128B629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dirty="0"/>
              <a:t>Gp2/gp3:</a:t>
            </a:r>
            <a:r>
              <a:rPr lang="en-IN" b="0" i="0" dirty="0">
                <a:solidFill>
                  <a:srgbClr val="0F141A"/>
                </a:solidFill>
                <a:effectLst/>
                <a:latin typeface="Amazon Ember"/>
              </a:rPr>
              <a:t>Transactional workloads Virtual desktops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dirty="0">
              <a:solidFill>
                <a:srgbClr val="0F141A"/>
              </a:solidFill>
              <a:latin typeface="Amazon Embe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F141A"/>
                </a:solidFill>
                <a:effectLst/>
                <a:latin typeface="Amazon Ember"/>
              </a:rPr>
              <a:t>IO2:</a:t>
            </a:r>
            <a:r>
              <a:rPr lang="en-US" b="0" i="0" dirty="0">
                <a:solidFill>
                  <a:srgbClr val="0F141A"/>
                </a:solidFill>
                <a:effectLst/>
                <a:latin typeface="Amazon Ember"/>
              </a:rPr>
              <a:t>Sub-millisecond latency Sustained IOPS performance More than 64,000 IOPS or 1,000 MiB/s of throughput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F141A"/>
                </a:solidFill>
                <a:latin typeface="Amazon Ember"/>
              </a:rPr>
              <a:t>IO1:</a:t>
            </a:r>
            <a:r>
              <a:rPr lang="en-US" b="0" i="0" dirty="0">
                <a:solidFill>
                  <a:srgbClr val="0F141A"/>
                </a:solidFill>
                <a:effectLst/>
                <a:latin typeface="Amazon Ember"/>
              </a:rPr>
              <a:t>Workloads that require sustained IOPS performance or more than 16,000 IOPS I/O-intensive database workloads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F141A"/>
              </a:solidFill>
              <a:effectLst/>
              <a:latin typeface="Amazon Ember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F141A"/>
              </a:solidFill>
              <a:effectLst/>
              <a:latin typeface="Amazon Ember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F141A"/>
              </a:solidFill>
              <a:effectLst/>
              <a:latin typeface="Amazon Ember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1019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39C9-D898-4CFA-70A7-1399E8A74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snapshots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16003-6AFD-4CD7-BBFF-03EA21103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A snapshot is a point-in-time copy of an EBS volume. Snapshots are stored in Amazon S3 and can be used to create new EBS volumes or to back up data for disaster recover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EBS snapshots are incremental, meaning only the blocks that have changed since the last snapshot are saved. This reduces the time and cost associated with creating and storing snapshots.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3280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4B4B6-CE9C-11A9-FAEA-D4F61B439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ACED2-0F7B-C093-A35C-26B0A67DF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743725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12</TotalTime>
  <Words>268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Amazon Ember</vt:lpstr>
      <vt:lpstr>Arial</vt:lpstr>
      <vt:lpstr>Gill Sans MT</vt:lpstr>
      <vt:lpstr>source-serif-pro</vt:lpstr>
      <vt:lpstr>Gallery</vt:lpstr>
      <vt:lpstr>ebs</vt:lpstr>
      <vt:lpstr>overview</vt:lpstr>
      <vt:lpstr>types</vt:lpstr>
      <vt:lpstr>Where to use</vt:lpstr>
      <vt:lpstr>snapshots</vt:lpstr>
      <vt:lpstr>lab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6</cp:revision>
  <dcterms:created xsi:type="dcterms:W3CDTF">2025-01-11T20:05:36Z</dcterms:created>
  <dcterms:modified xsi:type="dcterms:W3CDTF">2025-01-11T20:17:58Z</dcterms:modified>
</cp:coreProperties>
</file>