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59" r:id="rId8"/>
    <p:sldId id="260" r:id="rId9"/>
    <p:sldId id="261" r:id="rId10"/>
    <p:sldId id="262" r:id="rId11"/>
    <p:sldId id="258"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aws.amazon.com/AWSCloudFormation/latest/UserGuide/aws-resource-ec2-instanceconnectendpoint.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69CD0-3686-282A-43B4-698A6B840F7C}"/>
              </a:ext>
            </a:extLst>
          </p:cNvPr>
          <p:cNvSpPr>
            <a:spLocks noGrp="1"/>
          </p:cNvSpPr>
          <p:nvPr>
            <p:ph type="ctrTitle"/>
          </p:nvPr>
        </p:nvSpPr>
        <p:spPr/>
        <p:txBody>
          <a:bodyPr/>
          <a:lstStyle/>
          <a:p>
            <a:r>
              <a:rPr lang="en-IN" dirty="0"/>
              <a:t>Aws </a:t>
            </a:r>
            <a:r>
              <a:rPr lang="en-IN" dirty="0" err="1"/>
              <a:t>cloudformation</a:t>
            </a:r>
            <a:endParaRPr lang="en-IN" dirty="0"/>
          </a:p>
        </p:txBody>
      </p:sp>
      <p:sp>
        <p:nvSpPr>
          <p:cNvPr id="3" name="Subtitle 2">
            <a:extLst>
              <a:ext uri="{FF2B5EF4-FFF2-40B4-BE49-F238E27FC236}">
                <a16:creationId xmlns:a16="http://schemas.microsoft.com/office/drawing/2014/main" id="{208C76B9-71D2-5433-A863-1A85E65C04A6}"/>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24681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9A907-77F6-8090-851B-214B390F7C2E}"/>
              </a:ext>
            </a:extLst>
          </p:cNvPr>
          <p:cNvSpPr>
            <a:spLocks noGrp="1"/>
          </p:cNvSpPr>
          <p:nvPr>
            <p:ph type="title"/>
          </p:nvPr>
        </p:nvSpPr>
        <p:spPr/>
        <p:txBody>
          <a:bodyPr/>
          <a:lstStyle/>
          <a:p>
            <a:r>
              <a:rPr lang="en-IN" dirty="0"/>
              <a:t>Description of template</a:t>
            </a:r>
          </a:p>
        </p:txBody>
      </p:sp>
      <p:sp>
        <p:nvSpPr>
          <p:cNvPr id="3" name="Content Placeholder 2">
            <a:extLst>
              <a:ext uri="{FF2B5EF4-FFF2-40B4-BE49-F238E27FC236}">
                <a16:creationId xmlns:a16="http://schemas.microsoft.com/office/drawing/2014/main" id="{6CC93FDB-B407-F555-D39A-6545861D7AFF}"/>
              </a:ext>
            </a:extLst>
          </p:cNvPr>
          <p:cNvSpPr>
            <a:spLocks noGrp="1"/>
          </p:cNvSpPr>
          <p:nvPr>
            <p:ph idx="1"/>
          </p:nvPr>
        </p:nvSpPr>
        <p:spPr/>
        <p:txBody>
          <a:bodyPr/>
          <a:lstStyle/>
          <a:p>
            <a:pPr algn="l">
              <a:lnSpc>
                <a:spcPts val="2400"/>
              </a:lnSpc>
              <a:buFont typeface="Arial" panose="020B0604020202020204" pitchFamily="34" charset="0"/>
              <a:buChar char="•"/>
            </a:pPr>
            <a:r>
              <a:rPr lang="en-US" b="1" i="0" dirty="0">
                <a:solidFill>
                  <a:srgbClr val="242424"/>
                </a:solidFill>
                <a:effectLst/>
                <a:latin typeface="source-serif-pro"/>
              </a:rPr>
              <a:t>Description:</a:t>
            </a:r>
            <a:r>
              <a:rPr lang="en-US" b="0" i="0" dirty="0">
                <a:solidFill>
                  <a:srgbClr val="242424"/>
                </a:solidFill>
                <a:effectLst/>
                <a:latin typeface="source-serif-pro"/>
              </a:rPr>
              <a:t> Enables you to include arbitrary comments about your template. (Optional)</a:t>
            </a:r>
          </a:p>
          <a:p>
            <a:pPr algn="l">
              <a:lnSpc>
                <a:spcPts val="2400"/>
              </a:lnSpc>
              <a:buFont typeface="Arial" panose="020B0604020202020204" pitchFamily="34" charset="0"/>
              <a:buChar char="•"/>
            </a:pPr>
            <a:r>
              <a:rPr lang="en-US" b="1" i="0" dirty="0">
                <a:solidFill>
                  <a:srgbClr val="242424"/>
                </a:solidFill>
                <a:effectLst/>
                <a:latin typeface="source-serif-pro"/>
              </a:rPr>
              <a:t>Parameters:</a:t>
            </a:r>
            <a:r>
              <a:rPr lang="en-US" b="0" i="0" dirty="0">
                <a:solidFill>
                  <a:srgbClr val="242424"/>
                </a:solidFill>
                <a:effectLst/>
                <a:latin typeface="source-serif-pro"/>
              </a:rPr>
              <a:t> Parameters enable you to input custom values to your template each time you create or update a stack. (Optional)</a:t>
            </a:r>
          </a:p>
          <a:p>
            <a:pPr algn="l">
              <a:lnSpc>
                <a:spcPts val="2400"/>
              </a:lnSpc>
              <a:buFont typeface="Arial" panose="020B0604020202020204" pitchFamily="34" charset="0"/>
              <a:buChar char="•"/>
            </a:pPr>
            <a:r>
              <a:rPr lang="en-US" b="1" i="0" dirty="0">
                <a:solidFill>
                  <a:srgbClr val="242424"/>
                </a:solidFill>
                <a:effectLst/>
                <a:latin typeface="source-serif-pro"/>
              </a:rPr>
              <a:t>Mappings:</a:t>
            </a:r>
            <a:r>
              <a:rPr lang="en-US" b="0" i="0" dirty="0">
                <a:solidFill>
                  <a:srgbClr val="242424"/>
                </a:solidFill>
                <a:effectLst/>
                <a:latin typeface="source-serif-pro"/>
              </a:rPr>
              <a:t> Collection of Key-Value pairs which can be used to set values. (Optional)</a:t>
            </a:r>
          </a:p>
          <a:p>
            <a:pPr algn="l">
              <a:lnSpc>
                <a:spcPts val="2400"/>
              </a:lnSpc>
              <a:buFont typeface="Arial" panose="020B0604020202020204" pitchFamily="34" charset="0"/>
              <a:buChar char="•"/>
            </a:pPr>
            <a:r>
              <a:rPr lang="en-US" b="1" i="0" dirty="0">
                <a:solidFill>
                  <a:srgbClr val="242424"/>
                </a:solidFill>
                <a:effectLst/>
                <a:latin typeface="source-serif-pro"/>
              </a:rPr>
              <a:t>Resources:</a:t>
            </a:r>
            <a:r>
              <a:rPr lang="en-US" b="0" i="0" dirty="0">
                <a:solidFill>
                  <a:srgbClr val="242424"/>
                </a:solidFill>
                <a:effectLst/>
                <a:latin typeface="source-serif-pro"/>
              </a:rPr>
              <a:t> Declares the AWS resources that you want to include in the stack. (Required)</a:t>
            </a:r>
          </a:p>
          <a:p>
            <a:pPr algn="l">
              <a:lnSpc>
                <a:spcPts val="2400"/>
              </a:lnSpc>
              <a:buFont typeface="Arial" panose="020B0604020202020204" pitchFamily="34" charset="0"/>
              <a:buChar char="•"/>
            </a:pPr>
            <a:r>
              <a:rPr lang="en-US" b="1" i="0" dirty="0">
                <a:solidFill>
                  <a:srgbClr val="242424"/>
                </a:solidFill>
                <a:effectLst/>
                <a:latin typeface="source-serif-pro"/>
              </a:rPr>
              <a:t>Outputs:</a:t>
            </a:r>
            <a:r>
              <a:rPr lang="en-US" b="0" i="0" dirty="0">
                <a:solidFill>
                  <a:srgbClr val="242424"/>
                </a:solidFill>
                <a:effectLst/>
                <a:latin typeface="source-serif-pro"/>
              </a:rPr>
              <a:t> Declares output values that you can import into other stacks, return in response, or view on the AWS CloudFormation console. </a:t>
            </a:r>
            <a:r>
              <a:rPr lang="en-US" b="0" i="0">
                <a:solidFill>
                  <a:srgbClr val="242424"/>
                </a:solidFill>
                <a:effectLst/>
                <a:latin typeface="source-serif-pro"/>
              </a:rPr>
              <a:t>(Optional)</a:t>
            </a:r>
          </a:p>
          <a:p>
            <a:endParaRPr lang="en-IN"/>
          </a:p>
        </p:txBody>
      </p:sp>
    </p:spTree>
    <p:extLst>
      <p:ext uri="{BB962C8B-B14F-4D97-AF65-F5344CB8AC3E}">
        <p14:creationId xmlns:p14="http://schemas.microsoft.com/office/powerpoint/2010/main" val="1642796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5C6AE-8A10-3F06-36A1-030E511F5513}"/>
              </a:ext>
            </a:extLst>
          </p:cNvPr>
          <p:cNvSpPr>
            <a:spLocks noGrp="1"/>
          </p:cNvSpPr>
          <p:nvPr>
            <p:ph type="title"/>
          </p:nvPr>
        </p:nvSpPr>
        <p:spPr/>
        <p:txBody>
          <a:bodyPr/>
          <a:lstStyle/>
          <a:p>
            <a:r>
              <a:rPr lang="en-IN" dirty="0"/>
              <a:t>benefit</a:t>
            </a:r>
          </a:p>
        </p:txBody>
      </p:sp>
      <p:sp>
        <p:nvSpPr>
          <p:cNvPr id="3" name="Content Placeholder 2">
            <a:extLst>
              <a:ext uri="{FF2B5EF4-FFF2-40B4-BE49-F238E27FC236}">
                <a16:creationId xmlns:a16="http://schemas.microsoft.com/office/drawing/2014/main" id="{FC551FBC-F730-6652-D71C-80AA8D3F6F4F}"/>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source-serif-pro"/>
              </a:rPr>
              <a:t>Simplify Infrastructure Management</a:t>
            </a:r>
          </a:p>
          <a:p>
            <a:pPr algn="l">
              <a:lnSpc>
                <a:spcPts val="2400"/>
              </a:lnSpc>
              <a:buFont typeface="Arial" panose="020B0604020202020204" pitchFamily="34" charset="0"/>
              <a:buChar char="•"/>
            </a:pPr>
            <a:r>
              <a:rPr lang="en-US" b="0" i="0" dirty="0">
                <a:solidFill>
                  <a:srgbClr val="242424"/>
                </a:solidFill>
                <a:effectLst/>
                <a:latin typeface="source-serif-pro"/>
              </a:rPr>
              <a:t>Quickly Replicate Your Infrastructure</a:t>
            </a:r>
          </a:p>
          <a:p>
            <a:pPr algn="l">
              <a:lnSpc>
                <a:spcPts val="2400"/>
              </a:lnSpc>
              <a:buFont typeface="Arial" panose="020B0604020202020204" pitchFamily="34" charset="0"/>
              <a:buChar char="•"/>
            </a:pPr>
            <a:r>
              <a:rPr lang="en-US" b="0" i="0" dirty="0">
                <a:solidFill>
                  <a:srgbClr val="242424"/>
                </a:solidFill>
                <a:effectLst/>
                <a:latin typeface="source-serif-pro"/>
              </a:rPr>
              <a:t>Easily Control and Track Changes to Your Infrastructure</a:t>
            </a:r>
          </a:p>
          <a:p>
            <a:endParaRPr lang="en-IN" dirty="0"/>
          </a:p>
        </p:txBody>
      </p:sp>
    </p:spTree>
    <p:extLst>
      <p:ext uri="{BB962C8B-B14F-4D97-AF65-F5344CB8AC3E}">
        <p14:creationId xmlns:p14="http://schemas.microsoft.com/office/powerpoint/2010/main" val="232778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A825-2BF9-59DE-BBEE-83B390B19C5A}"/>
              </a:ext>
            </a:extLst>
          </p:cNvPr>
          <p:cNvSpPr>
            <a:spLocks noGrp="1"/>
          </p:cNvSpPr>
          <p:nvPr>
            <p:ph type="title"/>
          </p:nvPr>
        </p:nvSpPr>
        <p:spPr/>
        <p:txBody>
          <a:bodyPr/>
          <a:lstStyle/>
          <a:p>
            <a:r>
              <a:rPr lang="en-IN" b="0" i="0" dirty="0">
                <a:solidFill>
                  <a:srgbClr val="242424"/>
                </a:solidFill>
                <a:effectLst/>
                <a:latin typeface="source-serif-pro"/>
              </a:rPr>
              <a:t> 𝐃𝐫𝐢𝐟𝐭 𝐃𝐞𝐭𝐞𝐜𝐭𝐢𝐨𝐧:</a:t>
            </a:r>
            <a:endParaRPr lang="en-IN" dirty="0"/>
          </a:p>
        </p:txBody>
      </p:sp>
      <p:sp>
        <p:nvSpPr>
          <p:cNvPr id="3" name="Content Placeholder 2">
            <a:extLst>
              <a:ext uri="{FF2B5EF4-FFF2-40B4-BE49-F238E27FC236}">
                <a16:creationId xmlns:a16="http://schemas.microsoft.com/office/drawing/2014/main" id="{33C67E05-7E37-8894-1659-89A2C679D0EE}"/>
              </a:ext>
            </a:extLst>
          </p:cNvPr>
          <p:cNvSpPr>
            <a:spLocks noGrp="1"/>
          </p:cNvSpPr>
          <p:nvPr>
            <p:ph idx="1"/>
          </p:nvPr>
        </p:nvSpPr>
        <p:spPr/>
        <p:txBody>
          <a:bodyPr/>
          <a:lstStyle/>
          <a:p>
            <a:r>
              <a:rPr lang="en-US" b="0" i="0" dirty="0">
                <a:solidFill>
                  <a:srgbClr val="242424"/>
                </a:solidFill>
                <a:effectLst/>
                <a:latin typeface="source-serif-pro"/>
              </a:rPr>
              <a:t>- Drift detection in CFT allows you to identify differences between the desired stack configuration defined in your template and the current stack resources.</a:t>
            </a:r>
            <a:br>
              <a:rPr lang="en-US" dirty="0"/>
            </a:br>
            <a:r>
              <a:rPr lang="en-US" b="0" i="0" dirty="0">
                <a:solidFill>
                  <a:srgbClr val="242424"/>
                </a:solidFill>
                <a:effectLst/>
                <a:latin typeface="source-serif-pro"/>
              </a:rPr>
              <a:t>— It helps you track changes and understand if the stack has drifted from its expected state.</a:t>
            </a:r>
            <a:br>
              <a:rPr lang="en-US" dirty="0"/>
            </a:br>
            <a:r>
              <a:rPr lang="en-US" b="0" i="0" dirty="0">
                <a:solidFill>
                  <a:srgbClr val="242424"/>
                </a:solidFill>
                <a:effectLst/>
                <a:latin typeface="source-serif-pro"/>
              </a:rPr>
              <a:t>— Drift detection is useful for ensuring that your infrastructure stays compliant with your defined configurations.</a:t>
            </a:r>
            <a:endParaRPr lang="en-IN" dirty="0"/>
          </a:p>
        </p:txBody>
      </p:sp>
    </p:spTree>
    <p:extLst>
      <p:ext uri="{BB962C8B-B14F-4D97-AF65-F5344CB8AC3E}">
        <p14:creationId xmlns:p14="http://schemas.microsoft.com/office/powerpoint/2010/main" val="203353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8CBF7-AC6C-319D-77D5-4A1F01BC5EBB}"/>
              </a:ext>
            </a:extLst>
          </p:cNvPr>
          <p:cNvSpPr>
            <a:spLocks noGrp="1"/>
          </p:cNvSpPr>
          <p:nvPr>
            <p:ph type="title"/>
          </p:nvPr>
        </p:nvSpPr>
        <p:spPr/>
        <p:txBody>
          <a:bodyPr/>
          <a:lstStyle/>
          <a:p>
            <a:r>
              <a:rPr lang="en-IN" b="0" i="0" dirty="0">
                <a:solidFill>
                  <a:srgbClr val="242424"/>
                </a:solidFill>
                <a:effectLst/>
                <a:latin typeface="source-serif-pro"/>
              </a:rPr>
              <a:t> 𝐇𝐨𝐰 𝐭𝐨 𝐖𝐫𝐢𝐭𝐞 𝐂𝐅𝐓𝐬:</a:t>
            </a:r>
            <a:endParaRPr lang="en-IN" dirty="0"/>
          </a:p>
        </p:txBody>
      </p:sp>
      <p:sp>
        <p:nvSpPr>
          <p:cNvPr id="3" name="Content Placeholder 2">
            <a:extLst>
              <a:ext uri="{FF2B5EF4-FFF2-40B4-BE49-F238E27FC236}">
                <a16:creationId xmlns:a16="http://schemas.microsoft.com/office/drawing/2014/main" id="{64947DC9-7DFF-B6FD-67C8-DEA03C94BB6C}"/>
              </a:ext>
            </a:extLst>
          </p:cNvPr>
          <p:cNvSpPr>
            <a:spLocks noGrp="1"/>
          </p:cNvSpPr>
          <p:nvPr>
            <p:ph idx="1"/>
          </p:nvPr>
        </p:nvSpPr>
        <p:spPr/>
        <p:txBody>
          <a:bodyPr/>
          <a:lstStyle/>
          <a:p>
            <a:r>
              <a:rPr lang="en-US" b="0" i="0" dirty="0">
                <a:solidFill>
                  <a:srgbClr val="242424"/>
                </a:solidFill>
                <a:effectLst/>
                <a:latin typeface="source-serif-pro"/>
              </a:rPr>
              <a:t>- Use the JSON or YAML template format to define your AWS resources, parameters, and other template components.</a:t>
            </a:r>
            <a:br>
              <a:rPr lang="en-US" dirty="0"/>
            </a:br>
            <a:r>
              <a:rPr lang="en-US" b="0" i="0" dirty="0">
                <a:solidFill>
                  <a:srgbClr val="242424"/>
                </a:solidFill>
                <a:effectLst/>
                <a:latin typeface="source-serif-pro"/>
              </a:rPr>
              <a:t>— Define the resource properties, dependencies, and other settings for each resource.</a:t>
            </a:r>
            <a:br>
              <a:rPr lang="en-US" dirty="0"/>
            </a:br>
            <a:r>
              <a:rPr lang="en-US" b="0" i="0" dirty="0">
                <a:solidFill>
                  <a:srgbClr val="242424"/>
                </a:solidFill>
                <a:effectLst/>
                <a:latin typeface="source-serif-pro"/>
              </a:rPr>
              <a:t>— Use CloudFormation intrinsic functions like `</a:t>
            </a:r>
            <a:r>
              <a:rPr lang="en-US" b="0" i="0" dirty="0" err="1">
                <a:solidFill>
                  <a:srgbClr val="242424"/>
                </a:solidFill>
                <a:effectLst/>
                <a:latin typeface="source-serif-pro"/>
              </a:rPr>
              <a:t>Fn</a:t>
            </a:r>
            <a:r>
              <a:rPr lang="en-US" b="0" i="0" dirty="0">
                <a:solidFill>
                  <a:srgbClr val="242424"/>
                </a:solidFill>
                <a:effectLst/>
                <a:latin typeface="source-serif-pro"/>
              </a:rPr>
              <a:t>::Ref`, `</a:t>
            </a:r>
            <a:r>
              <a:rPr lang="en-US" b="0" i="0" dirty="0" err="1">
                <a:solidFill>
                  <a:srgbClr val="242424"/>
                </a:solidFill>
                <a:effectLst/>
                <a:latin typeface="source-serif-pro"/>
              </a:rPr>
              <a:t>Fn</a:t>
            </a:r>
            <a:r>
              <a:rPr lang="en-US" b="0" i="0" dirty="0">
                <a:solidFill>
                  <a:srgbClr val="242424"/>
                </a:solidFill>
                <a:effectLst/>
                <a:latin typeface="source-serif-pro"/>
              </a:rPr>
              <a:t>::</a:t>
            </a:r>
            <a:r>
              <a:rPr lang="en-US" b="0" i="0" dirty="0" err="1">
                <a:solidFill>
                  <a:srgbClr val="242424"/>
                </a:solidFill>
                <a:effectLst/>
                <a:latin typeface="source-serif-pro"/>
              </a:rPr>
              <a:t>GetAtt</a:t>
            </a:r>
            <a:r>
              <a:rPr lang="en-US" b="0" i="0" dirty="0">
                <a:solidFill>
                  <a:srgbClr val="242424"/>
                </a:solidFill>
                <a:effectLst/>
                <a:latin typeface="source-serif-pro"/>
              </a:rPr>
              <a:t>`, and `</a:t>
            </a:r>
            <a:r>
              <a:rPr lang="en-US" b="0" i="0" dirty="0" err="1">
                <a:solidFill>
                  <a:srgbClr val="242424"/>
                </a:solidFill>
                <a:effectLst/>
                <a:latin typeface="source-serif-pro"/>
              </a:rPr>
              <a:t>Fn</a:t>
            </a:r>
            <a:r>
              <a:rPr lang="en-US" b="0" i="0" dirty="0">
                <a:solidFill>
                  <a:srgbClr val="242424"/>
                </a:solidFill>
                <a:effectLst/>
                <a:latin typeface="source-serif-pro"/>
              </a:rPr>
              <a:t>::Sub` for dynamic configurations.</a:t>
            </a:r>
            <a:br>
              <a:rPr lang="en-US" dirty="0"/>
            </a:br>
            <a:r>
              <a:rPr lang="en-US" b="0" i="0" dirty="0">
                <a:solidFill>
                  <a:srgbClr val="242424"/>
                </a:solidFill>
                <a:effectLst/>
                <a:latin typeface="source-serif-pro"/>
              </a:rPr>
              <a:t>— Use AWS-specific extensions like `!Sub` and `!</a:t>
            </a:r>
            <a:r>
              <a:rPr lang="en-US" b="0" i="0" dirty="0" err="1">
                <a:solidFill>
                  <a:srgbClr val="242424"/>
                </a:solidFill>
                <a:effectLst/>
                <a:latin typeface="source-serif-pro"/>
              </a:rPr>
              <a:t>ImportValue</a:t>
            </a:r>
            <a:r>
              <a:rPr lang="en-US" b="0" i="0" dirty="0">
                <a:solidFill>
                  <a:srgbClr val="242424"/>
                </a:solidFill>
                <a:effectLst/>
                <a:latin typeface="source-serif-pro"/>
              </a:rPr>
              <a:t>` for parameterization and cross-stack referencing.</a:t>
            </a:r>
            <a:br>
              <a:rPr lang="en-US" dirty="0"/>
            </a:br>
            <a:r>
              <a:rPr lang="en-US" b="0" i="0" dirty="0">
                <a:solidFill>
                  <a:srgbClr val="242424"/>
                </a:solidFill>
                <a:effectLst/>
                <a:latin typeface="source-serif-pro"/>
              </a:rPr>
              <a:t>— Use conditions to control resource creation and to make your templates more flexible.</a:t>
            </a:r>
            <a:endParaRPr lang="en-IN" dirty="0"/>
          </a:p>
        </p:txBody>
      </p:sp>
    </p:spTree>
    <p:extLst>
      <p:ext uri="{BB962C8B-B14F-4D97-AF65-F5344CB8AC3E}">
        <p14:creationId xmlns:p14="http://schemas.microsoft.com/office/powerpoint/2010/main" val="403407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B4FD-58C5-C74E-158E-BEADD935C4A4}"/>
              </a:ext>
            </a:extLst>
          </p:cNvPr>
          <p:cNvSpPr>
            <a:spLocks noGrp="1"/>
          </p:cNvSpPr>
          <p:nvPr>
            <p:ph type="title"/>
          </p:nvPr>
        </p:nvSpPr>
        <p:spPr/>
        <p:txBody>
          <a:bodyPr/>
          <a:lstStyle/>
          <a:p>
            <a:r>
              <a:rPr lang="en-IN" b="0" i="0" dirty="0">
                <a:solidFill>
                  <a:srgbClr val="242424"/>
                </a:solidFill>
                <a:effectLst/>
                <a:latin typeface="source-serif-pro"/>
              </a:rPr>
              <a:t> 𝐄𝐱𝐚𝐦𝐩𝐥𝐞𝐬 𝐨𝐟 𝐂𝐥𝐨𝐮𝐝𝐅𝐨𝐫𝐦𝐚𝐭𝐢𝐨𝐧 𝐔𝐬𝐞 𝐂𝐚𝐬𝐞𝐬:</a:t>
            </a:r>
            <a:endParaRPr lang="en-IN" dirty="0"/>
          </a:p>
        </p:txBody>
      </p:sp>
      <p:sp>
        <p:nvSpPr>
          <p:cNvPr id="3" name="Content Placeholder 2">
            <a:extLst>
              <a:ext uri="{FF2B5EF4-FFF2-40B4-BE49-F238E27FC236}">
                <a16:creationId xmlns:a16="http://schemas.microsoft.com/office/drawing/2014/main" id="{2EFDD0CF-73B5-86E6-90DE-4CE40FB1933D}"/>
              </a:ext>
            </a:extLst>
          </p:cNvPr>
          <p:cNvSpPr>
            <a:spLocks noGrp="1"/>
          </p:cNvSpPr>
          <p:nvPr>
            <p:ph idx="1"/>
          </p:nvPr>
        </p:nvSpPr>
        <p:spPr/>
        <p:txBody>
          <a:bodyPr/>
          <a:lstStyle/>
          <a:p>
            <a:r>
              <a:rPr lang="en-US" b="0" i="0" dirty="0">
                <a:solidFill>
                  <a:srgbClr val="242424"/>
                </a:solidFill>
                <a:effectLst/>
                <a:latin typeface="source-serif-pro"/>
              </a:rPr>
              <a:t>- Creating a VPC and related resources: Define a VPC, subnets, security groups, and routing tables.</a:t>
            </a:r>
            <a:br>
              <a:rPr lang="en-US" dirty="0"/>
            </a:br>
            <a:r>
              <a:rPr lang="en-US" b="0" i="0" dirty="0">
                <a:solidFill>
                  <a:srgbClr val="242424"/>
                </a:solidFill>
                <a:effectLst/>
                <a:latin typeface="source-serif-pro"/>
              </a:rPr>
              <a:t>— Deploying an application stack: Define EC2 instances, load balancers, databases, and other application components.</a:t>
            </a:r>
            <a:br>
              <a:rPr lang="en-US" dirty="0"/>
            </a:br>
            <a:r>
              <a:rPr lang="en-US" b="0" i="0" dirty="0">
                <a:solidFill>
                  <a:srgbClr val="242424"/>
                </a:solidFill>
                <a:effectLst/>
                <a:latin typeface="source-serif-pro"/>
              </a:rPr>
              <a:t>— Setting up monitoring and alarms:*Define CloudWatch alarms, SNS topics, and metric filters.</a:t>
            </a:r>
            <a:br>
              <a:rPr lang="en-US" dirty="0"/>
            </a:br>
            <a:r>
              <a:rPr lang="en-US" b="0" i="0" dirty="0">
                <a:solidFill>
                  <a:srgbClr val="242424"/>
                </a:solidFill>
                <a:effectLst/>
                <a:latin typeface="source-serif-pro"/>
              </a:rPr>
              <a:t>— Provisioning storage resources: Define S3 buckets, EBS volumes, and RDS databases.</a:t>
            </a:r>
            <a:br>
              <a:rPr lang="en-US" dirty="0"/>
            </a:br>
            <a:r>
              <a:rPr lang="en-US" b="0" i="0">
                <a:solidFill>
                  <a:srgbClr val="242424"/>
                </a:solidFill>
                <a:effectLst/>
                <a:latin typeface="source-serif-pro"/>
              </a:rPr>
              <a:t>— Managing security and compliance: Define IAM roles, policies, and security group rules.</a:t>
            </a:r>
            <a:endParaRPr lang="en-IN"/>
          </a:p>
        </p:txBody>
      </p:sp>
    </p:spTree>
    <p:extLst>
      <p:ext uri="{BB962C8B-B14F-4D97-AF65-F5344CB8AC3E}">
        <p14:creationId xmlns:p14="http://schemas.microsoft.com/office/powerpoint/2010/main" val="1905806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32383-FC3F-13E5-6542-56F5A52E3012}"/>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BA9DB444-4D45-1107-2FB9-92722247696F}"/>
              </a:ext>
            </a:extLst>
          </p:cNvPr>
          <p:cNvSpPr>
            <a:spLocks noGrp="1"/>
          </p:cNvSpPr>
          <p:nvPr>
            <p:ph idx="1"/>
          </p:nvPr>
        </p:nvSpPr>
        <p:spPr/>
        <p:txBody>
          <a:bodyPr/>
          <a:lstStyle/>
          <a:p>
            <a:pPr marL="0" indent="0">
              <a:buNone/>
            </a:pPr>
            <a:r>
              <a:rPr lang="en-IN">
                <a:hlinkClick r:id="rId2"/>
              </a:rPr>
              <a:t>https://docs.aws.amazon.com/AWSCloudFormation/latest/UserGuide/aws-resource-ec2-instanceconnectendpoint.html</a:t>
            </a:r>
            <a:endParaRPr lang="en-IN"/>
          </a:p>
          <a:p>
            <a:pPr marL="0" indent="0">
              <a:buNone/>
            </a:pPr>
            <a:endParaRPr lang="en-IN"/>
          </a:p>
        </p:txBody>
      </p:sp>
    </p:spTree>
    <p:extLst>
      <p:ext uri="{BB962C8B-B14F-4D97-AF65-F5344CB8AC3E}">
        <p14:creationId xmlns:p14="http://schemas.microsoft.com/office/powerpoint/2010/main" val="145783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14DB3-02EC-1F4D-4763-B2E528E2C590}"/>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AF6B66CA-FDDA-1552-34BB-C641F15003C8}"/>
              </a:ext>
            </a:extLst>
          </p:cNvPr>
          <p:cNvSpPr>
            <a:spLocks noGrp="1"/>
          </p:cNvSpPr>
          <p:nvPr>
            <p:ph idx="1"/>
          </p:nvPr>
        </p:nvSpPr>
        <p:spPr/>
        <p:txBody>
          <a:bodyPr/>
          <a:lstStyle/>
          <a:p>
            <a:r>
              <a:rPr lang="en-US" b="0" i="0" dirty="0">
                <a:solidFill>
                  <a:srgbClr val="242424"/>
                </a:solidFill>
                <a:effectLst/>
                <a:latin typeface="source-serif-pro"/>
              </a:rPr>
              <a:t>AWS CloudFormation is a service that helps you model and set up your Amazon Web Services resources so that you can spend less time managing those resources and more time focusing on your applications that run in AWS. </a:t>
            </a:r>
          </a:p>
          <a:p>
            <a:r>
              <a:rPr lang="en-US" b="0" i="0" dirty="0">
                <a:solidFill>
                  <a:srgbClr val="242424"/>
                </a:solidFill>
                <a:effectLst/>
                <a:latin typeface="source-serif-pro"/>
              </a:rPr>
              <a:t>You create a template that describes all the AWS resources that you want (like Amazon EC2 instances or Amazon RDS DB instances), and AWS CloudFormation takes care of provisioning and configuring those resources for you.</a:t>
            </a:r>
            <a:endParaRPr lang="en-IN" dirty="0"/>
          </a:p>
        </p:txBody>
      </p:sp>
    </p:spTree>
    <p:extLst>
      <p:ext uri="{BB962C8B-B14F-4D97-AF65-F5344CB8AC3E}">
        <p14:creationId xmlns:p14="http://schemas.microsoft.com/office/powerpoint/2010/main" val="298946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81A1-A7D2-4675-103B-0AD7050D968A}"/>
              </a:ext>
            </a:extLst>
          </p:cNvPr>
          <p:cNvSpPr>
            <a:spLocks noGrp="1"/>
          </p:cNvSpPr>
          <p:nvPr>
            <p:ph type="title"/>
          </p:nvPr>
        </p:nvSpPr>
        <p:spPr/>
        <p:txBody>
          <a:bodyPr/>
          <a:lstStyle/>
          <a:p>
            <a:r>
              <a:rPr lang="en-IN" dirty="0"/>
              <a:t>Definition</a:t>
            </a:r>
          </a:p>
        </p:txBody>
      </p:sp>
      <p:pic>
        <p:nvPicPr>
          <p:cNvPr id="5" name="Content Placeholder 4">
            <a:extLst>
              <a:ext uri="{FF2B5EF4-FFF2-40B4-BE49-F238E27FC236}">
                <a16:creationId xmlns:a16="http://schemas.microsoft.com/office/drawing/2014/main" id="{0D2DBA1D-F286-46BB-8BC1-68C9929C4CD3}"/>
              </a:ext>
            </a:extLst>
          </p:cNvPr>
          <p:cNvPicPr>
            <a:picLocks noGrp="1" noChangeAspect="1"/>
          </p:cNvPicPr>
          <p:nvPr>
            <p:ph idx="1"/>
          </p:nvPr>
        </p:nvPicPr>
        <p:blipFill>
          <a:blip r:embed="rId2"/>
          <a:stretch>
            <a:fillRect/>
          </a:stretch>
        </p:blipFill>
        <p:spPr>
          <a:xfrm>
            <a:off x="1763486" y="2096681"/>
            <a:ext cx="8588828" cy="3476803"/>
          </a:xfrm>
        </p:spPr>
      </p:pic>
    </p:spTree>
    <p:extLst>
      <p:ext uri="{BB962C8B-B14F-4D97-AF65-F5344CB8AC3E}">
        <p14:creationId xmlns:p14="http://schemas.microsoft.com/office/powerpoint/2010/main" val="377339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7B8B3-E24A-E129-A795-62A5D53970E9}"/>
              </a:ext>
            </a:extLst>
          </p:cNvPr>
          <p:cNvSpPr>
            <a:spLocks noGrp="1"/>
          </p:cNvSpPr>
          <p:nvPr>
            <p:ph type="title"/>
          </p:nvPr>
        </p:nvSpPr>
        <p:spPr/>
        <p:txBody>
          <a:bodyPr/>
          <a:lstStyle/>
          <a:p>
            <a:r>
              <a:rPr lang="en-IN" dirty="0"/>
              <a:t>Template</a:t>
            </a:r>
          </a:p>
        </p:txBody>
      </p:sp>
      <p:pic>
        <p:nvPicPr>
          <p:cNvPr id="5" name="Content Placeholder 4">
            <a:extLst>
              <a:ext uri="{FF2B5EF4-FFF2-40B4-BE49-F238E27FC236}">
                <a16:creationId xmlns:a16="http://schemas.microsoft.com/office/drawing/2014/main" id="{2CEE4FFC-51A5-A534-F59A-6321C3581767}"/>
              </a:ext>
            </a:extLst>
          </p:cNvPr>
          <p:cNvPicPr>
            <a:picLocks noGrp="1" noChangeAspect="1"/>
          </p:cNvPicPr>
          <p:nvPr>
            <p:ph idx="1"/>
          </p:nvPr>
        </p:nvPicPr>
        <p:blipFill>
          <a:blip r:embed="rId2"/>
          <a:stretch>
            <a:fillRect/>
          </a:stretch>
        </p:blipFill>
        <p:spPr>
          <a:xfrm>
            <a:off x="1066800" y="2188029"/>
            <a:ext cx="9988054" cy="3753372"/>
          </a:xfrm>
        </p:spPr>
      </p:pic>
    </p:spTree>
    <p:extLst>
      <p:ext uri="{BB962C8B-B14F-4D97-AF65-F5344CB8AC3E}">
        <p14:creationId xmlns:p14="http://schemas.microsoft.com/office/powerpoint/2010/main" val="3361906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CD0D-D87D-D692-D923-28176CE84BBE}"/>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7599ED0-E395-9BBC-321C-10D15C83B072}"/>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 Open your favorite text editor and create a CloudFormation template in either JSON or YAML format.</a:t>
            </a:r>
          </a:p>
          <a:p>
            <a:pPr algn="l">
              <a:lnSpc>
                <a:spcPts val="2400"/>
              </a:lnSpc>
            </a:pPr>
            <a:r>
              <a:rPr lang="en-US" b="0" i="0" dirty="0">
                <a:solidFill>
                  <a:srgbClr val="242424"/>
                </a:solidFill>
                <a:effectLst/>
                <a:latin typeface="source-serif-pro"/>
              </a:rPr>
              <a:t>2. Define the structure of your CloudFormation template, which includes specifying the resources you want to create. For an EC2 instance, you should use the `AWS::EC2::Instance` resource type.</a:t>
            </a:r>
          </a:p>
          <a:p>
            <a:pPr algn="l">
              <a:lnSpc>
                <a:spcPts val="2400"/>
              </a:lnSpc>
            </a:pPr>
            <a:r>
              <a:rPr lang="en-US" b="0" i="0" dirty="0">
                <a:solidFill>
                  <a:srgbClr val="242424"/>
                </a:solidFill>
                <a:effectLst/>
                <a:latin typeface="source-serif-pro"/>
              </a:rPr>
              <a:t>3. Define the properties for the EC2 instance, such as the instance type, key pair, security groups, and any other configuration details.</a:t>
            </a:r>
          </a:p>
          <a:p>
            <a:endParaRPr lang="en-IN" dirty="0"/>
          </a:p>
        </p:txBody>
      </p:sp>
    </p:spTree>
    <p:extLst>
      <p:ext uri="{BB962C8B-B14F-4D97-AF65-F5344CB8AC3E}">
        <p14:creationId xmlns:p14="http://schemas.microsoft.com/office/powerpoint/2010/main" val="364198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E676-A8F6-600C-4747-F5781070851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55C08AE-8216-669C-0C73-FAED6E101B9F}"/>
              </a:ext>
            </a:extLst>
          </p:cNvPr>
          <p:cNvSpPr>
            <a:spLocks noGrp="1"/>
          </p:cNvSpPr>
          <p:nvPr>
            <p:ph idx="1"/>
          </p:nvPr>
        </p:nvSpPr>
        <p:spPr/>
        <p:txBody>
          <a:bodyPr/>
          <a:lstStyle/>
          <a:p>
            <a:r>
              <a:rPr lang="en-US" b="0" i="0" dirty="0">
                <a:solidFill>
                  <a:srgbClr val="242424"/>
                </a:solidFill>
                <a:effectLst/>
                <a:latin typeface="source-serif-pro"/>
              </a:rPr>
              <a:t>- Resources: These are the AWS resources you want to provision, such as EC2 instances, S3 buckets, RDS databases, etc.</a:t>
            </a:r>
            <a:br>
              <a:rPr lang="en-US" dirty="0"/>
            </a:br>
            <a:r>
              <a:rPr lang="en-US" b="0" i="0" dirty="0">
                <a:solidFill>
                  <a:srgbClr val="242424"/>
                </a:solidFill>
                <a:effectLst/>
                <a:latin typeface="source-serif-pro"/>
              </a:rPr>
              <a:t>— Parameters: These are input values that can be customized when creating a stack.</a:t>
            </a:r>
            <a:br>
              <a:rPr lang="en-US" dirty="0"/>
            </a:br>
            <a:r>
              <a:rPr lang="en-US" b="0" i="0" dirty="0">
                <a:solidFill>
                  <a:srgbClr val="242424"/>
                </a:solidFill>
                <a:effectLst/>
                <a:latin typeface="source-serif-pro"/>
              </a:rPr>
              <a:t>— Mappings: Define a mapping between input values and corresponding resource properties.</a:t>
            </a:r>
            <a:br>
              <a:rPr lang="en-US" dirty="0"/>
            </a:br>
            <a:r>
              <a:rPr lang="en-US" b="0" i="0" dirty="0">
                <a:solidFill>
                  <a:srgbClr val="242424"/>
                </a:solidFill>
                <a:effectLst/>
                <a:latin typeface="source-serif-pro"/>
              </a:rPr>
              <a:t>— Conditions: Specify when resources should be created or when they should be skipped.</a:t>
            </a:r>
            <a:br>
              <a:rPr lang="en-US" dirty="0"/>
            </a:br>
            <a:r>
              <a:rPr lang="en-US" b="0" i="0" dirty="0">
                <a:solidFill>
                  <a:srgbClr val="242424"/>
                </a:solidFill>
                <a:effectLst/>
                <a:latin typeface="source-serif-pro"/>
              </a:rPr>
              <a:t>— Outputs: Declare the values you want to retrieve once the stack is created.</a:t>
            </a:r>
            <a:endParaRPr lang="en-IN" dirty="0"/>
          </a:p>
        </p:txBody>
      </p:sp>
    </p:spTree>
    <p:extLst>
      <p:ext uri="{BB962C8B-B14F-4D97-AF65-F5344CB8AC3E}">
        <p14:creationId xmlns:p14="http://schemas.microsoft.com/office/powerpoint/2010/main" val="4004729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699E-7E3B-BC4A-B3B2-6C6F02160ADD}"/>
              </a:ext>
            </a:extLst>
          </p:cNvPr>
          <p:cNvSpPr>
            <a:spLocks noGrp="1"/>
          </p:cNvSpPr>
          <p:nvPr>
            <p:ph type="title"/>
          </p:nvPr>
        </p:nvSpPr>
        <p:spPr/>
        <p:txBody>
          <a:bodyPr/>
          <a:lstStyle/>
          <a:p>
            <a:r>
              <a:rPr lang="en-IN" b="1" i="0" dirty="0">
                <a:solidFill>
                  <a:srgbClr val="242424"/>
                </a:solidFill>
                <a:effectLst/>
                <a:latin typeface="sohne"/>
              </a:rPr>
              <a:t>AWS CloudFormation Basics: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3247F27-CDAA-C240-7A80-DF635A9DD8D5}"/>
              </a:ext>
            </a:extLst>
          </p:cNvPr>
          <p:cNvSpPr>
            <a:spLocks noGrp="1"/>
          </p:cNvSpPr>
          <p:nvPr>
            <p:ph idx="1"/>
          </p:nvPr>
        </p:nvSpPr>
        <p:spPr/>
        <p:txBody>
          <a:bodyPr/>
          <a:lstStyle/>
          <a:p>
            <a:pPr algn="l">
              <a:lnSpc>
                <a:spcPts val="2400"/>
              </a:lnSpc>
            </a:pP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In CloudFormation, you work with Templates and Stacks.</a:t>
            </a:r>
          </a:p>
          <a:p>
            <a:pPr algn="l">
              <a:lnSpc>
                <a:spcPts val="2400"/>
              </a:lnSpc>
            </a:pPr>
            <a:r>
              <a:rPr lang="en-US" sz="24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Template:</a:t>
            </a: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JSON or YAML formatted text file which is a blueprint of your AWS resources.</a:t>
            </a:r>
          </a:p>
          <a:p>
            <a:pPr algn="l">
              <a:lnSpc>
                <a:spcPts val="2400"/>
              </a:lnSpc>
            </a:pPr>
            <a:r>
              <a:rPr lang="en-US" sz="24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Stack:</a:t>
            </a: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In CloudFormation, you manage resources as a single unit called a Stack. All the resources in a stack are defined by the stack’s Template.</a:t>
            </a:r>
          </a:p>
          <a:p>
            <a:pPr algn="l">
              <a:lnSpc>
                <a:spcPts val="2400"/>
              </a:lnSpc>
            </a:pP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Hence the AWS CloudFormation workflow can be summarized using the image here</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2690094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FB1D-5D56-5F4F-A3E8-6C315456733E}"/>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7CC5590-A165-073B-A43C-DD1FA454E922}"/>
              </a:ext>
            </a:extLst>
          </p:cNvPr>
          <p:cNvPicPr>
            <a:picLocks noGrp="1" noChangeAspect="1"/>
          </p:cNvPicPr>
          <p:nvPr>
            <p:ph idx="1"/>
          </p:nvPr>
        </p:nvPicPr>
        <p:blipFill>
          <a:blip r:embed="rId2"/>
          <a:stretch>
            <a:fillRect/>
          </a:stretch>
        </p:blipFill>
        <p:spPr>
          <a:xfrm>
            <a:off x="1926771" y="2016125"/>
            <a:ext cx="9307285" cy="3449638"/>
          </a:xfrm>
        </p:spPr>
      </p:pic>
    </p:spTree>
    <p:extLst>
      <p:ext uri="{BB962C8B-B14F-4D97-AF65-F5344CB8AC3E}">
        <p14:creationId xmlns:p14="http://schemas.microsoft.com/office/powerpoint/2010/main" val="1482104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3D6C-3835-9A32-5E05-98C2338CF2D7}"/>
              </a:ext>
            </a:extLst>
          </p:cNvPr>
          <p:cNvSpPr>
            <a:spLocks noGrp="1"/>
          </p:cNvSpPr>
          <p:nvPr>
            <p:ph type="title"/>
          </p:nvPr>
        </p:nvSpPr>
        <p:spPr/>
        <p:txBody>
          <a:bodyPr/>
          <a:lstStyle/>
          <a:p>
            <a:r>
              <a:rPr lang="en-IN" dirty="0"/>
              <a:t>template</a:t>
            </a:r>
          </a:p>
        </p:txBody>
      </p:sp>
      <p:sp>
        <p:nvSpPr>
          <p:cNvPr id="3" name="Content Placeholder 2">
            <a:extLst>
              <a:ext uri="{FF2B5EF4-FFF2-40B4-BE49-F238E27FC236}">
                <a16:creationId xmlns:a16="http://schemas.microsoft.com/office/drawing/2014/main" id="{B5997CAD-DE68-EAAF-66EA-74CF115693B9}"/>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A template is a JSON or YAML formatted text file that describes what resources are contained in the Stack. It contains information about each resource, its configuration and how it may be connected or dependent on other resources.</a:t>
            </a:r>
          </a:p>
          <a:p>
            <a:pPr algn="l">
              <a:lnSpc>
                <a:spcPts val="2400"/>
              </a:lnSpc>
            </a:pPr>
            <a:r>
              <a:rPr lang="en-US" b="0" i="0" dirty="0">
                <a:solidFill>
                  <a:srgbClr val="242424"/>
                </a:solidFill>
                <a:effectLst/>
                <a:latin typeface="source-serif-pro"/>
              </a:rPr>
              <a:t>A template can be developed using two methods:</a:t>
            </a:r>
          </a:p>
          <a:p>
            <a:pPr algn="l">
              <a:lnSpc>
                <a:spcPts val="2400"/>
              </a:lnSpc>
            </a:pPr>
            <a:r>
              <a:rPr lang="en-US" b="1" i="0" dirty="0">
                <a:solidFill>
                  <a:srgbClr val="242424"/>
                </a:solidFill>
                <a:effectLst/>
                <a:latin typeface="source-serif-pro"/>
              </a:rPr>
              <a:t>1. UI Designer</a:t>
            </a:r>
            <a:r>
              <a:rPr lang="en-US" b="0" i="0" dirty="0">
                <a:solidFill>
                  <a:srgbClr val="242424"/>
                </a:solidFill>
                <a:effectLst/>
                <a:latin typeface="source-serif-pro"/>
              </a:rPr>
              <a:t>: You can diagram your template resources using a drag-and-drop interface, and then edit their details using the integrated JSON/YAML editor.</a:t>
            </a:r>
          </a:p>
          <a:p>
            <a:pPr algn="l">
              <a:lnSpc>
                <a:spcPts val="2400"/>
              </a:lnSpc>
            </a:pPr>
            <a:r>
              <a:rPr lang="en-US" b="1" i="0" dirty="0">
                <a:solidFill>
                  <a:srgbClr val="242424"/>
                </a:solidFill>
                <a:effectLst/>
                <a:latin typeface="source-serif-pro"/>
              </a:rPr>
              <a:t>2.</a:t>
            </a:r>
            <a:r>
              <a:rPr lang="en-US" b="0" i="0" dirty="0">
                <a:solidFill>
                  <a:srgbClr val="242424"/>
                </a:solidFill>
                <a:effectLst/>
                <a:latin typeface="source-serif-pro"/>
              </a:rPr>
              <a:t> </a:t>
            </a:r>
            <a:r>
              <a:rPr lang="en-US" b="1" i="0" dirty="0">
                <a:solidFill>
                  <a:srgbClr val="242424"/>
                </a:solidFill>
                <a:effectLst/>
                <a:latin typeface="source-serif-pro"/>
              </a:rPr>
              <a:t>Script:</a:t>
            </a:r>
            <a:r>
              <a:rPr lang="en-US" b="0" i="0" dirty="0">
                <a:solidFill>
                  <a:srgbClr val="242424"/>
                </a:solidFill>
                <a:effectLst/>
                <a:latin typeface="source-serif-pro"/>
              </a:rPr>
              <a:t> Directly scripting the template in JSON or YAML format.</a:t>
            </a:r>
          </a:p>
          <a:p>
            <a:endParaRPr lang="en-IN" dirty="0"/>
          </a:p>
        </p:txBody>
      </p:sp>
    </p:spTree>
    <p:extLst>
      <p:ext uri="{BB962C8B-B14F-4D97-AF65-F5344CB8AC3E}">
        <p14:creationId xmlns:p14="http://schemas.microsoft.com/office/powerpoint/2010/main" val="10250613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234</TotalTime>
  <Words>846</Words>
  <Application>Microsoft Office PowerPoint</Application>
  <PresentationFormat>Widescreen</PresentationFormat>
  <Paragraphs>42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 Light</vt:lpstr>
      <vt:lpstr>Gill Sans MT</vt:lpstr>
      <vt:lpstr>sohne</vt:lpstr>
      <vt:lpstr>source-serif-pro</vt:lpstr>
      <vt:lpstr>Gallery</vt:lpstr>
      <vt:lpstr>Aws cloudformation</vt:lpstr>
      <vt:lpstr>overview</vt:lpstr>
      <vt:lpstr>Definition</vt:lpstr>
      <vt:lpstr>Template</vt:lpstr>
      <vt:lpstr>..</vt:lpstr>
      <vt:lpstr>..</vt:lpstr>
      <vt:lpstr>AWS CloudFormation Basics: </vt:lpstr>
      <vt:lpstr>..</vt:lpstr>
      <vt:lpstr>template</vt:lpstr>
      <vt:lpstr>Description of template</vt:lpstr>
      <vt:lpstr>benefit</vt:lpstr>
      <vt:lpstr> 𝐃𝐫𝐢𝐟𝐭 𝐃𝐞𝐭𝐞𝐜𝐭𝐢𝐨𝐧:</vt:lpstr>
      <vt:lpstr> 𝐇𝐨𝐰 𝐭𝐨 𝐖𝐫𝐢𝐭𝐞 𝐂𝐅𝐓𝐬:</vt:lpstr>
      <vt:lpstr> 𝐄𝐱𝐚𝐦𝐩𝐥𝐞𝐬 𝐨𝐟 𝐂𝐥𝐨𝐮𝐝𝐅𝐨𝐫𝐦𝐚𝐭𝐢𝐨𝐧 𝐔𝐬𝐞 𝐂𝐚𝐬𝐞𝐬:</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12</cp:revision>
  <dcterms:created xsi:type="dcterms:W3CDTF">2025-01-24T04:58:13Z</dcterms:created>
  <dcterms:modified xsi:type="dcterms:W3CDTF">2025-01-31T18:47:05Z</dcterms:modified>
</cp:coreProperties>
</file>