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05120-121B-132D-B115-07A44D5251CE}"/>
              </a:ext>
            </a:extLst>
          </p:cNvPr>
          <p:cNvSpPr>
            <a:spLocks noGrp="1"/>
          </p:cNvSpPr>
          <p:nvPr>
            <p:ph type="ctrTitle"/>
          </p:nvPr>
        </p:nvSpPr>
        <p:spPr/>
        <p:txBody>
          <a:bodyPr/>
          <a:lstStyle/>
          <a:p>
            <a:r>
              <a:rPr lang="en-US" dirty="0"/>
              <a:t>Aws pricing</a:t>
            </a:r>
            <a:endParaRPr lang="en-IN" dirty="0"/>
          </a:p>
        </p:txBody>
      </p:sp>
      <p:sp>
        <p:nvSpPr>
          <p:cNvPr id="3" name="Subtitle 2">
            <a:extLst>
              <a:ext uri="{FF2B5EF4-FFF2-40B4-BE49-F238E27FC236}">
                <a16:creationId xmlns:a16="http://schemas.microsoft.com/office/drawing/2014/main" id="{13EC385E-932D-5580-C51C-5A6AFAAEAFBE}"/>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645710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5F33-36C3-661B-5A01-6A3FCFD3C952}"/>
              </a:ext>
            </a:extLst>
          </p:cNvPr>
          <p:cNvSpPr>
            <a:spLocks noGrp="1"/>
          </p:cNvSpPr>
          <p:nvPr>
            <p:ph type="title"/>
          </p:nvPr>
        </p:nvSpPr>
        <p:spPr/>
        <p:txBody>
          <a:bodyPr/>
          <a:lstStyle/>
          <a:p>
            <a:pPr>
              <a:lnSpc>
                <a:spcPts val="1800"/>
              </a:lnSpc>
            </a:pPr>
            <a:r>
              <a:rPr lang="en-IN" b="1" i="0" dirty="0">
                <a:solidFill>
                  <a:srgbClr val="242424"/>
                </a:solidFill>
                <a:effectLst/>
                <a:latin typeface="sohne"/>
              </a:rPr>
              <a:t>Pay as you Go</a:t>
            </a:r>
            <a:br>
              <a:rPr lang="en-IN" b="1" i="0" dirty="0">
                <a:solidFill>
                  <a:srgbClr val="242424"/>
                </a:solidFill>
                <a:effectLst/>
                <a:latin typeface="sohne"/>
              </a:rPr>
            </a:br>
            <a:br>
              <a:rPr lang="en-IN" dirty="0"/>
            </a:br>
            <a:endParaRPr lang="en-IN" dirty="0"/>
          </a:p>
        </p:txBody>
      </p:sp>
      <p:sp>
        <p:nvSpPr>
          <p:cNvPr id="3" name="Content Placeholder 2">
            <a:extLst>
              <a:ext uri="{FF2B5EF4-FFF2-40B4-BE49-F238E27FC236}">
                <a16:creationId xmlns:a16="http://schemas.microsoft.com/office/drawing/2014/main" id="{E8C46FDC-8042-45A3-29C1-B93DAD7820FB}"/>
              </a:ext>
            </a:extLst>
          </p:cNvPr>
          <p:cNvSpPr>
            <a:spLocks noGrp="1"/>
          </p:cNvSpPr>
          <p:nvPr>
            <p:ph idx="1"/>
          </p:nvPr>
        </p:nvSpPr>
        <p:spPr/>
        <p:txBody>
          <a:bodyPr/>
          <a:lstStyle/>
          <a:p>
            <a:pPr algn="l">
              <a:lnSpc>
                <a:spcPts val="2400"/>
              </a:lnSpc>
            </a:pPr>
            <a:r>
              <a:rPr lang="en-US" b="0" i="0" dirty="0">
                <a:solidFill>
                  <a:srgbClr val="242424"/>
                </a:solidFill>
                <a:effectLst/>
                <a:latin typeface="source-serif-pro"/>
              </a:rPr>
              <a:t>AWS offers, pay as you go, model, that is you only pay what you use.</a:t>
            </a:r>
          </a:p>
          <a:p>
            <a:pPr algn="l">
              <a:lnSpc>
                <a:spcPts val="2400"/>
              </a:lnSpc>
            </a:pPr>
            <a:r>
              <a:rPr lang="en-US" b="0" i="0" dirty="0">
                <a:solidFill>
                  <a:srgbClr val="242424"/>
                </a:solidFill>
                <a:effectLst/>
                <a:latin typeface="source-serif-pro"/>
              </a:rPr>
              <a:t>Let’s take an example to understand this:</a:t>
            </a:r>
          </a:p>
          <a:p>
            <a:pPr algn="l">
              <a:lnSpc>
                <a:spcPts val="2400"/>
              </a:lnSpc>
            </a:pPr>
            <a:r>
              <a:rPr lang="en-US" b="0" i="0" dirty="0">
                <a:solidFill>
                  <a:srgbClr val="242424"/>
                </a:solidFill>
                <a:effectLst/>
                <a:latin typeface="source-serif-pro"/>
              </a:rPr>
              <a:t>Suppose you are using say 10GB of space on AWS infrastructure, now usually what happens is, you estimate your usage say 40GB, reserve it, and pay for that 40GB monthly. But what if you are not using the whole 40GB. Like in our example, you just have 10GB of data, so if you are using AWS, you just pay for that 10GB, and you can always store more as your requirements grow, there is no restriction!</a:t>
            </a:r>
          </a:p>
          <a:p>
            <a:br>
              <a:rPr lang="en-US" dirty="0"/>
            </a:br>
            <a:endParaRPr lang="en-IN" dirty="0"/>
          </a:p>
        </p:txBody>
      </p:sp>
    </p:spTree>
    <p:extLst>
      <p:ext uri="{BB962C8B-B14F-4D97-AF65-F5344CB8AC3E}">
        <p14:creationId xmlns:p14="http://schemas.microsoft.com/office/powerpoint/2010/main" val="144774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C1AC3-E5F8-9D4B-30E8-E5D25D303AC7}"/>
              </a:ext>
            </a:extLst>
          </p:cNvPr>
          <p:cNvSpPr>
            <a:spLocks noGrp="1"/>
          </p:cNvSpPr>
          <p:nvPr>
            <p:ph type="title"/>
          </p:nvPr>
        </p:nvSpPr>
        <p:spPr/>
        <p:txBody>
          <a:bodyPr/>
          <a:lstStyle/>
          <a:p>
            <a:r>
              <a:rPr lang="en-IN" b="1" i="0" dirty="0">
                <a:solidFill>
                  <a:srgbClr val="242424"/>
                </a:solidFill>
                <a:effectLst/>
                <a:latin typeface="sohne"/>
              </a:rPr>
              <a:t>Payless by using more</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DC053E40-5428-091D-38EA-5D38EC5CEE21}"/>
              </a:ext>
            </a:extLst>
          </p:cNvPr>
          <p:cNvSpPr>
            <a:spLocks noGrp="1"/>
          </p:cNvSpPr>
          <p:nvPr>
            <p:ph idx="1"/>
          </p:nvPr>
        </p:nvSpPr>
        <p:spPr/>
        <p:txBody>
          <a:bodyPr/>
          <a:lstStyle/>
          <a:p>
            <a:r>
              <a:rPr lang="en-US" b="0" i="0" dirty="0">
                <a:solidFill>
                  <a:srgbClr val="242424"/>
                </a:solidFill>
                <a:effectLst/>
                <a:latin typeface="source-serif-pro"/>
              </a:rPr>
              <a:t>WS bills you for the hour. The more AWS resources you use, the less the hourly rates become.</a:t>
            </a:r>
          </a:p>
          <a:p>
            <a:pPr marL="0" indent="0">
              <a:buNone/>
            </a:pPr>
            <a:endParaRPr lang="en-IN" dirty="0"/>
          </a:p>
        </p:txBody>
      </p:sp>
      <p:pic>
        <p:nvPicPr>
          <p:cNvPr id="5" name="Picture 4">
            <a:extLst>
              <a:ext uri="{FF2B5EF4-FFF2-40B4-BE49-F238E27FC236}">
                <a16:creationId xmlns:a16="http://schemas.microsoft.com/office/drawing/2014/main" id="{A8996248-B957-EB37-DB70-C2A31A3E4FF2}"/>
              </a:ext>
            </a:extLst>
          </p:cNvPr>
          <p:cNvPicPr>
            <a:picLocks noChangeAspect="1"/>
          </p:cNvPicPr>
          <p:nvPr/>
        </p:nvPicPr>
        <p:blipFill>
          <a:blip r:embed="rId2"/>
          <a:stretch>
            <a:fillRect/>
          </a:stretch>
        </p:blipFill>
        <p:spPr>
          <a:xfrm>
            <a:off x="1730170" y="2757662"/>
            <a:ext cx="7969660" cy="3295819"/>
          </a:xfrm>
          <a:prstGeom prst="rect">
            <a:avLst/>
          </a:prstGeom>
        </p:spPr>
      </p:pic>
    </p:spTree>
    <p:extLst>
      <p:ext uri="{BB962C8B-B14F-4D97-AF65-F5344CB8AC3E}">
        <p14:creationId xmlns:p14="http://schemas.microsoft.com/office/powerpoint/2010/main" val="3662799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39BA-4F97-CF0B-B1EC-1BBCBDB944E2}"/>
              </a:ext>
            </a:extLst>
          </p:cNvPr>
          <p:cNvSpPr>
            <a:spLocks noGrp="1"/>
          </p:cNvSpPr>
          <p:nvPr>
            <p:ph type="title"/>
          </p:nvPr>
        </p:nvSpPr>
        <p:spPr/>
        <p:txBody>
          <a:bodyPr/>
          <a:lstStyle/>
          <a:p>
            <a:r>
              <a:rPr lang="en-IN" b="1" i="0" dirty="0">
                <a:solidFill>
                  <a:srgbClr val="242424"/>
                </a:solidFill>
                <a:effectLst/>
                <a:latin typeface="sohne"/>
              </a:rPr>
              <a:t>Save when you reserve</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7C250FCF-2285-7374-A87A-35EC8090E3DA}"/>
              </a:ext>
            </a:extLst>
          </p:cNvPr>
          <p:cNvSpPr>
            <a:spLocks noGrp="1"/>
          </p:cNvSpPr>
          <p:nvPr>
            <p:ph idx="1"/>
          </p:nvPr>
        </p:nvSpPr>
        <p:spPr/>
        <p:txBody>
          <a:bodyPr/>
          <a:lstStyle/>
          <a:p>
            <a:r>
              <a:rPr lang="en-US" b="0" i="0" dirty="0">
                <a:solidFill>
                  <a:srgbClr val="242424"/>
                </a:solidFill>
                <a:effectLst/>
                <a:latin typeface="source-serif-pro"/>
              </a:rPr>
              <a:t>Though AWS has on-demand instances, but in services like AWS EC2 and RDS you have an option of reserving your instances as well, for a specific time frame. </a:t>
            </a:r>
          </a:p>
          <a:p>
            <a:r>
              <a:rPr lang="en-US" b="0" i="0" dirty="0">
                <a:solidFill>
                  <a:srgbClr val="242424"/>
                </a:solidFill>
                <a:effectLst/>
                <a:latin typeface="source-serif-pro"/>
              </a:rPr>
              <a:t>Why would you reserve? You can reduce your costs up to 75 percent when you use reserved instances compared to On Demand instances.</a:t>
            </a:r>
            <a:endParaRPr lang="en-IN" dirty="0"/>
          </a:p>
        </p:txBody>
      </p:sp>
    </p:spTree>
    <p:extLst>
      <p:ext uri="{BB962C8B-B14F-4D97-AF65-F5344CB8AC3E}">
        <p14:creationId xmlns:p14="http://schemas.microsoft.com/office/powerpoint/2010/main" val="343802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4A03-A632-1233-6C71-447810CE4F15}"/>
              </a:ext>
            </a:extLst>
          </p:cNvPr>
          <p:cNvSpPr>
            <a:spLocks noGrp="1"/>
          </p:cNvSpPr>
          <p:nvPr>
            <p:ph type="title"/>
          </p:nvPr>
        </p:nvSpPr>
        <p:spPr/>
        <p:txBody>
          <a:bodyPr/>
          <a:lstStyle/>
          <a:p>
            <a:r>
              <a:rPr lang="en-US" dirty="0"/>
              <a:t>Pricing model</a:t>
            </a:r>
            <a:endParaRPr lang="en-IN" dirty="0"/>
          </a:p>
        </p:txBody>
      </p:sp>
      <p:sp>
        <p:nvSpPr>
          <p:cNvPr id="3" name="Content Placeholder 2">
            <a:extLst>
              <a:ext uri="{FF2B5EF4-FFF2-40B4-BE49-F238E27FC236}">
                <a16:creationId xmlns:a16="http://schemas.microsoft.com/office/drawing/2014/main" id="{CED841E9-DDE9-64A9-F443-ADAD137F7F46}"/>
              </a:ext>
            </a:extLst>
          </p:cNvPr>
          <p:cNvSpPr>
            <a:spLocks noGrp="1"/>
          </p:cNvSpPr>
          <p:nvPr>
            <p:ph idx="1"/>
          </p:nvPr>
        </p:nvSpPr>
        <p:spPr/>
        <p:txBody>
          <a:bodyPr/>
          <a:lstStyle/>
          <a:p>
            <a:pPr algn="l">
              <a:lnSpc>
                <a:spcPts val="2400"/>
              </a:lnSpc>
            </a:pPr>
            <a:r>
              <a:rPr lang="en-US" b="1" i="0" dirty="0">
                <a:solidFill>
                  <a:srgbClr val="242424"/>
                </a:solidFill>
                <a:effectLst/>
                <a:latin typeface="source-serif-pro"/>
              </a:rPr>
              <a:t>No Upfront</a:t>
            </a:r>
            <a:endParaRPr lang="en-US" b="0" i="0" dirty="0">
              <a:solidFill>
                <a:srgbClr val="242424"/>
              </a:solidFill>
              <a:effectLst/>
              <a:latin typeface="source-serif-pro"/>
            </a:endParaRPr>
          </a:p>
          <a:p>
            <a:pPr lvl="1">
              <a:lnSpc>
                <a:spcPts val="2400"/>
              </a:lnSpc>
            </a:pPr>
            <a:r>
              <a:rPr lang="en-US" b="0" i="0" dirty="0">
                <a:solidFill>
                  <a:srgbClr val="242424"/>
                </a:solidFill>
                <a:effectLst/>
                <a:latin typeface="source-serif-pro"/>
              </a:rPr>
              <a:t>In No upfront, you don’t pay anything before you reserve the instance, but since there is no advance payment, the costs are higher than the other two options.</a:t>
            </a:r>
          </a:p>
          <a:p>
            <a:pPr algn="l">
              <a:lnSpc>
                <a:spcPts val="2400"/>
              </a:lnSpc>
            </a:pPr>
            <a:r>
              <a:rPr lang="en-US" b="1" i="0" dirty="0">
                <a:solidFill>
                  <a:srgbClr val="242424"/>
                </a:solidFill>
                <a:effectLst/>
                <a:latin typeface="source-serif-pro"/>
              </a:rPr>
              <a:t>Partial Upfront</a:t>
            </a:r>
            <a:endParaRPr lang="en-US" b="0" i="0" dirty="0">
              <a:solidFill>
                <a:srgbClr val="242424"/>
              </a:solidFill>
              <a:effectLst/>
              <a:latin typeface="source-serif-pro"/>
            </a:endParaRPr>
          </a:p>
          <a:p>
            <a:pPr lvl="1">
              <a:lnSpc>
                <a:spcPts val="2400"/>
              </a:lnSpc>
            </a:pPr>
            <a:r>
              <a:rPr lang="en-US" b="0" i="0" dirty="0">
                <a:solidFill>
                  <a:srgbClr val="242424"/>
                </a:solidFill>
                <a:effectLst/>
                <a:latin typeface="source-serif-pro"/>
              </a:rPr>
              <a:t>In Partial Upfront, you pay a partial amount when you are reserving the instance, the costs in this model are lesser as compared to No upfront, but is still more expensive than full upfront.</a:t>
            </a:r>
          </a:p>
          <a:p>
            <a:pPr algn="l">
              <a:lnSpc>
                <a:spcPts val="2400"/>
              </a:lnSpc>
            </a:pPr>
            <a:r>
              <a:rPr lang="en-US" b="1" i="0" dirty="0">
                <a:solidFill>
                  <a:srgbClr val="242424"/>
                </a:solidFill>
                <a:effectLst/>
                <a:latin typeface="source-serif-pro"/>
              </a:rPr>
              <a:t>Full Upfront</a:t>
            </a:r>
            <a:endParaRPr lang="en-US" b="0" i="0" dirty="0">
              <a:solidFill>
                <a:srgbClr val="242424"/>
              </a:solidFill>
              <a:effectLst/>
              <a:latin typeface="source-serif-pro"/>
            </a:endParaRPr>
          </a:p>
          <a:p>
            <a:pPr lvl="1">
              <a:lnSpc>
                <a:spcPts val="2400"/>
              </a:lnSpc>
            </a:pPr>
            <a:r>
              <a:rPr lang="en-US" b="0" i="0" dirty="0">
                <a:solidFill>
                  <a:srgbClr val="242424"/>
                </a:solidFill>
                <a:effectLst/>
                <a:latin typeface="source-serif-pro"/>
              </a:rPr>
              <a:t>In Full Upfront, you pay the whole amount when you are reserving the instance, and the pricing is least in this case since you are paying the full payment.</a:t>
            </a:r>
          </a:p>
          <a:p>
            <a:pPr>
              <a:lnSpc>
                <a:spcPts val="2400"/>
              </a:lnSpc>
            </a:pPr>
            <a:endParaRPr lang="en-US" b="0" i="0" dirty="0">
              <a:solidFill>
                <a:srgbClr val="242424"/>
              </a:solidFill>
              <a:effectLst/>
              <a:latin typeface="source-serif-pro"/>
            </a:endParaRPr>
          </a:p>
          <a:p>
            <a:endParaRPr lang="en-IN" dirty="0"/>
          </a:p>
        </p:txBody>
      </p:sp>
    </p:spTree>
    <p:extLst>
      <p:ext uri="{BB962C8B-B14F-4D97-AF65-F5344CB8AC3E}">
        <p14:creationId xmlns:p14="http://schemas.microsoft.com/office/powerpoint/2010/main" val="194128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8871-1B11-2FF9-9B1D-183684209E93}"/>
              </a:ext>
            </a:extLst>
          </p:cNvPr>
          <p:cNvSpPr>
            <a:spLocks noGrp="1"/>
          </p:cNvSpPr>
          <p:nvPr>
            <p:ph type="title"/>
          </p:nvPr>
        </p:nvSpPr>
        <p:spPr/>
        <p:txBody>
          <a:bodyPr/>
          <a:lstStyle/>
          <a:p>
            <a:r>
              <a:rPr lang="en-US" dirty="0"/>
              <a:t>calc</a:t>
            </a:r>
            <a:endParaRPr lang="en-IN" dirty="0"/>
          </a:p>
        </p:txBody>
      </p:sp>
      <p:sp>
        <p:nvSpPr>
          <p:cNvPr id="3" name="Content Placeholder 2">
            <a:extLst>
              <a:ext uri="{FF2B5EF4-FFF2-40B4-BE49-F238E27FC236}">
                <a16:creationId xmlns:a16="http://schemas.microsoft.com/office/drawing/2014/main" id="{00111491-97FF-B1B6-557E-807044C06348}"/>
              </a:ext>
            </a:extLst>
          </p:cNvPr>
          <p:cNvSpPr>
            <a:spLocks noGrp="1"/>
          </p:cNvSpPr>
          <p:nvPr>
            <p:ph idx="1"/>
          </p:nvPr>
        </p:nvSpPr>
        <p:spPr/>
        <p:txBody>
          <a:bodyPr/>
          <a:lstStyle/>
          <a:p>
            <a:pPr algn="l">
              <a:lnSpc>
                <a:spcPts val="2400"/>
              </a:lnSpc>
            </a:pPr>
            <a:r>
              <a:rPr lang="en-US" b="1" i="0" dirty="0">
                <a:solidFill>
                  <a:srgbClr val="242424"/>
                </a:solidFill>
                <a:effectLst/>
                <a:latin typeface="source-serif-pro"/>
              </a:rPr>
              <a:t>AWS Calculator</a:t>
            </a:r>
            <a:endParaRPr lang="en-US" b="0" i="0" dirty="0">
              <a:solidFill>
                <a:srgbClr val="242424"/>
              </a:solidFill>
              <a:effectLst/>
              <a:latin typeface="source-serif-pro"/>
            </a:endParaRPr>
          </a:p>
          <a:p>
            <a:pPr lvl="1">
              <a:lnSpc>
                <a:spcPts val="2400"/>
              </a:lnSpc>
            </a:pPr>
            <a:r>
              <a:rPr lang="en-US" b="0" i="0" dirty="0">
                <a:solidFill>
                  <a:srgbClr val="242424"/>
                </a:solidFill>
                <a:effectLst/>
                <a:latin typeface="source-serif-pro"/>
              </a:rPr>
              <a:t>AWS Calculator is used to calculating your monthly expenses, it can be used to foresee, what will be your expenditure if you use a certain set of resources, it also provides you with templates to appraise complete solutions.</a:t>
            </a:r>
          </a:p>
          <a:p>
            <a:pPr algn="l">
              <a:lnSpc>
                <a:spcPts val="2400"/>
              </a:lnSpc>
            </a:pPr>
            <a:r>
              <a:rPr lang="en-US" b="1" i="0" dirty="0">
                <a:solidFill>
                  <a:srgbClr val="242424"/>
                </a:solidFill>
                <a:effectLst/>
                <a:latin typeface="source-serif-pro"/>
              </a:rPr>
              <a:t>TCO Calculator</a:t>
            </a:r>
            <a:endParaRPr lang="en-US" b="0" i="0" dirty="0">
              <a:solidFill>
                <a:srgbClr val="242424"/>
              </a:solidFill>
              <a:effectLst/>
              <a:latin typeface="source-serif-pro"/>
            </a:endParaRPr>
          </a:p>
          <a:p>
            <a:pPr lvl="1">
              <a:lnSpc>
                <a:spcPts val="2400"/>
              </a:lnSpc>
            </a:pPr>
            <a:r>
              <a:rPr lang="en-US" b="0" i="0" dirty="0">
                <a:solidFill>
                  <a:srgbClr val="242424"/>
                </a:solidFill>
                <a:effectLst/>
                <a:latin typeface="source-serif-pro"/>
              </a:rPr>
              <a:t>TCO(Total Cost of Ownership) Calculator is used to compare one service’s price to another, or one infrastructure solution to the other, it matches your current infrastructure to the most cost-efficient AWS offerings</a:t>
            </a:r>
          </a:p>
          <a:p>
            <a:endParaRPr lang="en-IN" dirty="0"/>
          </a:p>
        </p:txBody>
      </p:sp>
    </p:spTree>
    <p:extLst>
      <p:ext uri="{BB962C8B-B14F-4D97-AF65-F5344CB8AC3E}">
        <p14:creationId xmlns:p14="http://schemas.microsoft.com/office/powerpoint/2010/main" val="593489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E8E1-AAA2-4138-8E0E-3EBC6F377257}"/>
              </a:ext>
            </a:extLst>
          </p:cNvPr>
          <p:cNvSpPr>
            <a:spLocks noGrp="1"/>
          </p:cNvSpPr>
          <p:nvPr>
            <p:ph type="title"/>
          </p:nvPr>
        </p:nvSpPr>
        <p:spPr/>
        <p:txBody>
          <a:bodyPr/>
          <a:lstStyle/>
          <a:p>
            <a:r>
              <a:rPr lang="en-IN" b="1" i="0" dirty="0">
                <a:solidFill>
                  <a:srgbClr val="242424"/>
                </a:solidFill>
                <a:effectLst/>
                <a:latin typeface="sohne"/>
              </a:rPr>
              <a:t>AWS Free Tier</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D7B2BA28-EAB0-D8EB-415B-212D38E47D77}"/>
              </a:ext>
            </a:extLst>
          </p:cNvPr>
          <p:cNvSpPr>
            <a:spLocks noGrp="1"/>
          </p:cNvSpPr>
          <p:nvPr>
            <p:ph idx="1"/>
          </p:nvPr>
        </p:nvSpPr>
        <p:spPr/>
        <p:txBody>
          <a:bodyPr>
            <a:normAutofit fontScale="92500"/>
          </a:bodyPr>
          <a:lstStyle/>
          <a:p>
            <a:r>
              <a:rPr lang="en-US" b="0" i="0" dirty="0">
                <a:solidFill>
                  <a:srgbClr val="242424"/>
                </a:solidFill>
                <a:effectLst/>
                <a:latin typeface="source-serif-pro"/>
              </a:rPr>
              <a:t>The </a:t>
            </a:r>
            <a:r>
              <a:rPr lang="en-US" b="1" i="0" dirty="0">
                <a:solidFill>
                  <a:srgbClr val="242424"/>
                </a:solidFill>
                <a:effectLst/>
                <a:latin typeface="source-serif-pro"/>
              </a:rPr>
              <a:t>Introductory free tier</a:t>
            </a:r>
            <a:r>
              <a:rPr lang="en-US" b="0" i="0" dirty="0">
                <a:solidFill>
                  <a:srgbClr val="242424"/>
                </a:solidFill>
                <a:effectLst/>
                <a:latin typeface="source-serif-pro"/>
              </a:rPr>
              <a:t> is given to all AWS customers on their </a:t>
            </a:r>
            <a:r>
              <a:rPr lang="en-US" b="0" i="0" dirty="0" err="1">
                <a:solidFill>
                  <a:srgbClr val="242424"/>
                </a:solidFill>
                <a:effectLst/>
                <a:latin typeface="source-serif-pro"/>
              </a:rPr>
              <a:t>SignUp</a:t>
            </a:r>
            <a:r>
              <a:rPr lang="en-US" b="0" i="0" dirty="0">
                <a:solidFill>
                  <a:srgbClr val="242424"/>
                </a:solidFill>
                <a:effectLst/>
                <a:latin typeface="source-serif-pro"/>
              </a:rPr>
              <a:t>, and it is valid for 12 months from the day they register on AWS.</a:t>
            </a:r>
          </a:p>
          <a:p>
            <a:pPr algn="l">
              <a:lnSpc>
                <a:spcPts val="1800"/>
              </a:lnSpc>
            </a:pPr>
            <a:r>
              <a:rPr lang="en-US" b="1" i="0" dirty="0">
                <a:solidFill>
                  <a:srgbClr val="242424"/>
                </a:solidFill>
                <a:effectLst/>
                <a:latin typeface="sohne"/>
              </a:rPr>
              <a:t>Amazon EC2</a:t>
            </a:r>
          </a:p>
          <a:p>
            <a:pPr lvl="1">
              <a:lnSpc>
                <a:spcPts val="2400"/>
              </a:lnSpc>
            </a:pPr>
            <a:r>
              <a:rPr lang="en-US" b="0" i="0" dirty="0">
                <a:solidFill>
                  <a:srgbClr val="242424"/>
                </a:solidFill>
                <a:effectLst/>
                <a:latin typeface="source-serif-pro"/>
              </a:rPr>
              <a:t>It offers 750 hours of free Windows or Linux t2.micro instance usage per month.</a:t>
            </a:r>
          </a:p>
          <a:p>
            <a:pPr lvl="1">
              <a:lnSpc>
                <a:spcPts val="2400"/>
              </a:lnSpc>
            </a:pPr>
            <a:r>
              <a:rPr lang="en-US" b="0" i="0" dirty="0">
                <a:solidFill>
                  <a:srgbClr val="242424"/>
                </a:solidFill>
                <a:effectLst/>
                <a:latin typeface="source-serif-pro"/>
              </a:rPr>
              <a:t>So you can either run 1 instance for 750 hours for one month or two instances for half a month.</a:t>
            </a:r>
          </a:p>
          <a:p>
            <a:pPr algn="l">
              <a:lnSpc>
                <a:spcPts val="1800"/>
              </a:lnSpc>
            </a:pPr>
            <a:r>
              <a:rPr lang="en-IN" b="1" i="0" dirty="0">
                <a:solidFill>
                  <a:srgbClr val="242424"/>
                </a:solidFill>
                <a:effectLst/>
                <a:latin typeface="sohne"/>
              </a:rPr>
              <a:t>Amazon S3</a:t>
            </a:r>
          </a:p>
          <a:p>
            <a:pPr lvl="1">
              <a:lnSpc>
                <a:spcPts val="2400"/>
              </a:lnSpc>
            </a:pPr>
            <a:r>
              <a:rPr lang="en-US" b="0" i="0" dirty="0">
                <a:solidFill>
                  <a:srgbClr val="242424"/>
                </a:solidFill>
                <a:effectLst/>
                <a:latin typeface="source-serif-pro"/>
              </a:rPr>
              <a:t>It offers 5GB of standard storage on S3</a:t>
            </a:r>
          </a:p>
          <a:p>
            <a:pPr lvl="1">
              <a:lnSpc>
                <a:spcPts val="2400"/>
              </a:lnSpc>
            </a:pPr>
            <a:r>
              <a:rPr lang="en-US" b="0" i="0" dirty="0">
                <a:solidFill>
                  <a:srgbClr val="242424"/>
                </a:solidFill>
                <a:effectLst/>
                <a:latin typeface="source-serif-pro"/>
              </a:rPr>
              <a:t>20,000 Get requests</a:t>
            </a:r>
          </a:p>
          <a:p>
            <a:pPr lvl="1">
              <a:lnSpc>
                <a:spcPts val="2400"/>
              </a:lnSpc>
            </a:pPr>
            <a:r>
              <a:rPr lang="en-US" b="0" i="0" dirty="0">
                <a:solidFill>
                  <a:srgbClr val="242424"/>
                </a:solidFill>
                <a:effectLst/>
                <a:latin typeface="source-serif-pro"/>
              </a:rPr>
              <a:t>2,000 Put requests</a:t>
            </a:r>
          </a:p>
          <a:p>
            <a:pPr lvl="1"/>
            <a:endParaRPr lang="en-IN" dirty="0"/>
          </a:p>
        </p:txBody>
      </p:sp>
    </p:spTree>
    <p:extLst>
      <p:ext uri="{BB962C8B-B14F-4D97-AF65-F5344CB8AC3E}">
        <p14:creationId xmlns:p14="http://schemas.microsoft.com/office/powerpoint/2010/main" val="290654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1346-133E-AE20-6696-2008DF011DB4}"/>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4695E3F5-757C-CDCD-90F5-2689231CEE76}"/>
              </a:ext>
            </a:extLst>
          </p:cNvPr>
          <p:cNvSpPr>
            <a:spLocks noGrp="1"/>
          </p:cNvSpPr>
          <p:nvPr>
            <p:ph idx="1"/>
          </p:nvPr>
        </p:nvSpPr>
        <p:spPr/>
        <p:txBody>
          <a:bodyPr>
            <a:normAutofit fontScale="92500" lnSpcReduction="20000"/>
          </a:bodyPr>
          <a:lstStyle/>
          <a:p>
            <a:r>
              <a:rPr lang="en-IN" b="1" i="0" dirty="0">
                <a:solidFill>
                  <a:srgbClr val="242424"/>
                </a:solidFill>
                <a:effectLst/>
                <a:latin typeface="sohne"/>
              </a:rPr>
              <a:t>Amazon RDS</a:t>
            </a:r>
          </a:p>
          <a:p>
            <a:pPr lvl="1">
              <a:lnSpc>
                <a:spcPts val="2400"/>
              </a:lnSpc>
            </a:pPr>
            <a:r>
              <a:rPr lang="en-US" b="0" i="0" dirty="0">
                <a:solidFill>
                  <a:srgbClr val="242424"/>
                </a:solidFill>
                <a:effectLst/>
                <a:latin typeface="source-serif-pro"/>
              </a:rPr>
              <a:t>750 hours of free db.t2.micro instance</a:t>
            </a:r>
          </a:p>
          <a:p>
            <a:pPr lvl="1">
              <a:lnSpc>
                <a:spcPts val="2400"/>
              </a:lnSpc>
            </a:pPr>
            <a:r>
              <a:rPr lang="en-US" b="0" i="0" dirty="0">
                <a:solidFill>
                  <a:srgbClr val="242424"/>
                </a:solidFill>
                <a:effectLst/>
                <a:latin typeface="source-serif-pro"/>
              </a:rPr>
              <a:t>20 GB of DB storage: any combination of SSD or Magnetic</a:t>
            </a:r>
          </a:p>
          <a:p>
            <a:pPr lvl="1">
              <a:lnSpc>
                <a:spcPts val="2400"/>
              </a:lnSpc>
            </a:pPr>
            <a:r>
              <a:rPr lang="en-US" b="0" i="0" dirty="0">
                <a:solidFill>
                  <a:srgbClr val="242424"/>
                </a:solidFill>
                <a:effectLst/>
                <a:latin typeface="source-serif-pro"/>
              </a:rPr>
              <a:t>20GB of backups with RDS Magnetic storage</a:t>
            </a:r>
          </a:p>
          <a:p>
            <a:pPr lvl="1">
              <a:lnSpc>
                <a:spcPts val="2400"/>
              </a:lnSpc>
            </a:pPr>
            <a:r>
              <a:rPr lang="en-US" b="0" i="0" dirty="0">
                <a:solidFill>
                  <a:srgbClr val="242424"/>
                </a:solidFill>
                <a:effectLst/>
                <a:latin typeface="source-serif-pro"/>
              </a:rPr>
              <a:t>10,000,000 Ios</a:t>
            </a:r>
          </a:p>
          <a:p>
            <a:pPr>
              <a:lnSpc>
                <a:spcPts val="2400"/>
              </a:lnSpc>
            </a:pPr>
            <a:r>
              <a:rPr lang="en-IN" b="1" i="0" dirty="0">
                <a:solidFill>
                  <a:srgbClr val="242424"/>
                </a:solidFill>
                <a:effectLst/>
                <a:latin typeface="sohne"/>
              </a:rPr>
              <a:t>AWS Lambda</a:t>
            </a:r>
          </a:p>
          <a:p>
            <a:pPr>
              <a:lnSpc>
                <a:spcPts val="2400"/>
              </a:lnSpc>
            </a:pPr>
            <a:r>
              <a:rPr lang="en-US" b="0" i="0" dirty="0">
                <a:solidFill>
                  <a:srgbClr val="242424"/>
                </a:solidFill>
                <a:effectLst/>
                <a:latin typeface="source-serif-pro"/>
              </a:rPr>
              <a:t>1,000,000 free requests per month</a:t>
            </a:r>
          </a:p>
          <a:p>
            <a:pPr>
              <a:lnSpc>
                <a:spcPts val="2400"/>
              </a:lnSpc>
            </a:pPr>
            <a:br>
              <a:rPr lang="en-US" dirty="0"/>
            </a:br>
            <a:r>
              <a:rPr lang="en-US" dirty="0"/>
              <a:t>	</a:t>
            </a:r>
            <a:endParaRPr lang="en-IN" dirty="0"/>
          </a:p>
        </p:txBody>
      </p:sp>
    </p:spTree>
    <p:extLst>
      <p:ext uri="{BB962C8B-B14F-4D97-AF65-F5344CB8AC3E}">
        <p14:creationId xmlns:p14="http://schemas.microsoft.com/office/powerpoint/2010/main" val="3677555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A7E4-F9AE-F277-EAB7-EEAF4C6B3A66}"/>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81ACB0CB-5A12-9C64-E498-CCC24BECDAE4}"/>
              </a:ext>
            </a:extLst>
          </p:cNvPr>
          <p:cNvSpPr>
            <a:spLocks noGrp="1"/>
          </p:cNvSpPr>
          <p:nvPr>
            <p:ph idx="1"/>
          </p:nvPr>
        </p:nvSpPr>
        <p:spPr/>
        <p:txBody>
          <a:bodyPr/>
          <a:lstStyle/>
          <a:p>
            <a:pPr algn="l">
              <a:lnSpc>
                <a:spcPts val="1800"/>
              </a:lnSpc>
            </a:pPr>
            <a:r>
              <a:rPr lang="en-US" b="1" i="0" dirty="0">
                <a:solidFill>
                  <a:srgbClr val="242424"/>
                </a:solidFill>
                <a:effectLst/>
                <a:latin typeface="sohne"/>
              </a:rPr>
              <a:t>Amazon CloudWatch</a:t>
            </a:r>
          </a:p>
          <a:p>
            <a:pPr algn="l">
              <a:lnSpc>
                <a:spcPts val="2400"/>
              </a:lnSpc>
              <a:buFont typeface="Arial" panose="020B0604020202020204" pitchFamily="34" charset="0"/>
              <a:buChar char="•"/>
            </a:pPr>
            <a:r>
              <a:rPr lang="en-US" b="0" i="0" dirty="0">
                <a:solidFill>
                  <a:srgbClr val="242424"/>
                </a:solidFill>
                <a:effectLst/>
                <a:latin typeface="source-serif-pro"/>
              </a:rPr>
              <a:t>10 Amazon CloudWatch custom metrics, 1,000,000 API requests.</a:t>
            </a:r>
          </a:p>
          <a:p>
            <a:pPr algn="l">
              <a:lnSpc>
                <a:spcPts val="2400"/>
              </a:lnSpc>
              <a:buFont typeface="Arial" panose="020B0604020202020204" pitchFamily="34" charset="0"/>
              <a:buChar char="•"/>
            </a:pPr>
            <a:r>
              <a:rPr lang="en-US" b="0" i="0" dirty="0">
                <a:solidFill>
                  <a:srgbClr val="242424"/>
                </a:solidFill>
                <a:effectLst/>
                <a:latin typeface="source-serif-pro"/>
              </a:rPr>
              <a:t>5GB of log data ingestion.</a:t>
            </a:r>
          </a:p>
          <a:p>
            <a:pPr algn="l">
              <a:lnSpc>
                <a:spcPts val="2400"/>
              </a:lnSpc>
              <a:buFont typeface="Arial" panose="020B0604020202020204" pitchFamily="34" charset="0"/>
              <a:buChar char="•"/>
            </a:pPr>
            <a:r>
              <a:rPr lang="en-US" b="0" i="0" dirty="0">
                <a:solidFill>
                  <a:srgbClr val="242424"/>
                </a:solidFill>
                <a:effectLst/>
                <a:latin typeface="source-serif-pro"/>
              </a:rPr>
              <a:t>5GB of log data Archive.</a:t>
            </a:r>
          </a:p>
          <a:p>
            <a:pPr algn="l">
              <a:lnSpc>
                <a:spcPts val="2400"/>
              </a:lnSpc>
              <a:buFont typeface="Arial" panose="020B0604020202020204" pitchFamily="34" charset="0"/>
              <a:buChar char="•"/>
            </a:pPr>
            <a:r>
              <a:rPr lang="en-US" b="0" i="0">
                <a:solidFill>
                  <a:srgbClr val="242424"/>
                </a:solidFill>
                <a:effectLst/>
                <a:latin typeface="source-serif-pro"/>
              </a:rPr>
              <a:t>3 Dashboards with up to 50 metrics each per month.</a:t>
            </a:r>
          </a:p>
          <a:p>
            <a:endParaRPr lang="en-IN"/>
          </a:p>
        </p:txBody>
      </p:sp>
    </p:spTree>
    <p:extLst>
      <p:ext uri="{BB962C8B-B14F-4D97-AF65-F5344CB8AC3E}">
        <p14:creationId xmlns:p14="http://schemas.microsoft.com/office/powerpoint/2010/main" val="28918923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6</TotalTime>
  <Words>574</Words>
  <Application>Microsoft Office PowerPoint</Application>
  <PresentationFormat>Widescreen</PresentationFormat>
  <Paragraphs>48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Gill Sans MT</vt:lpstr>
      <vt:lpstr>sohne</vt:lpstr>
      <vt:lpstr>source-serif-pro</vt:lpstr>
      <vt:lpstr>Gallery</vt:lpstr>
      <vt:lpstr>Aws pricing</vt:lpstr>
      <vt:lpstr>Pay as you Go  </vt:lpstr>
      <vt:lpstr>Payless by using more </vt:lpstr>
      <vt:lpstr>Save when you reserve </vt:lpstr>
      <vt:lpstr>Pricing model</vt:lpstr>
      <vt:lpstr>calc</vt:lpstr>
      <vt:lpstr>AWS Free Tier </vt:lpstr>
      <vt:lpstr>..</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6</cp:revision>
  <dcterms:created xsi:type="dcterms:W3CDTF">2025-02-01T03:09:16Z</dcterms:created>
  <dcterms:modified xsi:type="dcterms:W3CDTF">2025-02-01T03:16:02Z</dcterms:modified>
</cp:coreProperties>
</file>