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1803E-18B8-09CD-1FF5-F4C46F2F5F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1800" b="0" i="0" u="none" strike="noStrike" baseline="0" dirty="0">
                <a:solidFill>
                  <a:srgbClr val="434343"/>
                </a:solidFill>
                <a:latin typeface="Roboto-Regular"/>
              </a:rPr>
              <a:t>Multi-AZ Deployments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BAE2D-C9A9-0A25-0422-C9A0C6202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3412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57F43-0293-8BFF-7784-5D4870AE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When to Choose Multi-AZ or Cross-Region: Scenario</a:t>
            </a:r>
            <a:br>
              <a:rPr lang="en-US" b="1" i="0" dirty="0">
                <a:solidFill>
                  <a:srgbClr val="242424"/>
                </a:solidFill>
                <a:effectLst/>
                <a:latin typeface="so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18F2B-BEE2-3F90-8355-B65F55066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1800"/>
              </a:lnSpc>
            </a:pPr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Scenario: You have a critical application that can’t afford downtime, and you need availability in case of a zone failure</a:t>
            </a:r>
          </a:p>
          <a:p>
            <a:pPr lvl="1">
              <a:lnSpc>
                <a:spcPts val="2400"/>
              </a:lnSpc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Use RDS Multi-AZ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🚀 to keep your application running if your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availability zone fails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pPr algn="l">
              <a:lnSpc>
                <a:spcPts val="1800"/>
              </a:lnSpc>
            </a:pPr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Scenario: Your company needs to comply with legal/regulatory requirements and replicate data across regions</a:t>
            </a:r>
          </a:p>
          <a:p>
            <a:pPr lvl="1">
              <a:lnSpc>
                <a:spcPts val="2400"/>
              </a:lnSpc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Use RDS Cross-Region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 for compliance and disaster recovery that spans global regions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8584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F6AD4-9DDD-F264-47E4-711C44CA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42424"/>
                </a:solidFill>
                <a:effectLst/>
                <a:latin typeface="source-serif-pro"/>
              </a:rPr>
              <a:t>Multi-AZ Setup: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A186-4C5C-E680-8AE0-54E01090F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When creating an RDS instance, select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Enable Multi-AZ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from the console or use CLI to set it up.</a:t>
            </a:r>
          </a:p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AWS automatically manages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failover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and maintains synchronization between instances without manual intervention.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3087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1152-FDCE-7E02-E447-9013897ED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42424"/>
                </a:solidFill>
                <a:effectLst/>
                <a:latin typeface="source-serif-pro"/>
              </a:rPr>
              <a:t>Cross-Region Setup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35224-CA1F-F700-1033-25ED81E73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Go to RDS, select your instance and click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Create Read Replica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✍️</a:t>
            </a:r>
          </a:p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Pick the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desired region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for the replica.</a:t>
            </a:r>
          </a:p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US" b="0" i="0">
                <a:solidFill>
                  <a:srgbClr val="242424"/>
                </a:solidFill>
                <a:effectLst/>
                <a:latin typeface="source-serif-pro"/>
              </a:rPr>
              <a:t>Enable replication and monitor. 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66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734E-6C9F-33FF-4541-03F93A00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1102A-3664-102F-0704-BC8F50415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When you’re architecting highly available and resilient applications on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Amazon RDS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, it’s important to understand the different types of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availability options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for your database. Two main configurations in Amazon RDS are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Multi-AZ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and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Cross-Region replication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455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F2F9-7C17-1E0E-E140-07950FEB7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242424"/>
                </a:solidFill>
                <a:effectLst/>
                <a:latin typeface="sohne"/>
              </a:rPr>
              <a:t>RDS Multi-AZ (Multi-Availability Zone) Deployment </a:t>
            </a:r>
            <a:br>
              <a:rPr lang="en-IN" b="1" i="0" dirty="0">
                <a:solidFill>
                  <a:srgbClr val="242424"/>
                </a:solidFill>
                <a:effectLst/>
                <a:latin typeface="so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0BC61-4D73-DF7F-C01F-4C986741D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42424"/>
                </a:solidFill>
                <a:effectLst/>
                <a:latin typeface="sohne"/>
              </a:rPr>
              <a:t>What is Multi-AZ?</a:t>
            </a:r>
          </a:p>
          <a:p>
            <a:pPr algn="l">
              <a:lnSpc>
                <a:spcPts val="2400"/>
              </a:lnSpc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Multi-AZ deployment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means that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Amazon RDS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automatically replicates your database to a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standby instance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in another availability zone within the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same region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. 🚀</a:t>
            </a:r>
          </a:p>
          <a:p>
            <a:pPr algn="l">
              <a:lnSpc>
                <a:spcPts val="2400"/>
              </a:lnSpc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This standby instance is always kept in sync with the primary instance and helps provide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automatic failover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when needed. If anything goes wrong, RDS automatically shifts your database to the standby instance to minimize downtime and service interruptions.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2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5870-021D-4494-FB41-C30CD1BC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42424"/>
                </a:solidFill>
                <a:effectLst/>
                <a:latin typeface="sohne"/>
              </a:rPr>
              <a:t>Key Features :</a:t>
            </a:r>
            <a:br>
              <a:rPr lang="en-IN" b="1" i="0" dirty="0">
                <a:solidFill>
                  <a:srgbClr val="242424"/>
                </a:solidFill>
                <a:effectLst/>
                <a:latin typeface="so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A985C-CAC2-C292-CA67-A2EEB6E7F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Synchronous replication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between primary and standby instance within the same region 🔄</a:t>
            </a:r>
          </a:p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Automatic failover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to the standby instance (in case of failure) 🔄</a:t>
            </a:r>
          </a:p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Great for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high availability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within the region 🌎</a:t>
            </a:r>
          </a:p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Backup &amp; Maintenance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done without disruptions ⏱️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391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A144-9EB8-6E5F-0834-DA96EDA80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When to Use RDS Multi-AZ? </a:t>
            </a:r>
            <a:br>
              <a:rPr lang="en-US" b="1" i="0" dirty="0">
                <a:solidFill>
                  <a:srgbClr val="242424"/>
                </a:solidFill>
                <a:effectLst/>
                <a:latin typeface="so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A28C4-6AAD-D8ED-A572-D79BE9CB9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If you want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high availability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within a single region 🏙️</a:t>
            </a:r>
          </a:p>
          <a:p>
            <a:pPr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When your application needs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instant failover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to prevent downtime ⏳</a:t>
            </a:r>
          </a:p>
          <a:p>
            <a:pPr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Ideal for data durability and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automated backups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🗃️</a:t>
            </a:r>
          </a:p>
          <a:p>
            <a:pPr>
              <a:lnSpc>
                <a:spcPts val="2400"/>
              </a:lnSpc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Example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Your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E-commerce website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🌐 needs 99.99% uptime and cannot afford downtime during busy sales events like Black Friday.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RDS Multi-AZ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ensures that your customers can continue shopping and purchasing even if an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Availability Zone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has an issue!</a:t>
            </a:r>
          </a:p>
          <a:p>
            <a:br>
              <a:rPr lang="en-US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437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BC6E-F291-9266-A5AF-8FF82F79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42424"/>
                </a:solidFill>
                <a:effectLst/>
                <a:latin typeface="sohne"/>
              </a:rPr>
              <a:t>RDS Cross-Region Deployment</a:t>
            </a:r>
            <a:br>
              <a:rPr lang="en-IN" b="1" i="0" dirty="0">
                <a:solidFill>
                  <a:srgbClr val="242424"/>
                </a:solidFill>
                <a:effectLst/>
                <a:latin typeface="so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0F85E-8F97-83F4-0060-1C7092FE8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1800"/>
              </a:lnSpc>
            </a:pPr>
            <a:r>
              <a:rPr lang="en-IN" b="1" i="0" dirty="0">
                <a:solidFill>
                  <a:srgbClr val="242424"/>
                </a:solidFill>
                <a:effectLst/>
                <a:latin typeface="sohne"/>
              </a:rPr>
              <a:t>What is Cross-Region?</a:t>
            </a:r>
          </a:p>
          <a:p>
            <a:pPr algn="l">
              <a:lnSpc>
                <a:spcPts val="2400"/>
              </a:lnSpc>
            </a:pPr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An </a:t>
            </a:r>
            <a:r>
              <a:rPr lang="en-IN" b="1" i="0" dirty="0">
                <a:solidFill>
                  <a:srgbClr val="242424"/>
                </a:solidFill>
                <a:effectLst/>
                <a:latin typeface="source-serif-pro"/>
              </a:rPr>
              <a:t>RDS Cross-Region Deployment</a:t>
            </a:r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 replicates your RDS database to </a:t>
            </a:r>
            <a:r>
              <a:rPr lang="en-IN" b="1" i="0" dirty="0">
                <a:solidFill>
                  <a:srgbClr val="242424"/>
                </a:solidFill>
                <a:effectLst/>
                <a:latin typeface="source-serif-pro"/>
              </a:rPr>
              <a:t>another AWS region</a:t>
            </a:r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, ensuring </a:t>
            </a:r>
            <a:r>
              <a:rPr lang="en-IN" b="1" i="0" dirty="0">
                <a:solidFill>
                  <a:srgbClr val="242424"/>
                </a:solidFill>
                <a:effectLst/>
                <a:latin typeface="source-serif-pro"/>
              </a:rPr>
              <a:t>disaster recovery</a:t>
            </a:r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 and </a:t>
            </a:r>
            <a:r>
              <a:rPr lang="en-IN" b="1" i="0" dirty="0">
                <a:solidFill>
                  <a:srgbClr val="242424"/>
                </a:solidFill>
                <a:effectLst/>
                <a:latin typeface="source-serif-pro"/>
              </a:rPr>
              <a:t>global scalability</a:t>
            </a:r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. Unlike Multi-AZ, this option goes beyond a single region and spans across regions. 🌎💼</a:t>
            </a:r>
          </a:p>
          <a:p>
            <a:pPr algn="l">
              <a:lnSpc>
                <a:spcPts val="2400"/>
              </a:lnSpc>
            </a:pPr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There are two main methods:</a:t>
            </a:r>
          </a:p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IN" b="1" i="0" dirty="0">
                <a:solidFill>
                  <a:srgbClr val="242424"/>
                </a:solidFill>
                <a:effectLst/>
                <a:latin typeface="source-serif-pro"/>
              </a:rPr>
              <a:t>Cross-Region Read Replicas</a:t>
            </a:r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 🏃‍♂️</a:t>
            </a:r>
          </a:p>
          <a:p>
            <a:pPr algn="l">
              <a:lnSpc>
                <a:spcPts val="2400"/>
              </a:lnSpc>
              <a:buFont typeface="+mj-lt"/>
              <a:buAutoNum type="arabicPeriod"/>
            </a:pPr>
            <a:r>
              <a:rPr lang="en-IN" b="1" i="0" dirty="0">
                <a:solidFill>
                  <a:srgbClr val="242424"/>
                </a:solidFill>
                <a:effectLst/>
                <a:latin typeface="source-serif-pro"/>
              </a:rPr>
              <a:t>Cross-Region Snapshot Copying</a:t>
            </a:r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 📸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440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46C0-4E6B-ACA8-A717-4E7518FA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42424"/>
                </a:solidFill>
                <a:effectLst/>
                <a:latin typeface="sohne"/>
              </a:rPr>
              <a:t>Key Features</a:t>
            </a:r>
            <a:br>
              <a:rPr lang="en-IN" b="1" i="0" dirty="0">
                <a:solidFill>
                  <a:srgbClr val="242424"/>
                </a:solidFill>
                <a:effectLst/>
                <a:latin typeface="so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8F2E6-EDEE-1430-3745-39214B1D9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242424"/>
                </a:solidFill>
                <a:effectLst/>
                <a:latin typeface="source-serif-pro"/>
              </a:rPr>
              <a:t>Asynchronous replication</a:t>
            </a:r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 (with Read Replicas) between multiple regions 🔄</a:t>
            </a:r>
          </a:p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242424"/>
                </a:solidFill>
                <a:effectLst/>
                <a:latin typeface="source-serif-pro"/>
              </a:rPr>
              <a:t>Geographic data distribution</a:t>
            </a:r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 for reduced latency ⏱️ (perfect for international users)</a:t>
            </a:r>
          </a:p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Excellent for </a:t>
            </a:r>
            <a:r>
              <a:rPr lang="en-IN" b="1" i="0" dirty="0">
                <a:solidFill>
                  <a:srgbClr val="242424"/>
                </a:solidFill>
                <a:effectLst/>
                <a:latin typeface="source-serif-pro"/>
              </a:rPr>
              <a:t>disaster recovery</a:t>
            </a:r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 🌪️ (if an entire region goes down)</a:t>
            </a:r>
          </a:p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42424"/>
                </a:solidFill>
                <a:effectLst/>
                <a:latin typeface="source-serif-pro"/>
              </a:rPr>
              <a:t>Ensures </a:t>
            </a:r>
            <a:r>
              <a:rPr lang="en-IN" b="1" i="0" dirty="0">
                <a:solidFill>
                  <a:srgbClr val="242424"/>
                </a:solidFill>
                <a:effectLst/>
                <a:latin typeface="source-serif-pro"/>
              </a:rPr>
              <a:t>business continuity</a:t>
            </a:r>
            <a:endParaRPr lang="en-IN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>
              <a:lnSpc>
                <a:spcPts val="1800"/>
              </a:lnSpc>
            </a:pPr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When to Use RDS Cross-Region? 🤔</a:t>
            </a:r>
          </a:p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If you require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disaster recovery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or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high resiliency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across regions 🌏</a:t>
            </a:r>
          </a:p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When your app serves users globally and requires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low-latency read access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🌐</a:t>
            </a:r>
          </a:p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For compliance reasons that require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data redundancy in a different region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🏛️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113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969AB-F3C1-B7CF-4ADA-17E73480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A9EFA-A17F-4044-0906-423821F41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400"/>
              </a:lnSpc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Example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A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global banking application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💳 needs to ensure that data is backed up in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multiple regions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to meet legal requirements and enhance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regional read performance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for clients in different continents.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RDS Cross-Region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deployment ensures data can be read from locations closest to the users, and data is replicated across regions for </a:t>
            </a: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disaster recovery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br>
              <a:rPr lang="en-US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0321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84A8-AE90-D7A8-7252-0758AAD99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ts val="2250"/>
              </a:lnSpc>
            </a:pPr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Key Differences Between Multi-AZ and Cross-Region 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99D36A-2379-8650-E68E-75B1404B5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6125"/>
            <a:ext cx="8802764" cy="3449638"/>
          </a:xfrm>
        </p:spPr>
      </p:pic>
    </p:spTree>
    <p:extLst>
      <p:ext uri="{BB962C8B-B14F-4D97-AF65-F5344CB8AC3E}">
        <p14:creationId xmlns:p14="http://schemas.microsoft.com/office/powerpoint/2010/main" val="6944718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</TotalTime>
  <Words>591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Gill Sans MT</vt:lpstr>
      <vt:lpstr>Roboto-Regular</vt:lpstr>
      <vt:lpstr>sohne</vt:lpstr>
      <vt:lpstr>source-serif-pro</vt:lpstr>
      <vt:lpstr>Gallery</vt:lpstr>
      <vt:lpstr>Multi-AZ Deployments</vt:lpstr>
      <vt:lpstr>overview</vt:lpstr>
      <vt:lpstr>RDS Multi-AZ (Multi-Availability Zone) Deployment  </vt:lpstr>
      <vt:lpstr>Key Features : </vt:lpstr>
      <vt:lpstr>When to Use RDS Multi-AZ?  </vt:lpstr>
      <vt:lpstr>RDS Cross-Region Deployment </vt:lpstr>
      <vt:lpstr>Key Features </vt:lpstr>
      <vt:lpstr>..</vt:lpstr>
      <vt:lpstr>Key Differences Between Multi-AZ and Cross-Region  </vt:lpstr>
      <vt:lpstr>When to Choose Multi-AZ or Cross-Region: Scenario </vt:lpstr>
      <vt:lpstr>Multi-AZ Setup:</vt:lpstr>
      <vt:lpstr>Cross-Region 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test</dc:creator>
  <cp:lastModifiedBy>john test</cp:lastModifiedBy>
  <cp:revision>4</cp:revision>
  <dcterms:created xsi:type="dcterms:W3CDTF">2025-02-01T03:56:51Z</dcterms:created>
  <dcterms:modified xsi:type="dcterms:W3CDTF">2025-02-01T04:01:19Z</dcterms:modified>
</cp:coreProperties>
</file>