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B5D98-EA96-4AB0-B86D-9F535AE81556}" type="datetimeFigureOut">
              <a:rPr lang="en-IN" smtClean="0"/>
              <a:t>06-05-2024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588399-E6B1-49FA-8193-D7C89F938828}" type="slidenum">
              <a:rPr lang="en-IN" smtClean="0"/>
              <a:t>‹#›</a:t>
            </a:fld>
            <a:endParaRPr lang="en-IN"/>
          </a:p>
        </p:txBody>
      </p:sp>
    </p:spTree>
    <p:extLst>
      <p:ext uri="{BB962C8B-B14F-4D97-AF65-F5344CB8AC3E}">
        <p14:creationId xmlns:p14="http://schemas.microsoft.com/office/powerpoint/2010/main" val="541191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C588399-E6B1-49FA-8193-D7C89F938828}" type="slidenum">
              <a:rPr lang="en-IN" smtClean="0"/>
              <a:t>3</a:t>
            </a:fld>
            <a:endParaRPr lang="en-IN"/>
          </a:p>
        </p:txBody>
      </p:sp>
    </p:spTree>
    <p:extLst>
      <p:ext uri="{BB962C8B-B14F-4D97-AF65-F5344CB8AC3E}">
        <p14:creationId xmlns:p14="http://schemas.microsoft.com/office/powerpoint/2010/main" val="2145426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3D3F1-8064-D7EE-2F9A-5B02CA03D6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D0D947F-DC28-C18C-24CF-50BC8551B4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C922BF2-0F1A-47E3-753C-A6A4976DC4E1}"/>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5" name="Footer Placeholder 4">
            <a:extLst>
              <a:ext uri="{FF2B5EF4-FFF2-40B4-BE49-F238E27FC236}">
                <a16:creationId xmlns:a16="http://schemas.microsoft.com/office/drawing/2014/main" id="{4FB2DFC7-6AAA-6520-6D67-3F8E1BA12F0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8BFACF-FC8E-164F-B4C3-E0813F191069}"/>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1114063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DB60C-CF48-83AF-7DA9-1E4EDF5E17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E6F485-5685-93FB-ECF6-7D18770A74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53A075-1CDD-B238-DF64-5164AE667D93}"/>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5" name="Footer Placeholder 4">
            <a:extLst>
              <a:ext uri="{FF2B5EF4-FFF2-40B4-BE49-F238E27FC236}">
                <a16:creationId xmlns:a16="http://schemas.microsoft.com/office/drawing/2014/main" id="{F9DEF96B-93D3-F035-FF7B-915945F14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7D4CF9-2874-4DBA-5DF8-B982C50A015A}"/>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4245492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96755B-39E2-E15C-271E-06262DE66C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B1B2B7-1496-60E3-57C7-3C9E8443CD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3CED99-4F18-3581-2532-682C7FAFFDED}"/>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5" name="Footer Placeholder 4">
            <a:extLst>
              <a:ext uri="{FF2B5EF4-FFF2-40B4-BE49-F238E27FC236}">
                <a16:creationId xmlns:a16="http://schemas.microsoft.com/office/drawing/2014/main" id="{E74F98CE-F432-EAF2-7CB3-24CBEA56F7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9532D2-6A3D-24BA-CE85-61C812EDA8E7}"/>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1551265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E90CB-86D9-D4D1-0F12-43345A4BA6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514EE1-8198-3AED-B4A0-6A6B4C8C2C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150D82-93E3-A691-D46D-A1F831A9E80E}"/>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5" name="Footer Placeholder 4">
            <a:extLst>
              <a:ext uri="{FF2B5EF4-FFF2-40B4-BE49-F238E27FC236}">
                <a16:creationId xmlns:a16="http://schemas.microsoft.com/office/drawing/2014/main" id="{0F7EE83B-E98F-0FB6-0656-B41C205A6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6D53DE-0340-09DA-180D-9568F7921585}"/>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2652037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E60B-A519-7FDD-D280-85A25E5146D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6B9F624-D15B-C278-64DB-04815A455F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7488AB-6110-65A7-232C-4F03EA9B9A96}"/>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5" name="Footer Placeholder 4">
            <a:extLst>
              <a:ext uri="{FF2B5EF4-FFF2-40B4-BE49-F238E27FC236}">
                <a16:creationId xmlns:a16="http://schemas.microsoft.com/office/drawing/2014/main" id="{ABACBDD5-6673-B375-0C31-34ABC06CD6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D9A75E-514C-BDE5-6BBC-21E67D64FAD8}"/>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51481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612B5-BD6D-3762-39AA-365823B61B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A91C23-F004-628E-DCD5-6BBE1437E9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5A0CC39-BA43-A4EF-2834-94D25B521F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2AB1E06-666F-E420-CFD3-F1571CCE8759}"/>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6" name="Footer Placeholder 5">
            <a:extLst>
              <a:ext uri="{FF2B5EF4-FFF2-40B4-BE49-F238E27FC236}">
                <a16:creationId xmlns:a16="http://schemas.microsoft.com/office/drawing/2014/main" id="{A1044AF9-53B9-0CAE-C5CD-535E7FEB53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38F0EF-15E3-88EF-933F-13008C8AF610}"/>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134327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59B0-FA69-72CA-6424-C330E60B220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C3F932-F819-1611-3697-58C377E22F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CC41CA-7657-CBAF-6207-3AEAA36E5F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1BBF17-B00B-225E-E5BF-C7B5CCB356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F0BF45-EA34-E508-7623-3BAE180E20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15B7EF9-9390-1B02-A2E1-F2B099FCBB57}"/>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8" name="Footer Placeholder 7">
            <a:extLst>
              <a:ext uri="{FF2B5EF4-FFF2-40B4-BE49-F238E27FC236}">
                <a16:creationId xmlns:a16="http://schemas.microsoft.com/office/drawing/2014/main" id="{AC2897FE-7574-857A-ADFC-77953A378A4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99848D4-F200-9CC9-409A-9633159B3E6A}"/>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79784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2EC6B-9103-6DDB-007B-2EDBCA91D62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755B784-1715-D23F-2B73-302BD5D05788}"/>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4" name="Footer Placeholder 3">
            <a:extLst>
              <a:ext uri="{FF2B5EF4-FFF2-40B4-BE49-F238E27FC236}">
                <a16:creationId xmlns:a16="http://schemas.microsoft.com/office/drawing/2014/main" id="{FD6BAE58-9821-2B4D-3207-504B8C85F52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7DC8A1-DC2D-3AE0-EC79-6AB4EEB171DA}"/>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127055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E93245-0C1F-BF5B-C422-C6367811504B}"/>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3" name="Footer Placeholder 2">
            <a:extLst>
              <a:ext uri="{FF2B5EF4-FFF2-40B4-BE49-F238E27FC236}">
                <a16:creationId xmlns:a16="http://schemas.microsoft.com/office/drawing/2014/main" id="{549B841E-F2F2-CD5F-A860-1CB95A608D2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BDB725-4383-F315-2D4B-6B5069E7447A}"/>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594505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DA96-1A8D-CF34-EAD8-81ACA1990D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9116F38-EE34-5C60-80EF-E0E657A6E5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AF6CD1D-43EC-9937-14CE-5429E72352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320C64-2FD5-B866-EE69-7BD32AD117FD}"/>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6" name="Footer Placeholder 5">
            <a:extLst>
              <a:ext uri="{FF2B5EF4-FFF2-40B4-BE49-F238E27FC236}">
                <a16:creationId xmlns:a16="http://schemas.microsoft.com/office/drawing/2014/main" id="{610C9DBC-2C6B-C719-5B22-98648E605B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D28C56-C3D6-50BE-7448-8E9DE15D44DC}"/>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1162388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9C064-9272-E7CC-5D6C-E121F8AC7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F61EBAF-81D5-0940-CDF5-68C99583DA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D586E30-49BA-AC02-E2C6-9BC76C49D9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57AF87-0A90-7A55-60BD-855B4400508E}"/>
              </a:ext>
            </a:extLst>
          </p:cNvPr>
          <p:cNvSpPr>
            <a:spLocks noGrp="1"/>
          </p:cNvSpPr>
          <p:nvPr>
            <p:ph type="dt" sz="half" idx="10"/>
          </p:nvPr>
        </p:nvSpPr>
        <p:spPr/>
        <p:txBody>
          <a:bodyPr/>
          <a:lstStyle/>
          <a:p>
            <a:fld id="{13BA79EF-B361-4A1F-B49B-A3FF1A3CCF96}" type="datetimeFigureOut">
              <a:rPr lang="en-IN" smtClean="0"/>
              <a:t>06-05-2024</a:t>
            </a:fld>
            <a:endParaRPr lang="en-IN"/>
          </a:p>
        </p:txBody>
      </p:sp>
      <p:sp>
        <p:nvSpPr>
          <p:cNvPr id="6" name="Footer Placeholder 5">
            <a:extLst>
              <a:ext uri="{FF2B5EF4-FFF2-40B4-BE49-F238E27FC236}">
                <a16:creationId xmlns:a16="http://schemas.microsoft.com/office/drawing/2014/main" id="{742BD346-296F-E899-9BDA-F7ACB7C1B4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43ACC8-6852-E725-C8DD-E54EA71FD670}"/>
              </a:ext>
            </a:extLst>
          </p:cNvPr>
          <p:cNvSpPr>
            <a:spLocks noGrp="1"/>
          </p:cNvSpPr>
          <p:nvPr>
            <p:ph type="sldNum" sz="quarter" idx="12"/>
          </p:nvPr>
        </p:nvSpPr>
        <p:spPr/>
        <p:txBody>
          <a:bodyPr/>
          <a:lstStyle/>
          <a:p>
            <a:fld id="{FC8B1DB2-B116-4FEA-B50E-7CA9A929C189}" type="slidenum">
              <a:rPr lang="en-IN" smtClean="0"/>
              <a:t>‹#›</a:t>
            </a:fld>
            <a:endParaRPr lang="en-IN"/>
          </a:p>
        </p:txBody>
      </p:sp>
    </p:spTree>
    <p:extLst>
      <p:ext uri="{BB962C8B-B14F-4D97-AF65-F5344CB8AC3E}">
        <p14:creationId xmlns:p14="http://schemas.microsoft.com/office/powerpoint/2010/main" val="30554235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FAE058-BE1C-97FA-0E3E-6C53EB63B3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265928-738D-7CA3-6E18-FDD2D7C99A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A538B8-C4CB-F361-90AB-97991906CF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A79EF-B361-4A1F-B49B-A3FF1A3CCF96}" type="datetimeFigureOut">
              <a:rPr lang="en-IN" smtClean="0"/>
              <a:t>06-05-2024</a:t>
            </a:fld>
            <a:endParaRPr lang="en-IN"/>
          </a:p>
        </p:txBody>
      </p:sp>
      <p:sp>
        <p:nvSpPr>
          <p:cNvPr id="5" name="Footer Placeholder 4">
            <a:extLst>
              <a:ext uri="{FF2B5EF4-FFF2-40B4-BE49-F238E27FC236}">
                <a16:creationId xmlns:a16="http://schemas.microsoft.com/office/drawing/2014/main" id="{AC37D2C5-13D3-3F46-7891-C207147135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68E125-751B-C932-3B6B-35A2E6DB0E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B1DB2-B116-4FEA-B50E-7CA9A929C189}" type="slidenum">
              <a:rPr lang="en-IN" smtClean="0"/>
              <a:t>‹#›</a:t>
            </a:fld>
            <a:endParaRPr lang="en-IN"/>
          </a:p>
        </p:txBody>
      </p:sp>
    </p:spTree>
    <p:extLst>
      <p:ext uri="{BB962C8B-B14F-4D97-AF65-F5344CB8AC3E}">
        <p14:creationId xmlns:p14="http://schemas.microsoft.com/office/powerpoint/2010/main" val="2277666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ABA69-1853-79F4-19D0-DFAA1AC3A6D0}"/>
              </a:ext>
            </a:extLst>
          </p:cNvPr>
          <p:cNvSpPr>
            <a:spLocks noGrp="1"/>
          </p:cNvSpPr>
          <p:nvPr>
            <p:ph type="ctrTitle"/>
          </p:nvPr>
        </p:nvSpPr>
        <p:spPr/>
        <p:txBody>
          <a:bodyPr/>
          <a:lstStyle/>
          <a:p>
            <a:r>
              <a:rPr lang="en-IN" dirty="0"/>
              <a:t>Azure Boards</a:t>
            </a:r>
          </a:p>
        </p:txBody>
      </p:sp>
      <p:sp>
        <p:nvSpPr>
          <p:cNvPr id="3" name="Subtitle 2">
            <a:extLst>
              <a:ext uri="{FF2B5EF4-FFF2-40B4-BE49-F238E27FC236}">
                <a16:creationId xmlns:a16="http://schemas.microsoft.com/office/drawing/2014/main" id="{B326FF0F-CB6E-267C-86C9-C8BBAFA3F6E0}"/>
              </a:ext>
            </a:extLst>
          </p:cNvPr>
          <p:cNvSpPr>
            <a:spLocks noGrp="1"/>
          </p:cNvSpPr>
          <p:nvPr>
            <p:ph type="subTitle" idx="1"/>
          </p:nvPr>
        </p:nvSpPr>
        <p:spPr/>
        <p:txBody>
          <a:bodyPr/>
          <a:lstStyle/>
          <a:p>
            <a:r>
              <a:rPr lang="en-IN" dirty="0"/>
              <a:t>OW</a:t>
            </a:r>
          </a:p>
        </p:txBody>
      </p:sp>
    </p:spTree>
    <p:extLst>
      <p:ext uri="{BB962C8B-B14F-4D97-AF65-F5344CB8AC3E}">
        <p14:creationId xmlns:p14="http://schemas.microsoft.com/office/powerpoint/2010/main" val="33167627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D7240-CE7E-814C-6ADE-A984FDF8EA73}"/>
              </a:ext>
            </a:extLst>
          </p:cNvPr>
          <p:cNvSpPr>
            <a:spLocks noGrp="1"/>
          </p:cNvSpPr>
          <p:nvPr>
            <p:ph type="title"/>
          </p:nvPr>
        </p:nvSpPr>
        <p:spPr/>
        <p:txBody>
          <a:bodyPr/>
          <a:lstStyle/>
          <a:p>
            <a:r>
              <a:rPr lang="en-IN" dirty="0"/>
              <a:t>What is Azure Boards??</a:t>
            </a:r>
          </a:p>
        </p:txBody>
      </p:sp>
      <p:sp>
        <p:nvSpPr>
          <p:cNvPr id="3" name="Content Placeholder 2">
            <a:extLst>
              <a:ext uri="{FF2B5EF4-FFF2-40B4-BE49-F238E27FC236}">
                <a16:creationId xmlns:a16="http://schemas.microsoft.com/office/drawing/2014/main" id="{30418EC3-851C-116B-E7F0-49DE5747D29F}"/>
              </a:ext>
            </a:extLst>
          </p:cNvPr>
          <p:cNvSpPr>
            <a:spLocks noGrp="1"/>
          </p:cNvSpPr>
          <p:nvPr>
            <p:ph idx="1"/>
          </p:nvPr>
        </p:nvSpPr>
        <p:spPr/>
        <p:txBody>
          <a:bodyPr>
            <a:normAutofit fontScale="92500" lnSpcReduction="10000"/>
          </a:bodyPr>
          <a:lstStyle/>
          <a:p>
            <a:pPr algn="l">
              <a:buFont typeface="Wingdings" panose="05000000000000000000" pitchFamily="2" charset="2"/>
              <a:buChar char="Ø"/>
            </a:pPr>
            <a:r>
              <a:rPr lang="en-US" sz="2600" b="0" i="0" dirty="0">
                <a:solidFill>
                  <a:srgbClr val="0D0D0D"/>
                </a:solidFill>
                <a:effectLst/>
                <a:highlight>
                  <a:srgbClr val="FFFFFF"/>
                </a:highlight>
                <a:latin typeface="+mj-lt"/>
              </a:rPr>
              <a:t>Azure Boards is like a digital whiteboard where teams can plan their work. You can create tasks, organize them into lists, and track progress easily.</a:t>
            </a:r>
          </a:p>
          <a:p>
            <a:pPr algn="l">
              <a:buFont typeface="Wingdings" panose="05000000000000000000" pitchFamily="2" charset="2"/>
              <a:buChar char="Ø"/>
            </a:pPr>
            <a:r>
              <a:rPr lang="en-US" sz="2600" b="0" i="0" dirty="0">
                <a:solidFill>
                  <a:srgbClr val="0D0D0D"/>
                </a:solidFill>
                <a:effectLst/>
                <a:highlight>
                  <a:srgbClr val="FFFFFF"/>
                </a:highlight>
                <a:latin typeface="+mj-lt"/>
              </a:rPr>
              <a:t>It's designed to work with agile methodologies like Scrum and Kanban. This means you can manage sprints, prioritize tasks, and adapt quickly to changes.</a:t>
            </a:r>
          </a:p>
          <a:p>
            <a:pPr algn="l">
              <a:buFont typeface="Wingdings" panose="05000000000000000000" pitchFamily="2" charset="2"/>
              <a:buChar char="Ø"/>
            </a:pPr>
            <a:r>
              <a:rPr lang="en-US" sz="2600" b="0" i="0" dirty="0">
                <a:solidFill>
                  <a:srgbClr val="0D0D0D"/>
                </a:solidFill>
                <a:effectLst/>
                <a:highlight>
                  <a:srgbClr val="FFFFFF"/>
                </a:highlight>
                <a:latin typeface="+mj-lt"/>
              </a:rPr>
              <a:t>You can customize how work items flow through your team's process. For example, you can define stages like "To Do," "In Progress," and "Done" to reflect your workflow.</a:t>
            </a:r>
          </a:p>
          <a:p>
            <a:pPr algn="l">
              <a:buFont typeface="Wingdings" panose="05000000000000000000" pitchFamily="2" charset="2"/>
              <a:buChar char="Ø"/>
            </a:pPr>
            <a:r>
              <a:rPr lang="en-US" sz="2600" b="0" i="0" dirty="0">
                <a:solidFill>
                  <a:srgbClr val="0D0D0D"/>
                </a:solidFill>
                <a:effectLst/>
                <a:highlight>
                  <a:srgbClr val="FFFFFF"/>
                </a:highlight>
                <a:latin typeface="+mj-lt"/>
              </a:rPr>
              <a:t>Azure Boards is a central hub for team collaboration. Members can discuss tasks, share updates, and stay aligned on project goals without switching between different tools.</a:t>
            </a:r>
          </a:p>
          <a:p>
            <a:pPr algn="l">
              <a:buFont typeface="Wingdings" panose="05000000000000000000" pitchFamily="2" charset="2"/>
              <a:buChar char="Ø"/>
            </a:pPr>
            <a:r>
              <a:rPr lang="en-US" sz="2600" b="0" i="0" dirty="0">
                <a:solidFill>
                  <a:srgbClr val="0D0D0D"/>
                </a:solidFill>
                <a:effectLst/>
                <a:highlight>
                  <a:srgbClr val="FFFFFF"/>
                </a:highlight>
                <a:latin typeface="+mj-lt"/>
              </a:rPr>
              <a:t>By using Azure Boards, teams can streamline their development process, improve productivity, and deliver projects more efficiently.</a:t>
            </a:r>
          </a:p>
          <a:p>
            <a:endParaRPr lang="en-IN" dirty="0"/>
          </a:p>
        </p:txBody>
      </p:sp>
    </p:spTree>
    <p:extLst>
      <p:ext uri="{BB962C8B-B14F-4D97-AF65-F5344CB8AC3E}">
        <p14:creationId xmlns:p14="http://schemas.microsoft.com/office/powerpoint/2010/main" val="377914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90C1-C097-EE0A-5993-AEECD2D07C3E}"/>
              </a:ext>
            </a:extLst>
          </p:cNvPr>
          <p:cNvSpPr>
            <a:spLocks noGrp="1"/>
          </p:cNvSpPr>
          <p:nvPr>
            <p:ph type="title"/>
          </p:nvPr>
        </p:nvSpPr>
        <p:spPr/>
        <p:txBody>
          <a:bodyPr>
            <a:normAutofit fontScale="90000"/>
          </a:bodyPr>
          <a:lstStyle/>
          <a:p>
            <a:br>
              <a:rPr lang="en-IN" b="1" i="0" dirty="0">
                <a:solidFill>
                  <a:srgbClr val="161616"/>
                </a:solidFill>
                <a:effectLst/>
                <a:highlight>
                  <a:srgbClr val="FFFFFF"/>
                </a:highlight>
                <a:latin typeface="Segoe UI" panose="020B0502040204020203" pitchFamily="34" charset="0"/>
              </a:rPr>
            </a:br>
            <a:br>
              <a:rPr lang="en-IN" b="1" i="0" dirty="0">
                <a:solidFill>
                  <a:srgbClr val="161616"/>
                </a:solidFill>
                <a:effectLst/>
                <a:highlight>
                  <a:srgbClr val="FFFFFF"/>
                </a:highlight>
                <a:latin typeface="Segoe UI" panose="020B0502040204020203" pitchFamily="34" charset="0"/>
              </a:rPr>
            </a:br>
            <a:r>
              <a:rPr lang="en-IN" b="1" i="0" dirty="0">
                <a:solidFill>
                  <a:srgbClr val="161616"/>
                </a:solidFill>
                <a:effectLst/>
                <a:highlight>
                  <a:srgbClr val="FFFFFF"/>
                </a:highlight>
                <a:latin typeface="Segoe UI" panose="020B0502040204020203" pitchFamily="34" charset="0"/>
              </a:rPr>
              <a:t>Azure Boards hubs UI</a:t>
            </a:r>
            <a:br>
              <a:rPr lang="en-IN" b="0" i="0" dirty="0">
                <a:solidFill>
                  <a:srgbClr val="161616"/>
                </a:solidFill>
                <a:effectLst/>
                <a:highlight>
                  <a:srgbClr val="FFFFFF"/>
                </a:highlight>
                <a:latin typeface="Segoe UI" panose="020B0502040204020203" pitchFamily="34" charset="0"/>
              </a:rPr>
            </a:br>
            <a:br>
              <a:rPr lang="en-IN" dirty="0"/>
            </a:br>
            <a:endParaRPr lang="en-IN" dirty="0"/>
          </a:p>
        </p:txBody>
      </p:sp>
      <p:pic>
        <p:nvPicPr>
          <p:cNvPr id="5" name="Content Placeholder 4">
            <a:extLst>
              <a:ext uri="{FF2B5EF4-FFF2-40B4-BE49-F238E27FC236}">
                <a16:creationId xmlns:a16="http://schemas.microsoft.com/office/drawing/2014/main" id="{2E6A4797-9A24-CEB5-418B-2AD741ACC3DC}"/>
              </a:ext>
            </a:extLst>
          </p:cNvPr>
          <p:cNvPicPr>
            <a:picLocks noGrp="1" noChangeAspect="1"/>
          </p:cNvPicPr>
          <p:nvPr>
            <p:ph idx="1"/>
          </p:nvPr>
        </p:nvPicPr>
        <p:blipFill>
          <a:blip r:embed="rId3"/>
          <a:stretch>
            <a:fillRect/>
          </a:stretch>
        </p:blipFill>
        <p:spPr>
          <a:xfrm>
            <a:off x="1796144" y="1854883"/>
            <a:ext cx="5865212" cy="4292821"/>
          </a:xfrm>
        </p:spPr>
      </p:pic>
    </p:spTree>
    <p:extLst>
      <p:ext uri="{BB962C8B-B14F-4D97-AF65-F5344CB8AC3E}">
        <p14:creationId xmlns:p14="http://schemas.microsoft.com/office/powerpoint/2010/main" val="3198263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970CE-0D21-6D43-5E91-5D103448A98B}"/>
              </a:ext>
            </a:extLst>
          </p:cNvPr>
          <p:cNvSpPr>
            <a:spLocks noGrp="1"/>
          </p:cNvSpPr>
          <p:nvPr>
            <p:ph type="title"/>
          </p:nvPr>
        </p:nvSpPr>
        <p:spPr/>
        <p:txBody>
          <a:bodyPr/>
          <a:lstStyle/>
          <a:p>
            <a:r>
              <a:rPr lang="en-IN" dirty="0"/>
              <a:t>Integration</a:t>
            </a:r>
          </a:p>
        </p:txBody>
      </p:sp>
      <p:sp>
        <p:nvSpPr>
          <p:cNvPr id="3" name="Content Placeholder 2">
            <a:extLst>
              <a:ext uri="{FF2B5EF4-FFF2-40B4-BE49-F238E27FC236}">
                <a16:creationId xmlns:a16="http://schemas.microsoft.com/office/drawing/2014/main" id="{293FA01E-7146-76A6-0776-B56833FAB363}"/>
              </a:ext>
            </a:extLst>
          </p:cNvPr>
          <p:cNvSpPr>
            <a:spLocks noGrp="1"/>
          </p:cNvSpPr>
          <p:nvPr>
            <p:ph idx="1"/>
          </p:nvPr>
        </p:nvSpPr>
        <p:spPr/>
        <p:txBody>
          <a:bodyPr/>
          <a:lstStyle/>
          <a:p>
            <a:r>
              <a:rPr lang="en-US" dirty="0">
                <a:latin typeface="+mj-lt"/>
              </a:rPr>
              <a:t>You can connect Azure Boards with GitHub repositories to link GitHub commits, pull requests, and issues to work items. Use GitHub for software development and Azure Boards to plan and track work. Quickly open linked GitHub commits, pull requests, or issues from the Kanban board.</a:t>
            </a:r>
          </a:p>
          <a:p>
            <a:r>
              <a:rPr lang="en-US" b="0" i="0" dirty="0">
                <a:solidFill>
                  <a:srgbClr val="161616"/>
                </a:solidFill>
                <a:effectLst/>
                <a:highlight>
                  <a:srgbClr val="FFFFFF"/>
                </a:highlight>
                <a:latin typeface="+mj-lt"/>
              </a:rPr>
              <a:t>Dashboards provide teams with customized views for status updates, progress tracking, and trend analysis. Teams can share information and improve workflows with flexible and tailored dashboard options</a:t>
            </a:r>
            <a:endParaRPr lang="en-IN" dirty="0">
              <a:latin typeface="+mj-lt"/>
            </a:endParaRPr>
          </a:p>
        </p:txBody>
      </p:sp>
    </p:spTree>
    <p:extLst>
      <p:ext uri="{BB962C8B-B14F-4D97-AF65-F5344CB8AC3E}">
        <p14:creationId xmlns:p14="http://schemas.microsoft.com/office/powerpoint/2010/main" val="4151315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40DE1-D725-3699-9A1A-4CE663030B8B}"/>
              </a:ext>
            </a:extLst>
          </p:cNvPr>
          <p:cNvSpPr>
            <a:spLocks noGrp="1"/>
          </p:cNvSpPr>
          <p:nvPr>
            <p:ph type="title"/>
          </p:nvPr>
        </p:nvSpPr>
        <p:spPr/>
        <p:txBody>
          <a:bodyPr/>
          <a:lstStyle/>
          <a:p>
            <a:r>
              <a:rPr lang="en-IN" dirty="0"/>
              <a:t>Kanban Board</a:t>
            </a:r>
          </a:p>
        </p:txBody>
      </p:sp>
      <p:sp>
        <p:nvSpPr>
          <p:cNvPr id="3" name="Content Placeholder 2">
            <a:extLst>
              <a:ext uri="{FF2B5EF4-FFF2-40B4-BE49-F238E27FC236}">
                <a16:creationId xmlns:a16="http://schemas.microsoft.com/office/drawing/2014/main" id="{07EEEEED-B0D0-FAF5-058B-9ED421FA0774}"/>
              </a:ext>
            </a:extLst>
          </p:cNvPr>
          <p:cNvSpPr>
            <a:spLocks noGrp="1"/>
          </p:cNvSpPr>
          <p:nvPr>
            <p:ph idx="1"/>
          </p:nvPr>
        </p:nvSpPr>
        <p:spPr/>
        <p:txBody>
          <a:bodyPr>
            <a:noAutofit/>
          </a:bodyPr>
          <a:lstStyle/>
          <a:p>
            <a:r>
              <a:rPr lang="en-US" dirty="0">
                <a:latin typeface="+mj-lt"/>
              </a:rPr>
              <a:t>A Kanban board is like a digital whiteboard where you and your team can plan and track your work visually. It's divided into columns that represent different stages of work, like "To Do," "In Progress," and "Done." Each task or work item is represented by a card that you can move between columns as it progresses.</a:t>
            </a:r>
          </a:p>
          <a:p>
            <a:r>
              <a:rPr lang="en-US" dirty="0">
                <a:latin typeface="+mj-lt"/>
              </a:rPr>
              <a:t>The board helps you see at a glance what's being worked on, who's working on it, and where things might be stuck. You can easily update the status of tasks by dragging and dropping the cards, just like moving sticky notes on a real whiteboard. It's a great way to stay organized and keep everyone on the same page about what needs to be done and what's already completed</a:t>
            </a:r>
            <a:endParaRPr lang="en-IN" dirty="0">
              <a:latin typeface="+mj-lt"/>
            </a:endParaRPr>
          </a:p>
        </p:txBody>
      </p:sp>
    </p:spTree>
    <p:extLst>
      <p:ext uri="{BB962C8B-B14F-4D97-AF65-F5344CB8AC3E}">
        <p14:creationId xmlns:p14="http://schemas.microsoft.com/office/powerpoint/2010/main" val="2471919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F0A01-C653-7768-69D4-6BF2BEF11410}"/>
              </a:ext>
            </a:extLst>
          </p:cNvPr>
          <p:cNvSpPr>
            <a:spLocks noGrp="1"/>
          </p:cNvSpPr>
          <p:nvPr>
            <p:ph type="title"/>
          </p:nvPr>
        </p:nvSpPr>
        <p:spPr/>
        <p:txBody>
          <a:bodyPr/>
          <a:lstStyle/>
          <a:p>
            <a:r>
              <a:rPr lang="en-IN" dirty="0"/>
              <a:t>..</a:t>
            </a:r>
          </a:p>
        </p:txBody>
      </p:sp>
      <p:sp>
        <p:nvSpPr>
          <p:cNvPr id="3" name="Content Placeholder 2">
            <a:extLst>
              <a:ext uri="{FF2B5EF4-FFF2-40B4-BE49-F238E27FC236}">
                <a16:creationId xmlns:a16="http://schemas.microsoft.com/office/drawing/2014/main" id="{0B1BE846-E9AB-9E98-1998-A84BC1D78E69}"/>
              </a:ext>
            </a:extLst>
          </p:cNvPr>
          <p:cNvSpPr>
            <a:spLocks noGrp="1"/>
          </p:cNvSpPr>
          <p:nvPr>
            <p:ph idx="1"/>
          </p:nvPr>
        </p:nvSpPr>
        <p:spPr/>
        <p:txBody>
          <a:bodyPr>
            <a:normAutofit lnSpcReduction="10000"/>
          </a:bodyPr>
          <a:lstStyle/>
          <a:p>
            <a:r>
              <a:rPr lang="en-US" dirty="0">
                <a:latin typeface="+mj-lt"/>
              </a:rPr>
              <a:t>Visualizing Workflow: This means mapping out your team's workflow stages (like to-do, in progress, and done) and setting up a Kanban board that reflects these stages. Each task or item moves through these stages, making it easy for everyone to see what's being worked on and where it is in the process.</a:t>
            </a:r>
          </a:p>
          <a:p>
            <a:r>
              <a:rPr lang="en-US" dirty="0">
                <a:latin typeface="+mj-lt"/>
              </a:rPr>
              <a:t>Limiting Work in Progress (WIP): Setting WIP limits means deciding how many tasks can be actively worked on at any given time in each workflow stage. This prevents overloading the team and helps maintain a steady workflow. For example, if your WIP limit for the "in progress" stage is 3, then the team can only work on 3 tasks simultaneously in that stage.</a:t>
            </a:r>
            <a:endParaRPr lang="en-IN" dirty="0">
              <a:latin typeface="+mj-lt"/>
            </a:endParaRPr>
          </a:p>
        </p:txBody>
      </p:sp>
    </p:spTree>
    <p:extLst>
      <p:ext uri="{BB962C8B-B14F-4D97-AF65-F5344CB8AC3E}">
        <p14:creationId xmlns:p14="http://schemas.microsoft.com/office/powerpoint/2010/main" val="94564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222EA-9733-D9EA-C783-D913837720FE}"/>
              </a:ext>
            </a:extLst>
          </p:cNvPr>
          <p:cNvSpPr>
            <a:spLocks noGrp="1"/>
          </p:cNvSpPr>
          <p:nvPr>
            <p:ph type="title"/>
          </p:nvPr>
        </p:nvSpPr>
        <p:spPr/>
        <p:txBody>
          <a:bodyPr/>
          <a:lstStyle/>
          <a:p>
            <a:r>
              <a:rPr lang="en-IN" dirty="0"/>
              <a:t>Process</a:t>
            </a:r>
          </a:p>
        </p:txBody>
      </p:sp>
      <p:pic>
        <p:nvPicPr>
          <p:cNvPr id="5" name="Content Placeholder 4">
            <a:extLst>
              <a:ext uri="{FF2B5EF4-FFF2-40B4-BE49-F238E27FC236}">
                <a16:creationId xmlns:a16="http://schemas.microsoft.com/office/drawing/2014/main" id="{A45E7E75-773F-E3F9-F006-805A98067D67}"/>
              </a:ext>
            </a:extLst>
          </p:cNvPr>
          <p:cNvPicPr>
            <a:picLocks noGrp="1" noChangeAspect="1"/>
          </p:cNvPicPr>
          <p:nvPr>
            <p:ph idx="1"/>
          </p:nvPr>
        </p:nvPicPr>
        <p:blipFill>
          <a:blip r:embed="rId2"/>
          <a:stretch>
            <a:fillRect/>
          </a:stretch>
        </p:blipFill>
        <p:spPr>
          <a:xfrm>
            <a:off x="1270409" y="1825625"/>
            <a:ext cx="9651181" cy="4351338"/>
          </a:xfrm>
        </p:spPr>
      </p:pic>
    </p:spTree>
    <p:extLst>
      <p:ext uri="{BB962C8B-B14F-4D97-AF65-F5344CB8AC3E}">
        <p14:creationId xmlns:p14="http://schemas.microsoft.com/office/powerpoint/2010/main" val="7112856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1096</TotalTime>
  <Words>520</Words>
  <Application>Microsoft Office PowerPoint</Application>
  <PresentationFormat>Widescreen</PresentationFormat>
  <Paragraphs>20</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Segoe UI</vt:lpstr>
      <vt:lpstr>Wingdings</vt:lpstr>
      <vt:lpstr>Office Theme</vt:lpstr>
      <vt:lpstr>Azure Boards</vt:lpstr>
      <vt:lpstr>What is Azure Boards??</vt:lpstr>
      <vt:lpstr>  Azure Boards hubs UI  </vt:lpstr>
      <vt:lpstr>Integration</vt:lpstr>
      <vt:lpstr>Kanban Board</vt:lpstr>
      <vt:lpstr>..</vt:lpstr>
      <vt:lpstr>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Boards</dc:title>
  <dc:creator>john test</dc:creator>
  <cp:lastModifiedBy>john test</cp:lastModifiedBy>
  <cp:revision>7</cp:revision>
  <dcterms:created xsi:type="dcterms:W3CDTF">2024-05-03T12:58:11Z</dcterms:created>
  <dcterms:modified xsi:type="dcterms:W3CDTF">2024-05-06T03:00:28Z</dcterms:modified>
</cp:coreProperties>
</file>