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3D33-7E3B-FF46-B376-E12F780EA6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A4A03C-CA1F-A7BF-0D0B-26BFE9A74D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24A757-558B-1EAF-B4C2-E30E6020498B}"/>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32C09011-B674-5634-82E5-44BBB8665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34BCBE-3AB0-5C3B-CDED-545F1BE3E6BC}"/>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145697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1C2F0-1EA0-BE19-3FEE-BEBA696C9B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6D546-1F0A-12F2-4101-B15D48FC55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06963-BD26-C55F-82D0-8444E76A201C}"/>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1724D298-D47E-5A0D-15DE-67E9704BC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6E560A-6DBF-BABD-D4DE-45D9CE185CD2}"/>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417006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CB4EA-3995-D997-9C7F-CD097DCDE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D5E648-CC6C-1C10-3B17-2FB96528C5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0C0D9D-BAD2-D761-E78B-F5BFAF5FF06A}"/>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FE1EC796-D386-E379-146D-1A65C4FCFE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D06F0A-772C-5DAB-6E59-D1EE58D9916E}"/>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0731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320BD-D0B1-9A23-304A-38D999CBC9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AE5B26-DC9F-C7F3-6980-F29E9EA960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7E94E9-DA04-97A5-F7B0-D4835C7A4A2E}"/>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31DC9EE1-00B2-CE7B-9F7E-1EFEEE5361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FDB8C-3DE4-C6E2-6213-5FF8C2D92D7D}"/>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622909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BAE0-CFD4-32B8-F845-F18508A06B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1699C5-55AE-C48D-1238-6A687B2F25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A263A-8421-F035-2527-D55AC0BA2119}"/>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F18512F5-B24C-B08D-BEB8-A747F3A989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498776-41DB-92B0-49DC-C08D6BDE8AB7}"/>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828970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FF8A-74E3-8112-5596-AF75411F06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96E385-3EE3-D2FD-A34E-A39776D304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215B7-1499-AFE2-5E1F-DB0166D00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33E29C-0D23-D144-EB1E-B154942F80B6}"/>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6" name="Footer Placeholder 5">
            <a:extLst>
              <a:ext uri="{FF2B5EF4-FFF2-40B4-BE49-F238E27FC236}">
                <a16:creationId xmlns:a16="http://schemas.microsoft.com/office/drawing/2014/main" id="{57DABF05-0BFD-F7B5-91BD-AE4E8B98F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A0CDE6-26C1-7014-C80C-279632EFF25E}"/>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1158659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237E-9FED-7C70-AC7A-EDA95F18BC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85286D-E87F-E3B7-2ECA-137756F50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26C53-AFEA-1B30-3945-5750CA35AD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D98379-E181-C0F1-0DCC-FDDE962767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5258F6-3516-D014-B8C4-789CC133D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29DFAC-C38D-AC79-CFEA-B2DAD64E5FD6}"/>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8" name="Footer Placeholder 7">
            <a:extLst>
              <a:ext uri="{FF2B5EF4-FFF2-40B4-BE49-F238E27FC236}">
                <a16:creationId xmlns:a16="http://schemas.microsoft.com/office/drawing/2014/main" id="{869EB91B-75DD-5F30-7C55-95F5FEFA12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B4E677A-D03B-34CE-59A8-167FFE7173FA}"/>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71493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E4C02-36A3-8E6B-E28F-211E4190D8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3E9EF9-46CD-7BF6-AB69-588D1B09E1C3}"/>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4" name="Footer Placeholder 3">
            <a:extLst>
              <a:ext uri="{FF2B5EF4-FFF2-40B4-BE49-F238E27FC236}">
                <a16:creationId xmlns:a16="http://schemas.microsoft.com/office/drawing/2014/main" id="{5396D65A-B0CC-C784-1BCD-D66F42975D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6FCFB9-2AD7-5205-9139-6117A68B7F88}"/>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223834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F5203-6ADB-B66B-7E3E-0F20FFC02338}"/>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3" name="Footer Placeholder 2">
            <a:extLst>
              <a:ext uri="{FF2B5EF4-FFF2-40B4-BE49-F238E27FC236}">
                <a16:creationId xmlns:a16="http://schemas.microsoft.com/office/drawing/2014/main" id="{0542B244-5DF5-3B7D-2E7F-A2C5E409E2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767833-2D8E-C516-6032-479F4E2B07C3}"/>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1686488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1E5C-2E42-FAEE-025C-0CF414AC01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25432C-4F23-D781-857C-8B6188614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CD52E4-DBA6-B6A3-C33B-F120DE36D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F5BFEC-64F0-96B6-D6CF-C0DCA4014106}"/>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6" name="Footer Placeholder 5">
            <a:extLst>
              <a:ext uri="{FF2B5EF4-FFF2-40B4-BE49-F238E27FC236}">
                <a16:creationId xmlns:a16="http://schemas.microsoft.com/office/drawing/2014/main" id="{8D4A2E22-8617-9034-2605-A494561112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D52233-E3A7-481A-211B-E9F85D8B9652}"/>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044496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CFE5-B925-F507-B28F-F4CA1F614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CDD60B-E546-56AF-6DAD-DD786FCDC7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254354-8053-E195-EB4F-3678D523D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6582B-2FE8-6F85-E2E2-D22BA0301785}"/>
              </a:ext>
            </a:extLst>
          </p:cNvPr>
          <p:cNvSpPr>
            <a:spLocks noGrp="1"/>
          </p:cNvSpPr>
          <p:nvPr>
            <p:ph type="dt" sz="half" idx="10"/>
          </p:nvPr>
        </p:nvSpPr>
        <p:spPr/>
        <p:txBody>
          <a:bodyPr/>
          <a:lstStyle/>
          <a:p>
            <a:fld id="{901115B1-DB64-45B0-A96D-DAF1B3DA359C}" type="datetimeFigureOut">
              <a:rPr lang="en-IN" smtClean="0"/>
              <a:t>03-05-2024</a:t>
            </a:fld>
            <a:endParaRPr lang="en-IN"/>
          </a:p>
        </p:txBody>
      </p:sp>
      <p:sp>
        <p:nvSpPr>
          <p:cNvPr id="6" name="Footer Placeholder 5">
            <a:extLst>
              <a:ext uri="{FF2B5EF4-FFF2-40B4-BE49-F238E27FC236}">
                <a16:creationId xmlns:a16="http://schemas.microsoft.com/office/drawing/2014/main" id="{BC3D18B6-8434-DDB8-BA37-05C873B0BC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32D157-D0EA-8AEF-30EF-1CA3E5D172D8}"/>
              </a:ext>
            </a:extLst>
          </p:cNvPr>
          <p:cNvSpPr>
            <a:spLocks noGrp="1"/>
          </p:cNvSpPr>
          <p:nvPr>
            <p:ph type="sldNum" sz="quarter" idx="12"/>
          </p:nvPr>
        </p:nvSpPr>
        <p:spPr/>
        <p:txBody>
          <a:bodyPr/>
          <a:lstStyle/>
          <a:p>
            <a:fld id="{8514D3CF-B9C6-4CE2-A998-CB8D9EC61DCA}" type="slidenum">
              <a:rPr lang="en-IN" smtClean="0"/>
              <a:t>‹#›</a:t>
            </a:fld>
            <a:endParaRPr lang="en-IN"/>
          </a:p>
        </p:txBody>
      </p:sp>
    </p:spTree>
    <p:extLst>
      <p:ext uri="{BB962C8B-B14F-4D97-AF65-F5344CB8AC3E}">
        <p14:creationId xmlns:p14="http://schemas.microsoft.com/office/powerpoint/2010/main" val="224163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18D7B-3BF3-8225-E38D-9E69DA8682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8AEB1E-9CAC-CFB1-4B61-7DB85F1E08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3EC5F-921B-3025-2817-CF80E07DD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115B1-DB64-45B0-A96D-DAF1B3DA359C}" type="datetimeFigureOut">
              <a:rPr lang="en-IN" smtClean="0"/>
              <a:t>03-05-2024</a:t>
            </a:fld>
            <a:endParaRPr lang="en-IN"/>
          </a:p>
        </p:txBody>
      </p:sp>
      <p:sp>
        <p:nvSpPr>
          <p:cNvPr id="5" name="Footer Placeholder 4">
            <a:extLst>
              <a:ext uri="{FF2B5EF4-FFF2-40B4-BE49-F238E27FC236}">
                <a16:creationId xmlns:a16="http://schemas.microsoft.com/office/drawing/2014/main" id="{30B6EDFA-2AC3-87C4-14E9-01012123CC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8846CB-FBB1-3D5F-1B9E-F12CCD191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14D3CF-B9C6-4CE2-A998-CB8D9EC61DCA}" type="slidenum">
              <a:rPr lang="en-IN" smtClean="0"/>
              <a:t>‹#›</a:t>
            </a:fld>
            <a:endParaRPr lang="en-IN"/>
          </a:p>
        </p:txBody>
      </p:sp>
    </p:spTree>
    <p:extLst>
      <p:ext uri="{BB962C8B-B14F-4D97-AF65-F5344CB8AC3E}">
        <p14:creationId xmlns:p14="http://schemas.microsoft.com/office/powerpoint/2010/main" val="188781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D6F9F-8C75-8BEC-CAF2-7DE6E628EB9D}"/>
              </a:ext>
            </a:extLst>
          </p:cNvPr>
          <p:cNvSpPr>
            <a:spLocks noGrp="1"/>
          </p:cNvSpPr>
          <p:nvPr>
            <p:ph type="ctrTitle"/>
          </p:nvPr>
        </p:nvSpPr>
        <p:spPr/>
        <p:txBody>
          <a:bodyPr/>
          <a:lstStyle/>
          <a:p>
            <a:r>
              <a:rPr lang="en-IN" dirty="0"/>
              <a:t>Azure </a:t>
            </a:r>
            <a:r>
              <a:rPr lang="en-IN" dirty="0" err="1"/>
              <a:t>Devops</a:t>
            </a:r>
            <a:endParaRPr lang="en-IN" dirty="0"/>
          </a:p>
        </p:txBody>
      </p:sp>
      <p:sp>
        <p:nvSpPr>
          <p:cNvPr id="3" name="Subtitle 2">
            <a:extLst>
              <a:ext uri="{FF2B5EF4-FFF2-40B4-BE49-F238E27FC236}">
                <a16:creationId xmlns:a16="http://schemas.microsoft.com/office/drawing/2014/main" id="{1F7261EE-E19D-B367-BFB8-E23AA4082485}"/>
              </a:ext>
            </a:extLst>
          </p:cNvPr>
          <p:cNvSpPr>
            <a:spLocks noGrp="1"/>
          </p:cNvSpPr>
          <p:nvPr>
            <p:ph type="subTitle" idx="1"/>
          </p:nvPr>
        </p:nvSpPr>
        <p:spPr/>
        <p:txBody>
          <a:bodyPr/>
          <a:lstStyle/>
          <a:p>
            <a:r>
              <a:rPr lang="en-IN"/>
              <a:t>OW</a:t>
            </a:r>
          </a:p>
        </p:txBody>
      </p:sp>
    </p:spTree>
    <p:extLst>
      <p:ext uri="{BB962C8B-B14F-4D97-AF65-F5344CB8AC3E}">
        <p14:creationId xmlns:p14="http://schemas.microsoft.com/office/powerpoint/2010/main" val="3809950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F036-DC23-B8AB-433B-87EAFB601CC3}"/>
              </a:ext>
            </a:extLst>
          </p:cNvPr>
          <p:cNvSpPr>
            <a:spLocks noGrp="1"/>
          </p:cNvSpPr>
          <p:nvPr>
            <p:ph type="title"/>
          </p:nvPr>
        </p:nvSpPr>
        <p:spPr/>
        <p:txBody>
          <a:bodyPr/>
          <a:lstStyle/>
          <a:p>
            <a:r>
              <a:rPr lang="en-IN" b="1" i="0">
                <a:solidFill>
                  <a:srgbClr val="0D0D0D"/>
                </a:solidFill>
                <a:effectLst/>
                <a:highlight>
                  <a:srgbClr val="FFFFFF"/>
                </a:highlight>
                <a:latin typeface="Söhne"/>
              </a:rPr>
              <a:t>Azure Artifacts:</a:t>
            </a:r>
            <a:endParaRPr lang="en-IN"/>
          </a:p>
        </p:txBody>
      </p:sp>
      <p:sp>
        <p:nvSpPr>
          <p:cNvPr id="3" name="Content Placeholder 2">
            <a:extLst>
              <a:ext uri="{FF2B5EF4-FFF2-40B4-BE49-F238E27FC236}">
                <a16:creationId xmlns:a16="http://schemas.microsoft.com/office/drawing/2014/main" id="{B7DFE1DE-45D5-71D6-1FA3-20F416281769}"/>
              </a:ext>
            </a:extLst>
          </p:cNvPr>
          <p:cNvSpPr>
            <a:spLocks noGrp="1"/>
          </p:cNvSpPr>
          <p:nvPr>
            <p:ph idx="1"/>
          </p:nvPr>
        </p:nvSpPr>
        <p:spPr/>
        <p:txBody>
          <a:bodyPr/>
          <a:lstStyle/>
          <a:p>
            <a:r>
              <a:rPr lang="en-IN" dirty="0"/>
              <a:t>Stores and shares software packages.</a:t>
            </a:r>
          </a:p>
          <a:p>
            <a:r>
              <a:rPr lang="en-IN" dirty="0"/>
              <a:t>Supports various package types (e.g., Maven, </a:t>
            </a:r>
            <a:r>
              <a:rPr lang="en-IN" dirty="0" err="1"/>
              <a:t>npm</a:t>
            </a:r>
            <a:r>
              <a:rPr lang="en-IN" dirty="0"/>
              <a:t>, NuGet).</a:t>
            </a:r>
          </a:p>
          <a:p>
            <a:r>
              <a:rPr lang="en-IN" dirty="0"/>
              <a:t>Integrates with pipelines for package management.</a:t>
            </a:r>
          </a:p>
          <a:p>
            <a:r>
              <a:rPr lang="en-IN" dirty="0"/>
              <a:t>Enables collaboration on shared code components.</a:t>
            </a:r>
          </a:p>
          <a:p>
            <a:r>
              <a:rPr lang="en-IN" dirty="0"/>
              <a:t>Facilitates efficient software development and deployment.</a:t>
            </a:r>
          </a:p>
        </p:txBody>
      </p:sp>
    </p:spTree>
    <p:extLst>
      <p:ext uri="{BB962C8B-B14F-4D97-AF65-F5344CB8AC3E}">
        <p14:creationId xmlns:p14="http://schemas.microsoft.com/office/powerpoint/2010/main" val="126175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4528F-FB7A-F5E1-CACB-0701BA96EF9F}"/>
              </a:ext>
            </a:extLst>
          </p:cNvPr>
          <p:cNvSpPr>
            <a:spLocks noGrp="1"/>
          </p:cNvSpPr>
          <p:nvPr>
            <p:ph type="title"/>
          </p:nvPr>
        </p:nvSpPr>
        <p:spPr/>
        <p:txBody>
          <a:bodyPr/>
          <a:lstStyle/>
          <a:p>
            <a:r>
              <a:rPr lang="en-IN" dirty="0"/>
              <a:t>Azure </a:t>
            </a:r>
            <a:r>
              <a:rPr lang="en-IN" dirty="0" err="1"/>
              <a:t>Devops</a:t>
            </a:r>
            <a:r>
              <a:rPr lang="en-IN" dirty="0"/>
              <a:t> Service</a:t>
            </a:r>
          </a:p>
        </p:txBody>
      </p:sp>
      <p:sp>
        <p:nvSpPr>
          <p:cNvPr id="3" name="Content Placeholder 2">
            <a:extLst>
              <a:ext uri="{FF2B5EF4-FFF2-40B4-BE49-F238E27FC236}">
                <a16:creationId xmlns:a16="http://schemas.microsoft.com/office/drawing/2014/main" id="{69C9C47B-E88B-7BA3-89AF-E60260B73E8C}"/>
              </a:ext>
            </a:extLst>
          </p:cNvPr>
          <p:cNvSpPr>
            <a:spLocks noGrp="1"/>
          </p:cNvSpPr>
          <p:nvPr>
            <p:ph idx="1"/>
          </p:nvPr>
        </p:nvSpPr>
        <p:spPr/>
        <p:txBody>
          <a:bodyPr>
            <a:normAutofit/>
          </a:bodyPr>
          <a:lstStyle/>
          <a:p>
            <a:r>
              <a:rPr lang="en-US" dirty="0"/>
              <a:t>Quick set-up: You can get started easily without setting up servers or infrastructure.</a:t>
            </a:r>
          </a:p>
          <a:p>
            <a:r>
              <a:rPr lang="en-US" dirty="0"/>
              <a:t>Maintenance-free operations: Microsoft takes care of updates and maintenance tasks for you.</a:t>
            </a:r>
          </a:p>
          <a:p>
            <a:r>
              <a:rPr lang="en-US" dirty="0"/>
              <a:t>Easy collaboration: It makes it simple for teams to work together, even if they're in different areas.</a:t>
            </a:r>
          </a:p>
          <a:p>
            <a:r>
              <a:rPr lang="en-US" dirty="0"/>
              <a:t>Elastic scale: You can easily adjust resources as needed, like adding more storage or processing power.</a:t>
            </a:r>
          </a:p>
        </p:txBody>
      </p:sp>
    </p:spTree>
    <p:extLst>
      <p:ext uri="{BB962C8B-B14F-4D97-AF65-F5344CB8AC3E}">
        <p14:creationId xmlns:p14="http://schemas.microsoft.com/office/powerpoint/2010/main" val="1274461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0AC3-BAB4-C16D-D273-49806724E69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8158D74-AAE3-3103-869F-50F3C915DA1B}"/>
              </a:ext>
            </a:extLst>
          </p:cNvPr>
          <p:cNvSpPr>
            <a:spLocks noGrp="1"/>
          </p:cNvSpPr>
          <p:nvPr>
            <p:ph idx="1"/>
          </p:nvPr>
        </p:nvSpPr>
        <p:spPr/>
        <p:txBody>
          <a:bodyPr>
            <a:normAutofit lnSpcReduction="10000"/>
          </a:bodyPr>
          <a:lstStyle/>
          <a:p>
            <a:r>
              <a:rPr lang="en-US" dirty="0"/>
              <a:t>Rock-solid security: Your data and projects are protected with strong security measures.</a:t>
            </a:r>
          </a:p>
          <a:p>
            <a:r>
              <a:rPr lang="en-US" dirty="0"/>
              <a:t>Access to cloud build and deployment servers: You can build and deploy your applications in the cloud without managing your own servers.</a:t>
            </a:r>
          </a:p>
          <a:p>
            <a:r>
              <a:rPr lang="en-US" dirty="0"/>
              <a:t>Application insights: Get insights into how your applications are performing and how users are interacting with them.</a:t>
            </a:r>
          </a:p>
          <a:p>
            <a:pPr marL="0" indent="0">
              <a:buNone/>
            </a:pPr>
            <a:endParaRPr lang="en-IN" dirty="0"/>
          </a:p>
          <a:p>
            <a:pPr marL="0" indent="0">
              <a:buNone/>
            </a:pPr>
            <a:r>
              <a:rPr lang="en-US" dirty="0"/>
              <a:t>To get started, you can sign up for free and create an organization. Then, you can upload your code to share or use source control.</a:t>
            </a:r>
            <a:endParaRPr lang="en-IN" dirty="0"/>
          </a:p>
        </p:txBody>
      </p:sp>
    </p:spTree>
    <p:extLst>
      <p:ext uri="{BB962C8B-B14F-4D97-AF65-F5344CB8AC3E}">
        <p14:creationId xmlns:p14="http://schemas.microsoft.com/office/powerpoint/2010/main" val="111483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A330-D30F-8DC0-C873-59905ABCD7E8}"/>
              </a:ext>
            </a:extLst>
          </p:cNvPr>
          <p:cNvSpPr>
            <a:spLocks noGrp="1"/>
          </p:cNvSpPr>
          <p:nvPr>
            <p:ph type="title"/>
          </p:nvPr>
        </p:nvSpPr>
        <p:spPr/>
        <p:txBody>
          <a:bodyPr/>
          <a:lstStyle/>
          <a:p>
            <a:r>
              <a:rPr lang="en-IN" dirty="0"/>
              <a:t>On-premises </a:t>
            </a:r>
            <a:r>
              <a:rPr lang="en-IN" dirty="0" err="1"/>
              <a:t>Devops</a:t>
            </a:r>
            <a:r>
              <a:rPr lang="en-IN" dirty="0"/>
              <a:t> Server </a:t>
            </a:r>
          </a:p>
        </p:txBody>
      </p:sp>
      <p:sp>
        <p:nvSpPr>
          <p:cNvPr id="3" name="Content Placeholder 2">
            <a:extLst>
              <a:ext uri="{FF2B5EF4-FFF2-40B4-BE49-F238E27FC236}">
                <a16:creationId xmlns:a16="http://schemas.microsoft.com/office/drawing/2014/main" id="{30E86E6F-C761-AB50-FF1A-936820E4B35A}"/>
              </a:ext>
            </a:extLst>
          </p:cNvPr>
          <p:cNvSpPr>
            <a:spLocks noGrp="1"/>
          </p:cNvSpPr>
          <p:nvPr>
            <p:ph idx="1"/>
          </p:nvPr>
        </p:nvSpPr>
        <p:spPr/>
        <p:txBody>
          <a:bodyPr/>
          <a:lstStyle/>
          <a:p>
            <a:r>
              <a:rPr lang="en-US" dirty="0"/>
              <a:t>Choose On-Premises Azure DevOps Server When:</a:t>
            </a:r>
          </a:p>
          <a:p>
            <a:pPr lvl="1"/>
            <a:r>
              <a:rPr lang="en-US" dirty="0"/>
              <a:t>You need your data to stay within your network.</a:t>
            </a:r>
          </a:p>
          <a:p>
            <a:pPr lvl="1"/>
            <a:r>
              <a:rPr lang="en-US" dirty="0"/>
              <a:t>Your work tracking customization needs are better met with the on-premises XML process model.</a:t>
            </a:r>
          </a:p>
          <a:p>
            <a:pPr lvl="1"/>
            <a:r>
              <a:rPr lang="en-US" dirty="0"/>
              <a:t>You want to modify XML definition files for customization.</a:t>
            </a:r>
          </a:p>
          <a:p>
            <a:r>
              <a:rPr lang="en-US" dirty="0"/>
              <a:t>Configuration and Integration Points:</a:t>
            </a:r>
          </a:p>
          <a:p>
            <a:pPr lvl="1"/>
            <a:r>
              <a:rPr lang="en-US" dirty="0"/>
              <a:t>Build server supports both on-premises and cloud-hosted builds.</a:t>
            </a:r>
          </a:p>
          <a:p>
            <a:pPr lvl="1"/>
            <a:r>
              <a:rPr lang="en-US" dirty="0"/>
              <a:t>SQL Server and SQL Analysis Server support SQL Server Reports and Excel pivot charts based on the cube.</a:t>
            </a:r>
          </a:p>
          <a:p>
            <a:endParaRPr lang="en-IN" dirty="0"/>
          </a:p>
        </p:txBody>
      </p:sp>
    </p:spTree>
    <p:extLst>
      <p:ext uri="{BB962C8B-B14F-4D97-AF65-F5344CB8AC3E}">
        <p14:creationId xmlns:p14="http://schemas.microsoft.com/office/powerpoint/2010/main" val="206173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C3D8F-3126-3385-0F0E-A82692BC8B97}"/>
              </a:ext>
            </a:extLst>
          </p:cNvPr>
          <p:cNvSpPr>
            <a:spLocks noGrp="1"/>
          </p:cNvSpPr>
          <p:nvPr>
            <p:ph type="title"/>
          </p:nvPr>
        </p:nvSpPr>
        <p:spPr/>
        <p:txBody>
          <a:bodyPr/>
          <a:lstStyle/>
          <a:p>
            <a:r>
              <a:rPr lang="en-IN"/>
              <a:t>..</a:t>
            </a:r>
          </a:p>
        </p:txBody>
      </p:sp>
      <p:sp>
        <p:nvSpPr>
          <p:cNvPr id="3" name="Content Placeholder 2">
            <a:extLst>
              <a:ext uri="{FF2B5EF4-FFF2-40B4-BE49-F238E27FC236}">
                <a16:creationId xmlns:a16="http://schemas.microsoft.com/office/drawing/2014/main" id="{2B95FE6E-E423-86AE-E55C-95D0E5B5975C}"/>
              </a:ext>
            </a:extLst>
          </p:cNvPr>
          <p:cNvSpPr>
            <a:spLocks noGrp="1"/>
          </p:cNvSpPr>
          <p:nvPr>
            <p:ph idx="1"/>
          </p:nvPr>
        </p:nvSpPr>
        <p:spPr/>
        <p:txBody>
          <a:bodyPr/>
          <a:lstStyle/>
          <a:p>
            <a:r>
              <a:rPr lang="en-US" dirty="0"/>
              <a:t>To get started:</a:t>
            </a:r>
          </a:p>
          <a:p>
            <a:endParaRPr lang="en-US" dirty="0"/>
          </a:p>
          <a:p>
            <a:pPr lvl="1"/>
            <a:r>
              <a:rPr lang="en-US" dirty="0"/>
              <a:t>Download Azure DevOps Server Express for free.</a:t>
            </a:r>
          </a:p>
          <a:p>
            <a:pPr lvl="1"/>
            <a:r>
              <a:rPr lang="en-US" dirty="0"/>
              <a:t>Upload your code to share or use source control.</a:t>
            </a:r>
          </a:p>
          <a:p>
            <a:pPr lvl="1"/>
            <a:r>
              <a:rPr lang="en-US" dirty="0"/>
              <a:t>Begin tracking your work using Scrum, Kanban, or a mix of methods for organization and productivity.</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9974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31156-9F24-DF8E-1172-96E0AB2659C8}"/>
              </a:ext>
            </a:extLst>
          </p:cNvPr>
          <p:cNvSpPr>
            <a:spLocks noGrp="1"/>
          </p:cNvSpPr>
          <p:nvPr>
            <p:ph type="title"/>
          </p:nvPr>
        </p:nvSpPr>
        <p:spPr/>
        <p:txBody>
          <a:bodyPr/>
          <a:lstStyle/>
          <a:p>
            <a:r>
              <a:rPr lang="en-IN" dirty="0"/>
              <a:t>Intro</a:t>
            </a:r>
          </a:p>
        </p:txBody>
      </p:sp>
      <p:sp>
        <p:nvSpPr>
          <p:cNvPr id="3" name="Content Placeholder 2">
            <a:extLst>
              <a:ext uri="{FF2B5EF4-FFF2-40B4-BE49-F238E27FC236}">
                <a16:creationId xmlns:a16="http://schemas.microsoft.com/office/drawing/2014/main" id="{9D02CFA0-D31F-64B6-0C1E-DDA7A8FBF064}"/>
              </a:ext>
            </a:extLst>
          </p:cNvPr>
          <p:cNvSpPr>
            <a:spLocks noGrp="1"/>
          </p:cNvSpPr>
          <p:nvPr>
            <p:ph idx="1"/>
          </p:nvPr>
        </p:nvSpPr>
        <p:spPr/>
        <p:txBody>
          <a:bodyPr/>
          <a:lstStyle/>
          <a:p>
            <a:r>
              <a:rPr lang="en-US" dirty="0"/>
              <a:t>Azure DevOps is like a digital workshop where teams of developers, project managers, and other contributors work together to create software. Imagine it as a big table where everyone brings their tools and ideas to build something amazing.</a:t>
            </a:r>
          </a:p>
          <a:p>
            <a:r>
              <a:rPr lang="en-US" dirty="0"/>
              <a:t> It encourages teams to work together closely. Developers can write code, project managers can plan tasks, and testers can check for bugs, all in one place. This collaboration speeds up the development process because everyone is on the same page.</a:t>
            </a:r>
            <a:endParaRPr lang="en-IN" dirty="0"/>
          </a:p>
        </p:txBody>
      </p:sp>
    </p:spTree>
    <p:extLst>
      <p:ext uri="{BB962C8B-B14F-4D97-AF65-F5344CB8AC3E}">
        <p14:creationId xmlns:p14="http://schemas.microsoft.com/office/powerpoint/2010/main" val="420049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B7297-8599-7705-09A0-52D2222D6F2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C9B932B-6F49-2494-EA31-A488A6FD5379}"/>
              </a:ext>
            </a:extLst>
          </p:cNvPr>
          <p:cNvSpPr>
            <a:spLocks noGrp="1"/>
          </p:cNvSpPr>
          <p:nvPr>
            <p:ph idx="1"/>
          </p:nvPr>
        </p:nvSpPr>
        <p:spPr/>
        <p:txBody>
          <a:bodyPr/>
          <a:lstStyle/>
          <a:p>
            <a:r>
              <a:rPr lang="en-US" dirty="0"/>
              <a:t>Faster Development: With Azure DevOps, teams can develop and deliver software more quickly. They can automate repetitive tasks like testing and deployment, so there's less manual work and more time for actual coding and improvements.</a:t>
            </a:r>
          </a:p>
          <a:p>
            <a:r>
              <a:rPr lang="en-US" dirty="0"/>
              <a:t>Continuous Improvement: Azure DevOps supports continuous integration and continuous delivery (CI/CD). This means that as soon as developers make changes to the code, those changes are tested and deployed automatically. It helps catch problems early and ensures that software is always up-to-date and working well.</a:t>
            </a:r>
            <a:endParaRPr lang="en-IN" dirty="0"/>
          </a:p>
        </p:txBody>
      </p:sp>
    </p:spTree>
    <p:extLst>
      <p:ext uri="{BB962C8B-B14F-4D97-AF65-F5344CB8AC3E}">
        <p14:creationId xmlns:p14="http://schemas.microsoft.com/office/powerpoint/2010/main" val="4058663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D1E32-CE95-35D9-6FF0-8DDDB92023CE}"/>
              </a:ext>
            </a:extLst>
          </p:cNvPr>
          <p:cNvSpPr>
            <a:spLocks noGrp="1"/>
          </p:cNvSpPr>
          <p:nvPr>
            <p:ph type="title"/>
          </p:nvPr>
        </p:nvSpPr>
        <p:spPr/>
        <p:txBody>
          <a:bodyPr/>
          <a:lstStyle/>
          <a:p>
            <a:r>
              <a:rPr lang="en-IN" dirty="0"/>
              <a:t>Azure </a:t>
            </a:r>
            <a:r>
              <a:rPr lang="en-IN" dirty="0" err="1"/>
              <a:t>Devops</a:t>
            </a:r>
            <a:r>
              <a:rPr lang="en-IN" dirty="0"/>
              <a:t> Services</a:t>
            </a:r>
          </a:p>
        </p:txBody>
      </p:sp>
      <p:sp>
        <p:nvSpPr>
          <p:cNvPr id="3" name="Content Placeholder 2">
            <a:extLst>
              <a:ext uri="{FF2B5EF4-FFF2-40B4-BE49-F238E27FC236}">
                <a16:creationId xmlns:a16="http://schemas.microsoft.com/office/drawing/2014/main" id="{3DB8218D-DCB2-75E2-D84B-04DA91D4F485}"/>
              </a:ext>
            </a:extLst>
          </p:cNvPr>
          <p:cNvSpPr>
            <a:spLocks noGrp="1"/>
          </p:cNvSpPr>
          <p:nvPr>
            <p:ph idx="1"/>
          </p:nvPr>
        </p:nvSpPr>
        <p:spPr/>
        <p:txBody>
          <a:bodyPr/>
          <a:lstStyle/>
          <a:p>
            <a:r>
              <a:rPr lang="en-US" dirty="0"/>
              <a:t>It's like having your workshop in the cloud. You access it online through your web browser.</a:t>
            </a:r>
          </a:p>
          <a:p>
            <a:r>
              <a:rPr lang="en-US" dirty="0"/>
              <a:t>You don't need to worry about managing servers or software updates because Microsoft takes care of that for you.</a:t>
            </a:r>
          </a:p>
          <a:p>
            <a:r>
              <a:rPr lang="en-US" dirty="0"/>
              <a:t>It's great for teams that want to collaborate from different locations or prefer the convenience of cloud-based tools.</a:t>
            </a:r>
          </a:p>
          <a:p>
            <a:endParaRPr lang="en-US" dirty="0"/>
          </a:p>
          <a:p>
            <a:pPr marL="0" indent="0">
              <a:buNone/>
            </a:pPr>
            <a:r>
              <a:rPr lang="en-US" dirty="0"/>
              <a:t>In simple terms, Azure DevOps Services is cloud-based and managed by Microsoft</a:t>
            </a:r>
            <a:endParaRPr lang="en-IN" dirty="0"/>
          </a:p>
        </p:txBody>
      </p:sp>
    </p:spTree>
    <p:extLst>
      <p:ext uri="{BB962C8B-B14F-4D97-AF65-F5344CB8AC3E}">
        <p14:creationId xmlns:p14="http://schemas.microsoft.com/office/powerpoint/2010/main" val="431559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1583-DEF7-4BF4-7043-3297EBA37C6A}"/>
              </a:ext>
            </a:extLst>
          </p:cNvPr>
          <p:cNvSpPr>
            <a:spLocks noGrp="1"/>
          </p:cNvSpPr>
          <p:nvPr>
            <p:ph type="title"/>
          </p:nvPr>
        </p:nvSpPr>
        <p:spPr/>
        <p:txBody>
          <a:bodyPr/>
          <a:lstStyle/>
          <a:p>
            <a:r>
              <a:rPr lang="en-IN" dirty="0"/>
              <a:t>Azure </a:t>
            </a:r>
            <a:r>
              <a:rPr lang="en-IN" dirty="0" err="1"/>
              <a:t>Devops</a:t>
            </a:r>
            <a:r>
              <a:rPr lang="en-IN" dirty="0"/>
              <a:t> Server</a:t>
            </a:r>
          </a:p>
        </p:txBody>
      </p:sp>
      <p:sp>
        <p:nvSpPr>
          <p:cNvPr id="3" name="Content Placeholder 2">
            <a:extLst>
              <a:ext uri="{FF2B5EF4-FFF2-40B4-BE49-F238E27FC236}">
                <a16:creationId xmlns:a16="http://schemas.microsoft.com/office/drawing/2014/main" id="{A8AD96A0-13C8-BB18-7A76-B926BEE66B24}"/>
              </a:ext>
            </a:extLst>
          </p:cNvPr>
          <p:cNvSpPr>
            <a:spLocks noGrp="1"/>
          </p:cNvSpPr>
          <p:nvPr>
            <p:ph idx="1"/>
          </p:nvPr>
        </p:nvSpPr>
        <p:spPr/>
        <p:txBody>
          <a:bodyPr/>
          <a:lstStyle/>
          <a:p>
            <a:r>
              <a:rPr lang="en-US" dirty="0"/>
              <a:t>It's like having your workshop on your own premises, like having your tools and workspace right in your own building.</a:t>
            </a:r>
          </a:p>
          <a:p>
            <a:r>
              <a:rPr lang="en-US" dirty="0"/>
              <a:t>You install and manage Azure DevOps Server on your own servers, which gives you more control over customization and security.</a:t>
            </a:r>
          </a:p>
          <a:p>
            <a:r>
              <a:rPr lang="en-US" dirty="0"/>
              <a:t>It's suitable for teams that have specific security or compliance requirements or prefer to keep their development environment in-house.</a:t>
            </a:r>
          </a:p>
          <a:p>
            <a:pPr marL="0" indent="0">
              <a:buNone/>
            </a:pPr>
            <a:endParaRPr lang="en-US" dirty="0"/>
          </a:p>
          <a:p>
            <a:pPr marL="0" indent="0">
              <a:buNone/>
            </a:pPr>
            <a:r>
              <a:rPr lang="en-US" dirty="0"/>
              <a:t>Azure DevOps Server is installed and managed on your own servers</a:t>
            </a:r>
            <a:endParaRPr lang="en-IN" dirty="0"/>
          </a:p>
        </p:txBody>
      </p:sp>
    </p:spTree>
    <p:extLst>
      <p:ext uri="{BB962C8B-B14F-4D97-AF65-F5344CB8AC3E}">
        <p14:creationId xmlns:p14="http://schemas.microsoft.com/office/powerpoint/2010/main" val="158351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5F3B-93D6-9C49-EE1D-1A2849D073F7}"/>
              </a:ext>
            </a:extLst>
          </p:cNvPr>
          <p:cNvSpPr>
            <a:spLocks noGrp="1"/>
          </p:cNvSpPr>
          <p:nvPr>
            <p:ph type="title"/>
          </p:nvPr>
        </p:nvSpPr>
        <p:spPr/>
        <p:txBody>
          <a:bodyPr/>
          <a:lstStyle/>
          <a:p>
            <a:r>
              <a:rPr lang="en-IN" b="1" i="0" dirty="0">
                <a:solidFill>
                  <a:srgbClr val="0D0D0D"/>
                </a:solidFill>
                <a:effectLst/>
                <a:highlight>
                  <a:srgbClr val="FFFFFF"/>
                </a:highlight>
                <a:latin typeface="Söhne"/>
              </a:rPr>
              <a:t>Azure Boards</a:t>
            </a:r>
            <a:endParaRPr lang="en-IN" dirty="0"/>
          </a:p>
        </p:txBody>
      </p:sp>
      <p:sp>
        <p:nvSpPr>
          <p:cNvPr id="3" name="Content Placeholder 2">
            <a:extLst>
              <a:ext uri="{FF2B5EF4-FFF2-40B4-BE49-F238E27FC236}">
                <a16:creationId xmlns:a16="http://schemas.microsoft.com/office/drawing/2014/main" id="{CA8F9DA6-26B5-8FAC-19A5-4DDF7580B04D}"/>
              </a:ext>
            </a:extLst>
          </p:cNvPr>
          <p:cNvSpPr>
            <a:spLocks noGrp="1"/>
          </p:cNvSpPr>
          <p:nvPr>
            <p:ph idx="1"/>
          </p:nvPr>
        </p:nvSpPr>
        <p:spPr/>
        <p:txBody>
          <a:bodyPr/>
          <a:lstStyle/>
          <a:p>
            <a:r>
              <a:rPr lang="en-US" dirty="0"/>
              <a:t>Helps plan and track work.</a:t>
            </a:r>
          </a:p>
          <a:p>
            <a:r>
              <a:rPr lang="en-US" dirty="0"/>
              <a:t>Supports Kanban and Scrum methods.</a:t>
            </a:r>
          </a:p>
          <a:p>
            <a:r>
              <a:rPr lang="en-US" dirty="0"/>
              <a:t>Organizes tasks and tracks progress.</a:t>
            </a:r>
          </a:p>
          <a:p>
            <a:r>
              <a:rPr lang="en-US" dirty="0"/>
              <a:t>Manages code defects and issues.</a:t>
            </a:r>
          </a:p>
          <a:p>
            <a:r>
              <a:rPr lang="en-US" dirty="0"/>
              <a:t>Provides a visual way to manage projects.</a:t>
            </a:r>
            <a:endParaRPr lang="en-IN" dirty="0"/>
          </a:p>
        </p:txBody>
      </p:sp>
    </p:spTree>
    <p:extLst>
      <p:ext uri="{BB962C8B-B14F-4D97-AF65-F5344CB8AC3E}">
        <p14:creationId xmlns:p14="http://schemas.microsoft.com/office/powerpoint/2010/main" val="75875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68D4C-1FC3-16E0-AC4A-5BAA6436CA90}"/>
              </a:ext>
            </a:extLst>
          </p:cNvPr>
          <p:cNvSpPr>
            <a:spLocks noGrp="1"/>
          </p:cNvSpPr>
          <p:nvPr>
            <p:ph type="title"/>
          </p:nvPr>
        </p:nvSpPr>
        <p:spPr/>
        <p:txBody>
          <a:bodyPr>
            <a:normAutofit/>
          </a:bodyPr>
          <a:lstStyle/>
          <a:p>
            <a:r>
              <a:rPr lang="en-IN" b="1" i="0" dirty="0">
                <a:solidFill>
                  <a:srgbClr val="0D0D0D"/>
                </a:solidFill>
                <a:effectLst/>
                <a:highlight>
                  <a:srgbClr val="FFFFFF"/>
                </a:highlight>
                <a:latin typeface="Söhne"/>
              </a:rPr>
              <a:t>Azure Repos:</a:t>
            </a:r>
            <a:endParaRPr lang="en-IN" dirty="0"/>
          </a:p>
        </p:txBody>
      </p:sp>
      <p:sp>
        <p:nvSpPr>
          <p:cNvPr id="3" name="Content Placeholder 2">
            <a:extLst>
              <a:ext uri="{FF2B5EF4-FFF2-40B4-BE49-F238E27FC236}">
                <a16:creationId xmlns:a16="http://schemas.microsoft.com/office/drawing/2014/main" id="{DF9254C3-94DB-7F54-3B9C-10E50E7F5E32}"/>
              </a:ext>
            </a:extLst>
          </p:cNvPr>
          <p:cNvSpPr>
            <a:spLocks noGrp="1"/>
          </p:cNvSpPr>
          <p:nvPr>
            <p:ph idx="1"/>
          </p:nvPr>
        </p:nvSpPr>
        <p:spPr/>
        <p:txBody>
          <a:bodyPr/>
          <a:lstStyle/>
          <a:p>
            <a:r>
              <a:rPr lang="en-US" dirty="0"/>
              <a:t>Stores code securely.</a:t>
            </a:r>
          </a:p>
          <a:p>
            <a:r>
              <a:rPr lang="en-US" dirty="0"/>
              <a:t>Offers Git repositories or TFVC for version control.</a:t>
            </a:r>
          </a:p>
          <a:p>
            <a:r>
              <a:rPr lang="en-US" dirty="0"/>
              <a:t>Tracks changes to code.</a:t>
            </a:r>
          </a:p>
          <a:p>
            <a:r>
              <a:rPr lang="en-US" dirty="0"/>
              <a:t>Facilitates collaboration on code development.</a:t>
            </a:r>
          </a:p>
          <a:p>
            <a:r>
              <a:rPr lang="en-US" dirty="0"/>
              <a:t>Manages code history and versions.</a:t>
            </a:r>
            <a:endParaRPr lang="en-IN" dirty="0"/>
          </a:p>
        </p:txBody>
      </p:sp>
    </p:spTree>
    <p:extLst>
      <p:ext uri="{BB962C8B-B14F-4D97-AF65-F5344CB8AC3E}">
        <p14:creationId xmlns:p14="http://schemas.microsoft.com/office/powerpoint/2010/main" val="1397786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03A5-D76E-32D9-3AD2-51B73EF44134}"/>
              </a:ext>
            </a:extLst>
          </p:cNvPr>
          <p:cNvSpPr>
            <a:spLocks noGrp="1"/>
          </p:cNvSpPr>
          <p:nvPr>
            <p:ph type="title"/>
          </p:nvPr>
        </p:nvSpPr>
        <p:spPr/>
        <p:txBody>
          <a:bodyPr/>
          <a:lstStyle/>
          <a:p>
            <a:r>
              <a:rPr lang="en-IN" b="1" i="0" dirty="0">
                <a:solidFill>
                  <a:srgbClr val="0D0D0D"/>
                </a:solidFill>
                <a:effectLst/>
                <a:highlight>
                  <a:srgbClr val="FFFFFF"/>
                </a:highlight>
                <a:latin typeface="Söhne"/>
              </a:rPr>
              <a:t>Azure Pipelines:</a:t>
            </a:r>
            <a:endParaRPr lang="en-IN" dirty="0"/>
          </a:p>
        </p:txBody>
      </p:sp>
      <p:sp>
        <p:nvSpPr>
          <p:cNvPr id="3" name="Content Placeholder 2">
            <a:extLst>
              <a:ext uri="{FF2B5EF4-FFF2-40B4-BE49-F238E27FC236}">
                <a16:creationId xmlns:a16="http://schemas.microsoft.com/office/drawing/2014/main" id="{9612C826-640E-E53D-BE10-A43D704B76CD}"/>
              </a:ext>
            </a:extLst>
          </p:cNvPr>
          <p:cNvSpPr>
            <a:spLocks noGrp="1"/>
          </p:cNvSpPr>
          <p:nvPr>
            <p:ph idx="1"/>
          </p:nvPr>
        </p:nvSpPr>
        <p:spPr/>
        <p:txBody>
          <a:bodyPr/>
          <a:lstStyle/>
          <a:p>
            <a:r>
              <a:rPr lang="en-US" dirty="0"/>
              <a:t>Automates build and release processes.</a:t>
            </a:r>
          </a:p>
          <a:p>
            <a:r>
              <a:rPr lang="en-US" dirty="0"/>
              <a:t>Supports continuous integration and delivery (CI/CD).</a:t>
            </a:r>
          </a:p>
          <a:p>
            <a:r>
              <a:rPr lang="en-US" dirty="0"/>
              <a:t>Tests code changes automatically.</a:t>
            </a:r>
          </a:p>
          <a:p>
            <a:r>
              <a:rPr lang="en-US" dirty="0"/>
              <a:t>Deploys applications to different environments.</a:t>
            </a:r>
          </a:p>
          <a:p>
            <a:r>
              <a:rPr lang="en-US" dirty="0"/>
              <a:t>Ensures software quality and reliability.</a:t>
            </a:r>
            <a:endParaRPr lang="en-IN" dirty="0"/>
          </a:p>
        </p:txBody>
      </p:sp>
    </p:spTree>
    <p:extLst>
      <p:ext uri="{BB962C8B-B14F-4D97-AF65-F5344CB8AC3E}">
        <p14:creationId xmlns:p14="http://schemas.microsoft.com/office/powerpoint/2010/main" val="1938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3BA11-7279-BD29-EFEE-CF5C26090F04}"/>
              </a:ext>
            </a:extLst>
          </p:cNvPr>
          <p:cNvSpPr>
            <a:spLocks noGrp="1"/>
          </p:cNvSpPr>
          <p:nvPr>
            <p:ph type="title"/>
          </p:nvPr>
        </p:nvSpPr>
        <p:spPr/>
        <p:txBody>
          <a:bodyPr/>
          <a:lstStyle/>
          <a:p>
            <a:r>
              <a:rPr lang="en-IN" b="1" i="0" dirty="0">
                <a:solidFill>
                  <a:srgbClr val="0D0D0D"/>
                </a:solidFill>
                <a:effectLst/>
                <a:highlight>
                  <a:srgbClr val="FFFFFF"/>
                </a:highlight>
                <a:latin typeface="Söhne"/>
              </a:rPr>
              <a:t>Azure Test Plans:</a:t>
            </a:r>
            <a:endParaRPr lang="en-IN" dirty="0"/>
          </a:p>
        </p:txBody>
      </p:sp>
      <p:sp>
        <p:nvSpPr>
          <p:cNvPr id="3" name="Content Placeholder 2">
            <a:extLst>
              <a:ext uri="{FF2B5EF4-FFF2-40B4-BE49-F238E27FC236}">
                <a16:creationId xmlns:a16="http://schemas.microsoft.com/office/drawing/2014/main" id="{CE632ACD-336A-155F-CCA8-08E48B14801A}"/>
              </a:ext>
            </a:extLst>
          </p:cNvPr>
          <p:cNvSpPr>
            <a:spLocks noGrp="1"/>
          </p:cNvSpPr>
          <p:nvPr>
            <p:ph idx="1"/>
          </p:nvPr>
        </p:nvSpPr>
        <p:spPr/>
        <p:txBody>
          <a:bodyPr/>
          <a:lstStyle/>
          <a:p>
            <a:r>
              <a:rPr lang="en-US" dirty="0"/>
              <a:t>Provides tools for testing applications.</a:t>
            </a:r>
          </a:p>
          <a:p>
            <a:r>
              <a:rPr lang="en-US" dirty="0"/>
              <a:t>Supports manual and exploratory testing.</a:t>
            </a:r>
          </a:p>
          <a:p>
            <a:r>
              <a:rPr lang="en-US" dirty="0"/>
              <a:t>Offers continuous testing capabilities.</a:t>
            </a:r>
          </a:p>
          <a:p>
            <a:r>
              <a:rPr lang="en-US" dirty="0"/>
              <a:t>Helps identify and fix software bugs.</a:t>
            </a:r>
          </a:p>
          <a:p>
            <a:r>
              <a:rPr lang="en-US" dirty="0"/>
              <a:t>Ensures application functionality and performance.</a:t>
            </a:r>
            <a:endParaRPr lang="en-IN" dirty="0"/>
          </a:p>
        </p:txBody>
      </p:sp>
    </p:spTree>
    <p:extLst>
      <p:ext uri="{BB962C8B-B14F-4D97-AF65-F5344CB8AC3E}">
        <p14:creationId xmlns:p14="http://schemas.microsoft.com/office/powerpoint/2010/main" val="241202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798</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Söhne</vt:lpstr>
      <vt:lpstr>Office Theme</vt:lpstr>
      <vt:lpstr>Azure Devops</vt:lpstr>
      <vt:lpstr>Intro</vt:lpstr>
      <vt:lpstr>..</vt:lpstr>
      <vt:lpstr>Azure Devops Services</vt:lpstr>
      <vt:lpstr>Azure Devops Server</vt:lpstr>
      <vt:lpstr>Azure Boards</vt:lpstr>
      <vt:lpstr>Azure Repos:</vt:lpstr>
      <vt:lpstr>Azure Pipelines:</vt:lpstr>
      <vt:lpstr>Azure Test Plans:</vt:lpstr>
      <vt:lpstr>Azure Artifacts:</vt:lpstr>
      <vt:lpstr>Azure Devops Service</vt:lpstr>
      <vt:lpstr>..</vt:lpstr>
      <vt:lpstr>On-premises Devops Server </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Devops</dc:title>
  <dc:creator>john test</dc:creator>
  <cp:lastModifiedBy>john test</cp:lastModifiedBy>
  <cp:revision>11</cp:revision>
  <dcterms:created xsi:type="dcterms:W3CDTF">2024-04-27T15:41:47Z</dcterms:created>
  <dcterms:modified xsi:type="dcterms:W3CDTF">2024-05-03T02:10:47Z</dcterms:modified>
</cp:coreProperties>
</file>