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2" r:id="rId36"/>
    <p:sldId id="293" r:id="rId37"/>
    <p:sldId id="294" r:id="rId38"/>
    <p:sldId id="295" r:id="rId39"/>
    <p:sldId id="296" r:id="rId40"/>
    <p:sldId id="297" r:id="rId41"/>
    <p:sldId id="298" r:id="rId42"/>
    <p:sldId id="299" r:id="rId43"/>
    <p:sldId id="300" r:id="rId44"/>
    <p:sldId id="29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30" r:id="rId69"/>
    <p:sldId id="324" r:id="rId70"/>
    <p:sldId id="325" r:id="rId71"/>
    <p:sldId id="326" r:id="rId72"/>
    <p:sldId id="327" r:id="rId73"/>
    <p:sldId id="328" r:id="rId74"/>
    <p:sldId id="331" r:id="rId75"/>
    <p:sldId id="332" r:id="rId76"/>
    <p:sldId id="333" r:id="rId77"/>
    <p:sldId id="334" r:id="rId78"/>
    <p:sldId id="329"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docs/concepts/architecture/control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crossplane.io/latest/cl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cli/latest/userguide/cli-configure-quickstart.html#cli-configure-quickstart-creds" TargetMode="External"/><Relationship Id="rId2" Type="http://schemas.openxmlformats.org/officeDocument/2006/relationships/hyperlink" Target="https://helm.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686E-352F-A8BD-E607-C39F9C89E2D3}"/>
              </a:ext>
            </a:extLst>
          </p:cNvPr>
          <p:cNvSpPr>
            <a:spLocks noGrp="1"/>
          </p:cNvSpPr>
          <p:nvPr>
            <p:ph type="ctrTitle"/>
          </p:nvPr>
        </p:nvSpPr>
        <p:spPr/>
        <p:txBody>
          <a:bodyPr/>
          <a:lstStyle/>
          <a:p>
            <a:r>
              <a:rPr lang="en-IN" dirty="0" err="1"/>
              <a:t>crossplane</a:t>
            </a:r>
            <a:endParaRPr lang="en-IN" dirty="0"/>
          </a:p>
        </p:txBody>
      </p:sp>
      <p:sp>
        <p:nvSpPr>
          <p:cNvPr id="3" name="Subtitle 2">
            <a:extLst>
              <a:ext uri="{FF2B5EF4-FFF2-40B4-BE49-F238E27FC236}">
                <a16:creationId xmlns:a16="http://schemas.microsoft.com/office/drawing/2014/main" id="{18178CC7-6E04-A2C2-70D3-4E54E71494D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72576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8B02-FC66-6CE3-2411-C93CB0EED55F}"/>
              </a:ext>
            </a:extLst>
          </p:cNvPr>
          <p:cNvSpPr>
            <a:spLocks noGrp="1"/>
          </p:cNvSpPr>
          <p:nvPr>
            <p:ph type="title"/>
          </p:nvPr>
        </p:nvSpPr>
        <p:spPr/>
        <p:txBody>
          <a:bodyPr/>
          <a:lstStyle/>
          <a:p>
            <a:r>
              <a:rPr lang="en-IN" dirty="0"/>
              <a:t>Setup lab</a:t>
            </a:r>
          </a:p>
        </p:txBody>
      </p:sp>
      <p:sp>
        <p:nvSpPr>
          <p:cNvPr id="3" name="Content Placeholder 2">
            <a:extLst>
              <a:ext uri="{FF2B5EF4-FFF2-40B4-BE49-F238E27FC236}">
                <a16:creationId xmlns:a16="http://schemas.microsoft.com/office/drawing/2014/main" id="{0D8C47AC-1469-0C9F-4EEB-DE5DE6DAF0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909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9B72-4D04-30F1-B3D1-56BF613370D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2436B02C-97C2-506F-5097-37BDAE8A7B4C}"/>
              </a:ext>
            </a:extLst>
          </p:cNvPr>
          <p:cNvPicPr>
            <a:picLocks noGrp="1" noChangeAspect="1"/>
          </p:cNvPicPr>
          <p:nvPr>
            <p:ph idx="1"/>
          </p:nvPr>
        </p:nvPicPr>
        <p:blipFill>
          <a:blip r:embed="rId2"/>
          <a:stretch>
            <a:fillRect/>
          </a:stretch>
        </p:blipFill>
        <p:spPr>
          <a:xfrm>
            <a:off x="1451579" y="2016125"/>
            <a:ext cx="8247591" cy="3449638"/>
          </a:xfrm>
        </p:spPr>
      </p:pic>
    </p:spTree>
    <p:extLst>
      <p:ext uri="{BB962C8B-B14F-4D97-AF65-F5344CB8AC3E}">
        <p14:creationId xmlns:p14="http://schemas.microsoft.com/office/powerpoint/2010/main" val="253850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4A35-662F-B710-4C15-590935434ABB}"/>
              </a:ext>
            </a:extLst>
          </p:cNvPr>
          <p:cNvSpPr>
            <a:spLocks noGrp="1"/>
          </p:cNvSpPr>
          <p:nvPr>
            <p:ph type="title"/>
          </p:nvPr>
        </p:nvSpPr>
        <p:spPr/>
        <p:txBody>
          <a:bodyPr/>
          <a:lstStyle/>
          <a:p>
            <a:r>
              <a:rPr lang="en-IN" dirty="0" err="1"/>
              <a:t>Crossplane</a:t>
            </a:r>
            <a:r>
              <a:rPr lang="en-IN" dirty="0"/>
              <a:t> </a:t>
            </a:r>
            <a:r>
              <a:rPr lang="en-IN" dirty="0" err="1"/>
              <a:t>pod:</a:t>
            </a:r>
            <a:r>
              <a:rPr lang="en-IN" b="1" dirty="0" err="1"/>
              <a:t>brain</a:t>
            </a:r>
            <a:r>
              <a:rPr lang="en-IN" b="1" dirty="0"/>
              <a:t> of </a:t>
            </a:r>
            <a:r>
              <a:rPr lang="en-IN" b="1" dirty="0" err="1"/>
              <a:t>Crossplane</a:t>
            </a:r>
            <a:br>
              <a:rPr lang="en-IN" dirty="0"/>
            </a:br>
            <a:endParaRPr lang="en-IN" dirty="0"/>
          </a:p>
        </p:txBody>
      </p:sp>
      <p:sp>
        <p:nvSpPr>
          <p:cNvPr id="3" name="Content Placeholder 2">
            <a:extLst>
              <a:ext uri="{FF2B5EF4-FFF2-40B4-BE49-F238E27FC236}">
                <a16:creationId xmlns:a16="http://schemas.microsoft.com/office/drawing/2014/main" id="{8415BF98-7DBB-57FC-0FF6-E7D0C8C5489E}"/>
              </a:ext>
            </a:extLst>
          </p:cNvPr>
          <p:cNvSpPr>
            <a:spLocks noGrp="1"/>
          </p:cNvSpPr>
          <p:nvPr>
            <p:ph idx="1"/>
          </p:nvPr>
        </p:nvSpPr>
        <p:spPr/>
        <p:txBody>
          <a:bodyPr>
            <a:normAutofit/>
          </a:bodyPr>
          <a:lstStyle/>
          <a:p>
            <a:r>
              <a:rPr lang="en-US" dirty="0"/>
              <a:t> Role:</a:t>
            </a:r>
          </a:p>
          <a:p>
            <a:r>
              <a:rPr lang="en-US" dirty="0">
                <a:latin typeface="Calibri Light" panose="020F0302020204030204" pitchFamily="34" charset="0"/>
                <a:ea typeface="Calibri Light" panose="020F0302020204030204" pitchFamily="34" charset="0"/>
                <a:cs typeface="Calibri Light" panose="020F0302020204030204" pitchFamily="34" charset="0"/>
              </a:rPr>
              <a:t>This is the main </a:t>
            </a:r>
            <a:r>
              <a:rPr lang="en-US" dirty="0" err="1">
                <a:latin typeface="Calibri Light" panose="020F0302020204030204" pitchFamily="34" charset="0"/>
                <a:ea typeface="Calibri Light" panose="020F0302020204030204" pitchFamily="34" charset="0"/>
                <a:cs typeface="Calibri Light" panose="020F0302020204030204" pitchFamily="34" charset="0"/>
              </a:rPr>
              <a:t>Crossplane</a:t>
            </a:r>
            <a:r>
              <a:rPr lang="en-US" dirty="0">
                <a:latin typeface="Calibri Light" panose="020F0302020204030204" pitchFamily="34" charset="0"/>
                <a:ea typeface="Calibri Light" panose="020F0302020204030204" pitchFamily="34" charset="0"/>
                <a:cs typeface="Calibri Light" panose="020F0302020204030204" pitchFamily="34" charset="0"/>
              </a:rPr>
              <a:t> controller. It’s the core engine that:</a:t>
            </a:r>
          </a:p>
          <a:p>
            <a:r>
              <a:rPr lang="en-US" dirty="0">
                <a:latin typeface="Calibri Light" panose="020F0302020204030204" pitchFamily="34" charset="0"/>
                <a:ea typeface="Calibri Light" panose="020F0302020204030204" pitchFamily="34" charset="0"/>
                <a:cs typeface="Calibri Light" panose="020F0302020204030204" pitchFamily="34" charset="0"/>
              </a:rPr>
              <a:t>Watches for custom Kubernetes resources like </a:t>
            </a:r>
            <a:r>
              <a:rPr lang="en-US" dirty="0" err="1">
                <a:latin typeface="Calibri Light" panose="020F0302020204030204" pitchFamily="34" charset="0"/>
                <a:ea typeface="Calibri Light" panose="020F0302020204030204" pitchFamily="34" charset="0"/>
                <a:cs typeface="Calibri Light" panose="020F0302020204030204" pitchFamily="34" charset="0"/>
              </a:rPr>
              <a:t>RDSInstance</a:t>
            </a:r>
            <a:r>
              <a:rPr lang="en-US" dirty="0">
                <a:latin typeface="Calibri Light" panose="020F0302020204030204" pitchFamily="34" charset="0"/>
                <a:ea typeface="Calibri Light" panose="020F0302020204030204" pitchFamily="34" charset="0"/>
                <a:cs typeface="Calibri Light" panose="020F0302020204030204" pitchFamily="34" charset="0"/>
              </a:rPr>
              <a:t>, Bucket, EC2Instance, etc.</a:t>
            </a:r>
          </a:p>
          <a:p>
            <a:r>
              <a:rPr lang="en-US" dirty="0">
                <a:latin typeface="Calibri Light" panose="020F0302020204030204" pitchFamily="34" charset="0"/>
                <a:ea typeface="Calibri Light" panose="020F0302020204030204" pitchFamily="34" charset="0"/>
                <a:cs typeface="Calibri Light" panose="020F0302020204030204" pitchFamily="34" charset="0"/>
              </a:rPr>
              <a:t>Talks to external systems (like AWS, GCP, Azure) and provisions resources.</a:t>
            </a:r>
          </a:p>
          <a:p>
            <a:r>
              <a:rPr lang="en-US" dirty="0">
                <a:latin typeface="Calibri Light" panose="020F0302020204030204" pitchFamily="34" charset="0"/>
                <a:ea typeface="Calibri Light" panose="020F0302020204030204" pitchFamily="34" charset="0"/>
                <a:cs typeface="Calibri Light" panose="020F0302020204030204" pitchFamily="34" charset="0"/>
              </a:rPr>
              <a:t>Continuously monitors the desired vs. actual state of those resources.</a:t>
            </a:r>
          </a:p>
          <a:p>
            <a:r>
              <a:rPr lang="en-US" dirty="0">
                <a:latin typeface="Calibri Light" panose="020F0302020204030204" pitchFamily="34" charset="0"/>
                <a:ea typeface="Calibri Light" panose="020F0302020204030204" pitchFamily="34" charset="0"/>
                <a:cs typeface="Calibri Light" panose="020F0302020204030204" pitchFamily="34" charset="0"/>
              </a:rPr>
              <a:t>Reconciles any drift (e.g., recreates a resource if it’s deleted outside of Kubernetes).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5729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E63-2C4B-6197-176C-E5EA5FCD36D8}"/>
              </a:ext>
            </a:extLst>
          </p:cNvPr>
          <p:cNvSpPr>
            <a:spLocks noGrp="1"/>
          </p:cNvSpPr>
          <p:nvPr>
            <p:ph type="title"/>
          </p:nvPr>
        </p:nvSpPr>
        <p:spPr/>
        <p:txBody>
          <a:bodyPr/>
          <a:lstStyle/>
          <a:p>
            <a:r>
              <a:rPr lang="en-IN" dirty="0" err="1"/>
              <a:t>crossplane</a:t>
            </a:r>
            <a:r>
              <a:rPr lang="en-IN" dirty="0"/>
              <a:t>-</a:t>
            </a:r>
            <a:r>
              <a:rPr lang="en-IN" dirty="0" err="1"/>
              <a:t>rbac</a:t>
            </a:r>
            <a:r>
              <a:rPr lang="en-IN" dirty="0"/>
              <a:t>-manager Pod</a:t>
            </a:r>
          </a:p>
        </p:txBody>
      </p:sp>
      <p:sp>
        <p:nvSpPr>
          <p:cNvPr id="3" name="Content Placeholder 2">
            <a:extLst>
              <a:ext uri="{FF2B5EF4-FFF2-40B4-BE49-F238E27FC236}">
                <a16:creationId xmlns:a16="http://schemas.microsoft.com/office/drawing/2014/main" id="{8F3CF573-405A-ECF7-5332-0B98CA14F35E}"/>
              </a:ext>
            </a:extLst>
          </p:cNvPr>
          <p:cNvSpPr>
            <a:spLocks noGrp="1"/>
          </p:cNvSpPr>
          <p:nvPr>
            <p:ph idx="1"/>
          </p:nvPr>
        </p:nvSpPr>
        <p:spPr/>
        <p:txBody>
          <a:bodyPr>
            <a:normAutofit/>
          </a:bodyPr>
          <a:lstStyle/>
          <a:p>
            <a:r>
              <a:rPr lang="en-US" dirty="0"/>
              <a:t>Role:</a:t>
            </a:r>
          </a:p>
          <a:p>
            <a:r>
              <a:rPr lang="en-US" dirty="0"/>
              <a:t>This pod manages Roles and </a:t>
            </a:r>
            <a:r>
              <a:rPr lang="en-US" dirty="0" err="1"/>
              <a:t>RoleBindings</a:t>
            </a:r>
            <a:r>
              <a:rPr lang="en-US" dirty="0"/>
              <a:t> required by </a:t>
            </a:r>
            <a:r>
              <a:rPr lang="en-US" dirty="0" err="1"/>
              <a:t>Crossplane</a:t>
            </a:r>
            <a:r>
              <a:rPr lang="en-US" dirty="0"/>
              <a:t> and its child controllers.</a:t>
            </a:r>
          </a:p>
          <a:p>
            <a:r>
              <a:rPr lang="en-US" dirty="0"/>
              <a:t>It ensures:</a:t>
            </a:r>
          </a:p>
          <a:p>
            <a:r>
              <a:rPr lang="en-US" dirty="0">
                <a:latin typeface="Calibri Light" panose="020F0302020204030204" pitchFamily="34" charset="0"/>
                <a:ea typeface="Calibri Light" panose="020F0302020204030204" pitchFamily="34" charset="0"/>
                <a:cs typeface="Calibri Light" panose="020F0302020204030204" pitchFamily="34" charset="0"/>
              </a:rPr>
              <a:t>All </a:t>
            </a:r>
            <a:r>
              <a:rPr lang="en-US" dirty="0" err="1">
                <a:latin typeface="Calibri Light" panose="020F0302020204030204" pitchFamily="34" charset="0"/>
                <a:ea typeface="Calibri Light" panose="020F0302020204030204" pitchFamily="34" charset="0"/>
                <a:cs typeface="Calibri Light" panose="020F0302020204030204" pitchFamily="34" charset="0"/>
              </a:rPr>
              <a:t>Crossplane</a:t>
            </a:r>
            <a:r>
              <a:rPr lang="en-US" dirty="0">
                <a:latin typeface="Calibri Light" panose="020F0302020204030204" pitchFamily="34" charset="0"/>
                <a:ea typeface="Calibri Light" panose="020F0302020204030204" pitchFamily="34" charset="0"/>
                <a:cs typeface="Calibri Light" panose="020F0302020204030204" pitchFamily="34" charset="0"/>
              </a:rPr>
              <a:t> controllers have the right RBAC (Role-Based Access Control) permissions.</a:t>
            </a:r>
          </a:p>
          <a:p>
            <a:r>
              <a:rPr lang="en-US" dirty="0">
                <a:latin typeface="Calibri Light" panose="020F0302020204030204" pitchFamily="34" charset="0"/>
                <a:ea typeface="Calibri Light" panose="020F0302020204030204" pitchFamily="34" charset="0"/>
                <a:cs typeface="Calibri Light" panose="020F0302020204030204" pitchFamily="34" charset="0"/>
              </a:rPr>
              <a:t>Any new CRDs or controllers created later also get the permissions they need.</a:t>
            </a:r>
          </a:p>
          <a:p>
            <a:r>
              <a:rPr lang="en-US" dirty="0">
                <a:latin typeface="Calibri Light" panose="020F0302020204030204" pitchFamily="34" charset="0"/>
                <a:ea typeface="Calibri Light" panose="020F0302020204030204" pitchFamily="34" charset="0"/>
                <a:cs typeface="Calibri Light" panose="020F0302020204030204" pitchFamily="34" charset="0"/>
              </a:rPr>
              <a:t>💡 Think of it as the security manager, keeping access and permissions in order.</a:t>
            </a:r>
          </a:p>
          <a:p>
            <a:endParaRPr lang="en-US" dirty="0"/>
          </a:p>
          <a:p>
            <a:endParaRPr lang="en-IN" dirty="0"/>
          </a:p>
        </p:txBody>
      </p:sp>
    </p:spTree>
    <p:extLst>
      <p:ext uri="{BB962C8B-B14F-4D97-AF65-F5344CB8AC3E}">
        <p14:creationId xmlns:p14="http://schemas.microsoft.com/office/powerpoint/2010/main" val="10434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9178-5BDC-D820-F00D-1C6E98DAEE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BF90BD-EF20-5C5F-6D24-A4BDF8620B01}"/>
              </a:ext>
            </a:extLst>
          </p:cNvPr>
          <p:cNvPicPr>
            <a:picLocks noGrp="1" noChangeAspect="1"/>
          </p:cNvPicPr>
          <p:nvPr>
            <p:ph idx="1"/>
          </p:nvPr>
        </p:nvPicPr>
        <p:blipFill>
          <a:blip r:embed="rId2"/>
          <a:stretch>
            <a:fillRect/>
          </a:stretch>
        </p:blipFill>
        <p:spPr>
          <a:xfrm>
            <a:off x="2633476" y="2632812"/>
            <a:ext cx="7239372" cy="2216264"/>
          </a:xfrm>
        </p:spPr>
      </p:pic>
    </p:spTree>
    <p:extLst>
      <p:ext uri="{BB962C8B-B14F-4D97-AF65-F5344CB8AC3E}">
        <p14:creationId xmlns:p14="http://schemas.microsoft.com/office/powerpoint/2010/main" val="303298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0045-8214-F022-8AB4-4729BB96CA2F}"/>
              </a:ext>
            </a:extLst>
          </p:cNvPr>
          <p:cNvSpPr>
            <a:spLocks noGrp="1"/>
          </p:cNvSpPr>
          <p:nvPr>
            <p:ph type="title"/>
          </p:nvPr>
        </p:nvSpPr>
        <p:spPr/>
        <p:txBody>
          <a:bodyPr/>
          <a:lstStyle/>
          <a:p>
            <a:r>
              <a:rPr lang="en-IN" dirty="0"/>
              <a:t>workflow</a:t>
            </a:r>
          </a:p>
        </p:txBody>
      </p:sp>
      <p:pic>
        <p:nvPicPr>
          <p:cNvPr id="5" name="Content Placeholder 4">
            <a:extLst>
              <a:ext uri="{FF2B5EF4-FFF2-40B4-BE49-F238E27FC236}">
                <a16:creationId xmlns:a16="http://schemas.microsoft.com/office/drawing/2014/main" id="{D3F18BF6-157B-0A98-00E3-29CE4E7756B5}"/>
              </a:ext>
            </a:extLst>
          </p:cNvPr>
          <p:cNvPicPr>
            <a:picLocks noGrp="1" noChangeAspect="1"/>
          </p:cNvPicPr>
          <p:nvPr>
            <p:ph idx="1"/>
          </p:nvPr>
        </p:nvPicPr>
        <p:blipFill>
          <a:blip r:embed="rId2"/>
          <a:stretch>
            <a:fillRect/>
          </a:stretch>
        </p:blipFill>
        <p:spPr>
          <a:xfrm>
            <a:off x="1451579" y="2092325"/>
            <a:ext cx="10098164" cy="3961156"/>
          </a:xfrm>
        </p:spPr>
      </p:pic>
    </p:spTree>
    <p:extLst>
      <p:ext uri="{BB962C8B-B14F-4D97-AF65-F5344CB8AC3E}">
        <p14:creationId xmlns:p14="http://schemas.microsoft.com/office/powerpoint/2010/main" val="408940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518F-7A7D-B668-1A68-E5320084D1FE}"/>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8802ADD-8383-6225-B814-52767250278A}"/>
              </a:ext>
            </a:extLst>
          </p:cNvPr>
          <p:cNvPicPr>
            <a:picLocks noGrp="1" noChangeAspect="1"/>
          </p:cNvPicPr>
          <p:nvPr>
            <p:ph idx="1"/>
          </p:nvPr>
        </p:nvPicPr>
        <p:blipFill>
          <a:blip r:embed="rId2"/>
          <a:stretch>
            <a:fillRect/>
          </a:stretch>
        </p:blipFill>
        <p:spPr>
          <a:xfrm>
            <a:off x="1164771" y="2204164"/>
            <a:ext cx="8587421" cy="3652349"/>
          </a:xfrm>
        </p:spPr>
      </p:pic>
    </p:spTree>
    <p:extLst>
      <p:ext uri="{BB962C8B-B14F-4D97-AF65-F5344CB8AC3E}">
        <p14:creationId xmlns:p14="http://schemas.microsoft.com/office/powerpoint/2010/main" val="365040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916B-73B0-A472-0493-B6631B9E10B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ABFE05A-1E59-3DAB-7213-96FB53B30062}"/>
              </a:ext>
            </a:extLst>
          </p:cNvPr>
          <p:cNvPicPr>
            <a:picLocks noGrp="1" noChangeAspect="1"/>
          </p:cNvPicPr>
          <p:nvPr>
            <p:ph idx="1"/>
          </p:nvPr>
        </p:nvPicPr>
        <p:blipFill>
          <a:blip r:embed="rId2"/>
          <a:stretch>
            <a:fillRect/>
          </a:stretch>
        </p:blipFill>
        <p:spPr>
          <a:xfrm>
            <a:off x="1208314" y="2242457"/>
            <a:ext cx="8149245" cy="2895076"/>
          </a:xfrm>
        </p:spPr>
      </p:pic>
    </p:spTree>
    <p:extLst>
      <p:ext uri="{BB962C8B-B14F-4D97-AF65-F5344CB8AC3E}">
        <p14:creationId xmlns:p14="http://schemas.microsoft.com/office/powerpoint/2010/main" val="283487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DE20-E464-0361-B02E-E82DB08A47BA}"/>
              </a:ext>
            </a:extLst>
          </p:cNvPr>
          <p:cNvSpPr>
            <a:spLocks noGrp="1"/>
          </p:cNvSpPr>
          <p:nvPr>
            <p:ph type="title"/>
          </p:nvPr>
        </p:nvSpPr>
        <p:spPr/>
        <p:txBody>
          <a:bodyPr/>
          <a:lstStyle/>
          <a:p>
            <a:r>
              <a:rPr lang="en-IN" dirty="0"/>
              <a:t>Lab setup</a:t>
            </a:r>
          </a:p>
        </p:txBody>
      </p:sp>
      <p:sp>
        <p:nvSpPr>
          <p:cNvPr id="3" name="Content Placeholder 2">
            <a:extLst>
              <a:ext uri="{FF2B5EF4-FFF2-40B4-BE49-F238E27FC236}">
                <a16:creationId xmlns:a16="http://schemas.microsoft.com/office/drawing/2014/main" id="{55D693B3-733C-0D12-5F1C-96B111E8DF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956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C9C6-2601-0F4C-1229-9C6BA770E0F8}"/>
              </a:ext>
            </a:extLst>
          </p:cNvPr>
          <p:cNvSpPr>
            <a:spLocks noGrp="1"/>
          </p:cNvSpPr>
          <p:nvPr>
            <p:ph type="title"/>
          </p:nvPr>
        </p:nvSpPr>
        <p:spPr/>
        <p:txBody>
          <a:bodyPr/>
          <a:lstStyle/>
          <a:p>
            <a:r>
              <a:rPr lang="en-IN" dirty="0"/>
              <a:t>provider</a:t>
            </a:r>
          </a:p>
        </p:txBody>
      </p:sp>
      <p:sp>
        <p:nvSpPr>
          <p:cNvPr id="3" name="Content Placeholder 2">
            <a:extLst>
              <a:ext uri="{FF2B5EF4-FFF2-40B4-BE49-F238E27FC236}">
                <a16:creationId xmlns:a16="http://schemas.microsoft.com/office/drawing/2014/main" id="{34064F10-7B98-9C5D-28BB-2E9DC91808B7}"/>
              </a:ext>
            </a:extLst>
          </p:cNvPr>
          <p:cNvSpPr>
            <a:spLocks noGrp="1"/>
          </p:cNvSpPr>
          <p:nvPr>
            <p:ph idx="1"/>
          </p:nvPr>
        </p:nvSpPr>
        <p:spPr/>
        <p:txBody>
          <a:bodyPr>
            <a:normAutofit/>
          </a:bodyPr>
          <a:lstStyle/>
          <a:p>
            <a:r>
              <a:rPr lang="en-US" dirty="0"/>
              <a:t>This is an API resource managed by </a:t>
            </a:r>
            <a:r>
              <a:rPr lang="en-US" b="1" dirty="0" err="1"/>
              <a:t>Crossplane</a:t>
            </a:r>
            <a:r>
              <a:rPr lang="en-US" dirty="0"/>
              <a:t>, used for installing and managing </a:t>
            </a:r>
            <a:r>
              <a:rPr lang="en-US" b="1" dirty="0"/>
              <a:t>provider package</a:t>
            </a:r>
          </a:p>
          <a:p>
            <a:pPr marL="0" indent="0">
              <a:buNone/>
            </a:pPr>
            <a:r>
              <a:rPr lang="en-US" dirty="0"/>
              <a:t>Resource: Provider</a:t>
            </a:r>
          </a:p>
          <a:p>
            <a:pPr marL="0" indent="0">
              <a:buNone/>
            </a:pPr>
            <a:r>
              <a:rPr lang="en-US" dirty="0"/>
              <a:t>API Group: pkg.crossplane.io</a:t>
            </a:r>
          </a:p>
          <a:p>
            <a:pPr marL="0" indent="0">
              <a:buNone/>
            </a:pPr>
            <a:r>
              <a:rPr lang="en-US" dirty="0"/>
              <a:t>API Version: v1</a:t>
            </a:r>
          </a:p>
          <a:p>
            <a:pPr marL="0" indent="0">
              <a:buNone/>
            </a:pPr>
            <a:r>
              <a:rPr lang="en-US" dirty="0"/>
              <a:t>Kind: Provider</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6843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3E40-2C55-76D7-459C-1A42669A17C3}"/>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0C729B9E-55CB-4C88-B9D5-712CACC124B5}"/>
              </a:ext>
            </a:extLst>
          </p:cNvPr>
          <p:cNvSpPr>
            <a:spLocks noGrp="1"/>
          </p:cNvSpPr>
          <p:nvPr>
            <p:ph idx="1"/>
          </p:nvPr>
        </p:nvSpPr>
        <p:spPr/>
        <p:txBody>
          <a:bodyPr>
            <a:normAutofit fontScale="92500" lnSpcReduction="20000"/>
          </a:bodyPr>
          <a:lstStyle/>
          <a:p>
            <a:r>
              <a:rPr lang="en-US" dirty="0" err="1"/>
              <a:t>Crossplane</a:t>
            </a:r>
            <a:r>
              <a:rPr lang="en-US" dirty="0"/>
              <a:t> helps you manage things outside of Kubernetes (like cloud services: databases, networks, or virtual machines) from inside your Kubernetes cluster.</a:t>
            </a:r>
          </a:p>
          <a:p>
            <a:r>
              <a:rPr lang="en-US" dirty="0"/>
              <a:t>It does two big things:</a:t>
            </a:r>
          </a:p>
          <a:p>
            <a:pPr lvl="1"/>
            <a:r>
              <a:rPr lang="en-US" dirty="0"/>
              <a:t>Makes external stuff look like Kubernetes objects:</a:t>
            </a:r>
          </a:p>
          <a:p>
            <a:pPr lvl="1"/>
            <a:r>
              <a:rPr lang="en-US" dirty="0"/>
              <a:t>It turns cloud resources (like an AWS RDS database or GCP bucket) into Kubernetes-like objects. So, you can create them with normal Kubernetes commands like </a:t>
            </a:r>
            <a:r>
              <a:rPr lang="en-US" dirty="0" err="1"/>
              <a:t>kubectl</a:t>
            </a:r>
            <a:r>
              <a:rPr lang="en-US" dirty="0"/>
              <a:t> apply.</a:t>
            </a:r>
          </a:p>
          <a:p>
            <a:r>
              <a:rPr lang="en-US" dirty="0"/>
              <a:t>Keeps everything in sync:</a:t>
            </a:r>
          </a:p>
          <a:p>
            <a:pPr lvl="1"/>
            <a:r>
              <a:rPr lang="en-US" dirty="0"/>
              <a:t>If someone changes or deletes those cloud resources outside Kubernetes (like through a cloud dashboard), </a:t>
            </a:r>
            <a:r>
              <a:rPr lang="en-US" dirty="0" err="1"/>
              <a:t>Crossplane</a:t>
            </a:r>
            <a:r>
              <a:rPr lang="en-US" dirty="0"/>
              <a:t> notices and fixes it automatically by restoring or recreating the resource to match your desired state</a:t>
            </a:r>
            <a:endParaRPr lang="en-IN" dirty="0"/>
          </a:p>
        </p:txBody>
      </p:sp>
    </p:spTree>
    <p:extLst>
      <p:ext uri="{BB962C8B-B14F-4D97-AF65-F5344CB8AC3E}">
        <p14:creationId xmlns:p14="http://schemas.microsoft.com/office/powerpoint/2010/main" val="2867874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6C52-992E-3D8A-F64D-BB17CBCEE5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702799-986A-ECBA-0172-E7D27E6145CC}"/>
              </a:ext>
            </a:extLst>
          </p:cNvPr>
          <p:cNvSpPr>
            <a:spLocks noGrp="1"/>
          </p:cNvSpPr>
          <p:nvPr>
            <p:ph idx="1"/>
          </p:nvPr>
        </p:nvSpPr>
        <p:spPr/>
        <p:txBody>
          <a:bodyPr>
            <a:normAutofit/>
          </a:bodyPr>
          <a:lstStyle/>
          <a:p>
            <a:r>
              <a:rPr lang="en-US" dirty="0"/>
              <a:t>The Provider resource tells </a:t>
            </a:r>
            <a:r>
              <a:rPr lang="en-US" dirty="0" err="1"/>
              <a:t>Crossplane</a:t>
            </a:r>
            <a:r>
              <a:rPr lang="en-US" dirty="0"/>
              <a:t> to install a provider package (like AWS, GCP, Azure, etc.) from a container registry.</a:t>
            </a:r>
          </a:p>
          <a:p>
            <a:r>
              <a:rPr lang="en-US" dirty="0" err="1"/>
              <a:t>Crossplane</a:t>
            </a:r>
            <a:r>
              <a:rPr lang="en-US" dirty="0"/>
              <a:t> then manages the lifecycle (install, upgrade, garbage collection) of the provider.</a:t>
            </a:r>
          </a:p>
          <a:p>
            <a:r>
              <a:rPr lang="en-US" dirty="0"/>
              <a:t>The Provider resource tells </a:t>
            </a:r>
            <a:r>
              <a:rPr lang="en-US" dirty="0" err="1"/>
              <a:t>Crossplane</a:t>
            </a:r>
            <a:r>
              <a:rPr lang="en-US" dirty="0"/>
              <a:t> to install a provider package (like AWS, GCP, Azure, etc.) from a container registry.</a:t>
            </a:r>
          </a:p>
          <a:p>
            <a:r>
              <a:rPr lang="en-US" dirty="0" err="1"/>
              <a:t>Crossplane</a:t>
            </a:r>
            <a:r>
              <a:rPr lang="en-US" dirty="0"/>
              <a:t> then manages the lifecycle (install, upgrade, garbage collection) of the provider.</a:t>
            </a:r>
          </a:p>
          <a:p>
            <a:endParaRPr lang="en-US" dirty="0"/>
          </a:p>
          <a:p>
            <a:endParaRPr lang="en-US" dirty="0"/>
          </a:p>
        </p:txBody>
      </p:sp>
    </p:spTree>
    <p:extLst>
      <p:ext uri="{BB962C8B-B14F-4D97-AF65-F5344CB8AC3E}">
        <p14:creationId xmlns:p14="http://schemas.microsoft.com/office/powerpoint/2010/main" val="176979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2D08-B886-399B-8FDB-5127C210E2B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9E04CEC-786D-9847-29C3-24AECB3EEECC}"/>
              </a:ext>
            </a:extLst>
          </p:cNvPr>
          <p:cNvSpPr>
            <a:spLocks noGrp="1"/>
          </p:cNvSpPr>
          <p:nvPr>
            <p:ph idx="1"/>
          </p:nvPr>
        </p:nvSpPr>
        <p:spPr/>
        <p:txBody>
          <a:bodyPr>
            <a:normAutofit fontScale="92500" lnSpcReduction="10000"/>
          </a:bodyPr>
          <a:lstStyle/>
          <a:p>
            <a:pPr marL="0" indent="0">
              <a:buNone/>
            </a:pPr>
            <a:r>
              <a:rPr lang="en-US" dirty="0"/>
              <a:t>This installs two things:</a:t>
            </a:r>
          </a:p>
          <a:p>
            <a:pPr marL="0" indent="0">
              <a:buNone/>
            </a:pPr>
            <a:r>
              <a:rPr lang="en-US" dirty="0"/>
              <a:t>1. S3 Provider (provider-aws-s3)</a:t>
            </a:r>
          </a:p>
          <a:p>
            <a:pPr lvl="1"/>
            <a:r>
              <a:rPr lang="en-US" dirty="0"/>
              <a:t>Handles S3-specific resources like buckets, bucket policies, etc.</a:t>
            </a:r>
          </a:p>
          <a:p>
            <a:pPr marL="0" indent="0">
              <a:buNone/>
            </a:pPr>
            <a:r>
              <a:rPr lang="en-US" dirty="0"/>
              <a:t>2. Family Provider (provider-family-</a:t>
            </a:r>
            <a:r>
              <a:rPr lang="en-US" dirty="0" err="1"/>
              <a:t>aws</a:t>
            </a:r>
            <a:r>
              <a:rPr lang="en-US" dirty="0"/>
              <a:t>)</a:t>
            </a:r>
          </a:p>
          <a:p>
            <a:pPr lvl="1"/>
            <a:r>
              <a:rPr lang="en-US" dirty="0"/>
              <a:t>Shared by all AWS modular providers (e.g., S3, IAM, EKS).</a:t>
            </a:r>
          </a:p>
          <a:p>
            <a:pPr lvl="1"/>
            <a:r>
              <a:rPr lang="en-US" dirty="0"/>
              <a:t>Manages:</a:t>
            </a:r>
          </a:p>
          <a:p>
            <a:pPr lvl="1"/>
            <a:r>
              <a:rPr lang="en-US" dirty="0"/>
              <a:t>AWS credentials</a:t>
            </a:r>
          </a:p>
          <a:p>
            <a:pPr lvl="1"/>
            <a:r>
              <a:rPr lang="en-US" dirty="0"/>
              <a:t>Common configuration</a:t>
            </a:r>
          </a:p>
          <a:p>
            <a:pPr lvl="1"/>
            <a:r>
              <a:rPr lang="en-US" dirty="0" err="1"/>
              <a:t>ProviderConfig</a:t>
            </a:r>
            <a:r>
              <a:rPr lang="en-US" dirty="0"/>
              <a:t> and </a:t>
            </a:r>
            <a:r>
              <a:rPr lang="en-US" dirty="0" err="1"/>
              <a:t>ProviderConfigUsage</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7765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2A49-439B-3A42-E2E0-164339503AE9}"/>
              </a:ext>
            </a:extLst>
          </p:cNvPr>
          <p:cNvSpPr>
            <a:spLocks noGrp="1"/>
          </p:cNvSpPr>
          <p:nvPr>
            <p:ph type="title"/>
          </p:nvPr>
        </p:nvSpPr>
        <p:spPr/>
        <p:txBody>
          <a:bodyPr/>
          <a:lstStyle/>
          <a:p>
            <a:r>
              <a:rPr lang="en-IN" dirty="0"/>
              <a:t>Lab 2</a:t>
            </a:r>
          </a:p>
        </p:txBody>
      </p:sp>
      <p:sp>
        <p:nvSpPr>
          <p:cNvPr id="3" name="Content Placeholder 2">
            <a:extLst>
              <a:ext uri="{FF2B5EF4-FFF2-40B4-BE49-F238E27FC236}">
                <a16:creationId xmlns:a16="http://schemas.microsoft.com/office/drawing/2014/main" id="{F0B6B412-EAD0-ED22-6F90-2BCB72BE52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4613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5BB0-35E4-18B2-055C-0F714858C5AD}"/>
              </a:ext>
            </a:extLst>
          </p:cNvPr>
          <p:cNvSpPr>
            <a:spLocks noGrp="1"/>
          </p:cNvSpPr>
          <p:nvPr>
            <p:ph type="title"/>
          </p:nvPr>
        </p:nvSpPr>
        <p:spPr/>
        <p:txBody>
          <a:bodyPr/>
          <a:lstStyle/>
          <a:p>
            <a:r>
              <a:rPr lang="en-IN" dirty="0"/>
              <a:t>Aws auth</a:t>
            </a:r>
          </a:p>
        </p:txBody>
      </p:sp>
      <p:sp>
        <p:nvSpPr>
          <p:cNvPr id="3" name="Content Placeholder 2">
            <a:extLst>
              <a:ext uri="{FF2B5EF4-FFF2-40B4-BE49-F238E27FC236}">
                <a16:creationId xmlns:a16="http://schemas.microsoft.com/office/drawing/2014/main" id="{D4AF5974-55AB-669C-CE5E-3C282C151310}"/>
              </a:ext>
            </a:extLst>
          </p:cNvPr>
          <p:cNvSpPr>
            <a:spLocks noGrp="1"/>
          </p:cNvSpPr>
          <p:nvPr>
            <p:ph idx="1"/>
          </p:nvPr>
        </p:nvSpPr>
        <p:spPr/>
        <p:txBody>
          <a:bodyPr>
            <a:normAutofit fontScale="85000" lnSpcReduction="10000"/>
          </a:bodyPr>
          <a:lstStyle/>
          <a:p>
            <a:r>
              <a:rPr lang="en-IN" dirty="0"/>
              <a:t>Using access key and secret key</a:t>
            </a:r>
          </a:p>
          <a:p>
            <a:r>
              <a:rPr lang="en-US" dirty="0"/>
              <a:t>Create a text file containing the AWS account </a:t>
            </a:r>
            <a:r>
              <a:rPr lang="en-US" dirty="0" err="1"/>
              <a:t>aws_access_key_id</a:t>
            </a:r>
            <a:r>
              <a:rPr lang="en-US" dirty="0"/>
              <a:t> and </a:t>
            </a:r>
            <a:r>
              <a:rPr lang="en-US" dirty="0" err="1"/>
              <a:t>aws_secret_access_key</a:t>
            </a:r>
            <a:r>
              <a:rPr lang="en-US" dirty="0"/>
              <a:t> </a:t>
            </a:r>
          </a:p>
          <a:p>
            <a:pPr lvl="1"/>
            <a:r>
              <a:rPr lang="en-US" dirty="0"/>
              <a:t>[default]</a:t>
            </a:r>
          </a:p>
          <a:p>
            <a:pPr lvl="1"/>
            <a:r>
              <a:rPr lang="en-US" dirty="0" err="1"/>
              <a:t>aws_access_key_id</a:t>
            </a:r>
            <a:r>
              <a:rPr lang="en-US" dirty="0"/>
              <a:t> = </a:t>
            </a:r>
          </a:p>
          <a:p>
            <a:pPr lvl="1"/>
            <a:r>
              <a:rPr lang="en-US" dirty="0" err="1"/>
              <a:t>aws_secret_access_key</a:t>
            </a:r>
            <a:r>
              <a:rPr lang="en-US" dirty="0"/>
              <a:t> =</a:t>
            </a:r>
          </a:p>
          <a:p>
            <a:r>
              <a:rPr lang="en-US" dirty="0"/>
              <a:t>Save this text file as aws-credentials.txt</a:t>
            </a:r>
          </a:p>
          <a:p>
            <a:r>
              <a:rPr lang="en-US" dirty="0"/>
              <a:t>Create a Kubernetes secret with the AWS credentials  A Kubernetes generic secret has a name and contents. Use </a:t>
            </a:r>
            <a:r>
              <a:rPr lang="en-US" dirty="0" err="1"/>
              <a:t>kubectl</a:t>
            </a:r>
            <a:r>
              <a:rPr lang="en-US" dirty="0"/>
              <a:t> create secret to generate the secret object named </a:t>
            </a:r>
            <a:r>
              <a:rPr lang="en-US" dirty="0" err="1"/>
              <a:t>aws</a:t>
            </a:r>
            <a:r>
              <a:rPr lang="en-US" dirty="0"/>
              <a:t>-secret in the </a:t>
            </a:r>
            <a:r>
              <a:rPr lang="en-US" dirty="0" err="1"/>
              <a:t>crossplane</a:t>
            </a:r>
            <a:r>
              <a:rPr lang="en-US" dirty="0"/>
              <a:t>-system namespace.</a:t>
            </a:r>
          </a:p>
          <a:p>
            <a:endParaRPr lang="en-IN" dirty="0"/>
          </a:p>
        </p:txBody>
      </p:sp>
    </p:spTree>
    <p:extLst>
      <p:ext uri="{BB962C8B-B14F-4D97-AF65-F5344CB8AC3E}">
        <p14:creationId xmlns:p14="http://schemas.microsoft.com/office/powerpoint/2010/main" val="2763458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6F86-6866-0A03-F943-6947BC86C221}"/>
              </a:ext>
            </a:extLst>
          </p:cNvPr>
          <p:cNvSpPr>
            <a:spLocks noGrp="1"/>
          </p:cNvSpPr>
          <p:nvPr>
            <p:ph type="title"/>
          </p:nvPr>
        </p:nvSpPr>
        <p:spPr/>
        <p:txBody>
          <a:bodyPr/>
          <a:lstStyle/>
          <a:p>
            <a:r>
              <a:rPr lang="en-IN" dirty="0"/>
              <a:t>Lab 3</a:t>
            </a:r>
          </a:p>
        </p:txBody>
      </p:sp>
      <p:sp>
        <p:nvSpPr>
          <p:cNvPr id="3" name="Content Placeholder 2">
            <a:extLst>
              <a:ext uri="{FF2B5EF4-FFF2-40B4-BE49-F238E27FC236}">
                <a16:creationId xmlns:a16="http://schemas.microsoft.com/office/drawing/2014/main" id="{9485BA7A-BF34-873F-AD04-E5F012E73E4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3221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5AAA-93B0-7C33-7C6C-D817B9B9D1C2}"/>
              </a:ext>
            </a:extLst>
          </p:cNvPr>
          <p:cNvSpPr>
            <a:spLocks noGrp="1"/>
          </p:cNvSpPr>
          <p:nvPr>
            <p:ph type="title"/>
          </p:nvPr>
        </p:nvSpPr>
        <p:spPr/>
        <p:txBody>
          <a:bodyPr/>
          <a:lstStyle/>
          <a:p>
            <a:r>
              <a:rPr lang="en-IN" dirty="0" err="1"/>
              <a:t>Providerconfig</a:t>
            </a:r>
            <a:endParaRPr lang="en-IN" dirty="0"/>
          </a:p>
        </p:txBody>
      </p:sp>
      <p:sp>
        <p:nvSpPr>
          <p:cNvPr id="3" name="Content Placeholder 2">
            <a:extLst>
              <a:ext uri="{FF2B5EF4-FFF2-40B4-BE49-F238E27FC236}">
                <a16:creationId xmlns:a16="http://schemas.microsoft.com/office/drawing/2014/main" id="{81EFCF7A-922A-5D49-47F9-A7E1F8BC3A37}"/>
              </a:ext>
            </a:extLst>
          </p:cNvPr>
          <p:cNvSpPr>
            <a:spLocks noGrp="1"/>
          </p:cNvSpPr>
          <p:nvPr>
            <p:ph idx="1"/>
          </p:nvPr>
        </p:nvSpPr>
        <p:spPr/>
        <p:txBody>
          <a:bodyPr>
            <a:normAutofit lnSpcReduction="10000"/>
          </a:bodyPr>
          <a:lstStyle/>
          <a:p>
            <a:r>
              <a:rPr lang="en-US" dirty="0"/>
              <a:t>What is </a:t>
            </a:r>
            <a:r>
              <a:rPr lang="en-US" dirty="0" err="1"/>
              <a:t>ProviderConfig</a:t>
            </a:r>
            <a:r>
              <a:rPr lang="en-US" dirty="0"/>
              <a:t>?</a:t>
            </a:r>
          </a:p>
          <a:p>
            <a:r>
              <a:rPr lang="en-US" dirty="0"/>
              <a:t>In </a:t>
            </a:r>
            <a:r>
              <a:rPr lang="en-US" dirty="0" err="1"/>
              <a:t>Crossplane</a:t>
            </a:r>
            <a:r>
              <a:rPr lang="en-US" dirty="0"/>
              <a:t>, </a:t>
            </a:r>
            <a:r>
              <a:rPr lang="en-US" dirty="0" err="1"/>
              <a:t>ProviderConfig</a:t>
            </a:r>
            <a:r>
              <a:rPr lang="en-US" dirty="0"/>
              <a:t> is how you tell a provider (like AWS, GCP, Azure, etc.) how to authenticate and which credentials to use.</a:t>
            </a:r>
          </a:p>
          <a:p>
            <a:r>
              <a:rPr lang="en-US" dirty="0"/>
              <a:t>It’s kind of like giving the provider a key to access the cloud.</a:t>
            </a:r>
          </a:p>
          <a:p>
            <a:r>
              <a:rPr lang="en-US" dirty="0"/>
              <a:t>Even after you install a provider (like provider-aws-s3), it won’t work until you tell it how to connect to AWS.</a:t>
            </a:r>
          </a:p>
          <a:p>
            <a:r>
              <a:rPr lang="en-US" dirty="0"/>
              <a:t>That's what </a:t>
            </a:r>
            <a:r>
              <a:rPr lang="en-US" dirty="0" err="1"/>
              <a:t>ProviderConfig</a:t>
            </a:r>
            <a:r>
              <a:rPr lang="en-US" dirty="0"/>
              <a:t> does — it points to your AWS credentials stored in a Kubernetes Secret.</a:t>
            </a:r>
            <a:endParaRPr lang="en-IN" dirty="0"/>
          </a:p>
        </p:txBody>
      </p:sp>
    </p:spTree>
    <p:extLst>
      <p:ext uri="{BB962C8B-B14F-4D97-AF65-F5344CB8AC3E}">
        <p14:creationId xmlns:p14="http://schemas.microsoft.com/office/powerpoint/2010/main" val="417621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55A7-E192-7100-F27A-6FE0163EF9C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6E624E2-069E-9AEE-B6D2-BDB6A26D7AC4}"/>
              </a:ext>
            </a:extLst>
          </p:cNvPr>
          <p:cNvSpPr>
            <a:spLocks noGrp="1"/>
          </p:cNvSpPr>
          <p:nvPr>
            <p:ph idx="1"/>
          </p:nvPr>
        </p:nvSpPr>
        <p:spPr/>
        <p:txBody>
          <a:bodyPr>
            <a:normAutofit fontScale="55000" lnSpcReduction="20000"/>
          </a:bodyPr>
          <a:lstStyle/>
          <a:p>
            <a:pPr marL="0" indent="0">
              <a:buNone/>
            </a:pPr>
            <a:r>
              <a:rPr lang="en-IN" dirty="0" err="1"/>
              <a:t>apiVersion</a:t>
            </a:r>
            <a:r>
              <a:rPr lang="en-IN" dirty="0"/>
              <a:t>: aws.crossplane.io/v1beta1</a:t>
            </a:r>
          </a:p>
          <a:p>
            <a:pPr marL="0" indent="0">
              <a:buNone/>
            </a:pPr>
            <a:r>
              <a:rPr lang="en-IN" dirty="0"/>
              <a:t>kind: </a:t>
            </a:r>
            <a:r>
              <a:rPr lang="en-IN" dirty="0" err="1"/>
              <a:t>ProviderConfig</a:t>
            </a:r>
            <a:endParaRPr lang="en-IN" dirty="0"/>
          </a:p>
          <a:p>
            <a:pPr marL="0" indent="0">
              <a:buNone/>
            </a:pPr>
            <a:r>
              <a:rPr lang="en-IN" dirty="0"/>
              <a:t>metadata:</a:t>
            </a:r>
          </a:p>
          <a:p>
            <a:pPr marL="0" indent="0">
              <a:buNone/>
            </a:pPr>
            <a:r>
              <a:rPr lang="en-IN" dirty="0"/>
              <a:t>  name: default</a:t>
            </a:r>
          </a:p>
          <a:p>
            <a:pPr marL="0" indent="0">
              <a:buNone/>
            </a:pPr>
            <a:r>
              <a:rPr lang="en-IN" dirty="0"/>
              <a:t>spec:</a:t>
            </a:r>
          </a:p>
          <a:p>
            <a:pPr marL="0" indent="0">
              <a:buNone/>
            </a:pPr>
            <a:r>
              <a:rPr lang="en-IN" dirty="0"/>
              <a:t>  credentials:</a:t>
            </a:r>
          </a:p>
          <a:p>
            <a:pPr marL="0" indent="0">
              <a:buNone/>
            </a:pPr>
            <a:r>
              <a:rPr lang="en-IN" dirty="0"/>
              <a:t>    source: Secret</a:t>
            </a:r>
          </a:p>
          <a:p>
            <a:pPr marL="0" indent="0">
              <a:buNone/>
            </a:pPr>
            <a:r>
              <a:rPr lang="en-IN" dirty="0"/>
              <a:t>    </a:t>
            </a:r>
            <a:r>
              <a:rPr lang="en-IN" dirty="0" err="1"/>
              <a:t>secretRef</a:t>
            </a:r>
            <a:r>
              <a:rPr lang="en-IN" dirty="0"/>
              <a:t>:</a:t>
            </a:r>
          </a:p>
          <a:p>
            <a:pPr marL="0" indent="0">
              <a:buNone/>
            </a:pPr>
            <a:r>
              <a:rPr lang="en-IN" dirty="0"/>
              <a:t>      namespace: </a:t>
            </a:r>
            <a:r>
              <a:rPr lang="en-IN" dirty="0" err="1"/>
              <a:t>crossplane</a:t>
            </a:r>
            <a:r>
              <a:rPr lang="en-IN" dirty="0"/>
              <a:t>-system</a:t>
            </a:r>
          </a:p>
          <a:p>
            <a:pPr marL="0" indent="0">
              <a:buNone/>
            </a:pPr>
            <a:r>
              <a:rPr lang="en-IN" dirty="0"/>
              <a:t>      name: </a:t>
            </a:r>
            <a:r>
              <a:rPr lang="en-IN" dirty="0" err="1"/>
              <a:t>aws</a:t>
            </a:r>
            <a:r>
              <a:rPr lang="en-IN" dirty="0"/>
              <a:t>-secret</a:t>
            </a:r>
          </a:p>
          <a:p>
            <a:pPr marL="0" indent="0">
              <a:buNone/>
            </a:pPr>
            <a:r>
              <a:rPr lang="en-IN" dirty="0"/>
              <a:t>      key: creds</a:t>
            </a:r>
          </a:p>
          <a:p>
            <a:pPr marL="0" indent="0">
              <a:buNone/>
            </a:pPr>
            <a:endParaRPr lang="en-IN" dirty="0"/>
          </a:p>
        </p:txBody>
      </p:sp>
    </p:spTree>
    <p:extLst>
      <p:ext uri="{BB962C8B-B14F-4D97-AF65-F5344CB8AC3E}">
        <p14:creationId xmlns:p14="http://schemas.microsoft.com/office/powerpoint/2010/main" val="3041425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DF3F-19EA-B863-FFA9-9C445433403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2E580234-FF81-A5E6-074D-EE2ED51E4F39}"/>
              </a:ext>
            </a:extLst>
          </p:cNvPr>
          <p:cNvPicPr>
            <a:picLocks noGrp="1" noChangeAspect="1"/>
          </p:cNvPicPr>
          <p:nvPr>
            <p:ph idx="1"/>
          </p:nvPr>
        </p:nvPicPr>
        <p:blipFill>
          <a:blip r:embed="rId2"/>
          <a:stretch>
            <a:fillRect/>
          </a:stretch>
        </p:blipFill>
        <p:spPr>
          <a:xfrm>
            <a:off x="1915886" y="2023180"/>
            <a:ext cx="7585468" cy="3435527"/>
          </a:xfrm>
        </p:spPr>
      </p:pic>
    </p:spTree>
    <p:extLst>
      <p:ext uri="{BB962C8B-B14F-4D97-AF65-F5344CB8AC3E}">
        <p14:creationId xmlns:p14="http://schemas.microsoft.com/office/powerpoint/2010/main" val="1872698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99A7-F275-7B19-B912-D35931B51ED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8B3358C-38C5-9EFE-3546-8BDECFDC23DF}"/>
              </a:ext>
            </a:extLst>
          </p:cNvPr>
          <p:cNvSpPr>
            <a:spLocks noGrp="1"/>
          </p:cNvSpPr>
          <p:nvPr>
            <p:ph idx="1"/>
          </p:nvPr>
        </p:nvSpPr>
        <p:spPr/>
        <p:txBody>
          <a:bodyPr/>
          <a:lstStyle/>
          <a:p>
            <a:r>
              <a:rPr lang="en-US" dirty="0" err="1"/>
              <a:t>ProviderConfig</a:t>
            </a:r>
            <a:r>
              <a:rPr lang="en-US" dirty="0"/>
              <a:t> is how you set up cloud access in </a:t>
            </a:r>
            <a:r>
              <a:rPr lang="en-US" dirty="0" err="1"/>
              <a:t>Crossplane</a:t>
            </a:r>
            <a:r>
              <a:rPr lang="en-US" dirty="0"/>
              <a:t>.</a:t>
            </a:r>
          </a:p>
          <a:p>
            <a:r>
              <a:rPr lang="en-US" dirty="0"/>
              <a:t>It references a Kubernetes Secret that contains your cloud credentials.</a:t>
            </a:r>
          </a:p>
          <a:p>
            <a:r>
              <a:rPr lang="en-US" dirty="0"/>
              <a:t>Your </a:t>
            </a:r>
            <a:r>
              <a:rPr lang="en-US" dirty="0" err="1"/>
              <a:t>Crossplane</a:t>
            </a:r>
            <a:r>
              <a:rPr lang="en-US" dirty="0"/>
              <a:t> resources (like Bucket, VPC, etc.) must point to it to work.</a:t>
            </a:r>
            <a:endParaRPr lang="en-IN" dirty="0"/>
          </a:p>
        </p:txBody>
      </p:sp>
    </p:spTree>
    <p:extLst>
      <p:ext uri="{BB962C8B-B14F-4D97-AF65-F5344CB8AC3E}">
        <p14:creationId xmlns:p14="http://schemas.microsoft.com/office/powerpoint/2010/main" val="131158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8039-B778-29EC-1F44-CC7C92527BD2}"/>
              </a:ext>
            </a:extLst>
          </p:cNvPr>
          <p:cNvSpPr>
            <a:spLocks noGrp="1"/>
          </p:cNvSpPr>
          <p:nvPr>
            <p:ph type="title"/>
          </p:nvPr>
        </p:nvSpPr>
        <p:spPr/>
        <p:txBody>
          <a:bodyPr/>
          <a:lstStyle/>
          <a:p>
            <a:r>
              <a:rPr lang="en-IN" dirty="0"/>
              <a:t>Lab 4</a:t>
            </a:r>
          </a:p>
        </p:txBody>
      </p:sp>
      <p:sp>
        <p:nvSpPr>
          <p:cNvPr id="3" name="Content Placeholder 2">
            <a:extLst>
              <a:ext uri="{FF2B5EF4-FFF2-40B4-BE49-F238E27FC236}">
                <a16:creationId xmlns:a16="http://schemas.microsoft.com/office/drawing/2014/main" id="{4D0E44E9-D3A5-E75D-8E0C-B113FEB93449}"/>
              </a:ext>
            </a:extLst>
          </p:cNvPr>
          <p:cNvSpPr>
            <a:spLocks noGrp="1"/>
          </p:cNvSpPr>
          <p:nvPr>
            <p:ph idx="1"/>
          </p:nvPr>
        </p:nvSpPr>
        <p:spPr/>
        <p:txBody>
          <a:bodyPr/>
          <a:lstStyle/>
          <a:p>
            <a:r>
              <a:rPr lang="en-IN" dirty="0"/>
              <a:t>Setup </a:t>
            </a:r>
            <a:r>
              <a:rPr lang="en-IN" dirty="0" err="1"/>
              <a:t>providerconfig</a:t>
            </a:r>
            <a:endParaRPr lang="en-IN" dirty="0"/>
          </a:p>
        </p:txBody>
      </p:sp>
    </p:spTree>
    <p:extLst>
      <p:ext uri="{BB962C8B-B14F-4D97-AF65-F5344CB8AC3E}">
        <p14:creationId xmlns:p14="http://schemas.microsoft.com/office/powerpoint/2010/main" val="202031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0BE3-FE4E-E854-5CD2-441A0DBCD4E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D024CD0-72E4-911A-968D-47BA5CB7A0FB}"/>
              </a:ext>
            </a:extLst>
          </p:cNvPr>
          <p:cNvSpPr>
            <a:spLocks noGrp="1"/>
          </p:cNvSpPr>
          <p:nvPr>
            <p:ph idx="1"/>
          </p:nvPr>
        </p:nvSpPr>
        <p:spPr/>
        <p:txBody>
          <a:bodyPr/>
          <a:lstStyle/>
          <a:p>
            <a:r>
              <a:rPr lang="en-US" b="0" i="0" dirty="0" err="1">
                <a:solidFill>
                  <a:srgbClr val="0A1111"/>
                </a:solidFill>
                <a:effectLst/>
                <a:latin typeface="Avenir-Roman"/>
              </a:rPr>
              <a:t>Crossplane</a:t>
            </a:r>
            <a:r>
              <a:rPr lang="en-US" b="0" i="0" dirty="0">
                <a:solidFill>
                  <a:srgbClr val="0A1111"/>
                </a:solidFill>
                <a:effectLst/>
                <a:latin typeface="Avenir-Roman"/>
              </a:rPr>
              <a:t> also acts as a </a:t>
            </a:r>
            <a:r>
              <a:rPr lang="en-US" b="0" i="0" u="sng" dirty="0">
                <a:effectLst/>
                <a:latin typeface="Avenir-Roman"/>
                <a:hlinkClick r:id="rId2"/>
              </a:rPr>
              <a:t>Kubernetes Controller</a:t>
            </a:r>
            <a:r>
              <a:rPr lang="en-US" b="0" i="0" dirty="0">
                <a:solidFill>
                  <a:srgbClr val="0A1111"/>
                </a:solidFill>
                <a:effectLst/>
                <a:latin typeface="Avenir-Roman"/>
              </a:rPr>
              <a:t> to watch the state of the external resources and provide state enforcement. If something modifies or deletes a resource outside of Kubernetes, </a:t>
            </a:r>
            <a:r>
              <a:rPr lang="en-US" b="0" i="0" dirty="0" err="1">
                <a:solidFill>
                  <a:srgbClr val="0A1111"/>
                </a:solidFill>
                <a:effectLst/>
                <a:latin typeface="Avenir-Roman"/>
              </a:rPr>
              <a:t>Crossplane</a:t>
            </a:r>
            <a:r>
              <a:rPr lang="en-US" b="0" i="0" dirty="0">
                <a:solidFill>
                  <a:srgbClr val="0A1111"/>
                </a:solidFill>
                <a:effectLst/>
                <a:latin typeface="Avenir-Roman"/>
              </a:rPr>
              <a:t> reverses the change or recreates the deleted resource.</a:t>
            </a:r>
            <a:endParaRPr lang="en-IN" dirty="0"/>
          </a:p>
        </p:txBody>
      </p:sp>
      <p:pic>
        <p:nvPicPr>
          <p:cNvPr id="5" name="Picture 4">
            <a:extLst>
              <a:ext uri="{FF2B5EF4-FFF2-40B4-BE49-F238E27FC236}">
                <a16:creationId xmlns:a16="http://schemas.microsoft.com/office/drawing/2014/main" id="{E4FA662D-1B5B-1BB5-ABB4-DC6EAB84DCA5}"/>
              </a:ext>
            </a:extLst>
          </p:cNvPr>
          <p:cNvPicPr>
            <a:picLocks noChangeAspect="1"/>
          </p:cNvPicPr>
          <p:nvPr/>
        </p:nvPicPr>
        <p:blipFill>
          <a:blip r:embed="rId3"/>
          <a:stretch>
            <a:fillRect/>
          </a:stretch>
        </p:blipFill>
        <p:spPr>
          <a:xfrm>
            <a:off x="3247036" y="3224374"/>
            <a:ext cx="7493385" cy="2521080"/>
          </a:xfrm>
          <a:prstGeom prst="rect">
            <a:avLst/>
          </a:prstGeom>
        </p:spPr>
      </p:pic>
    </p:spTree>
    <p:extLst>
      <p:ext uri="{BB962C8B-B14F-4D97-AF65-F5344CB8AC3E}">
        <p14:creationId xmlns:p14="http://schemas.microsoft.com/office/powerpoint/2010/main" val="340256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89E3-426E-F738-F6A1-187ABC28305F}"/>
              </a:ext>
            </a:extLst>
          </p:cNvPr>
          <p:cNvSpPr>
            <a:spLocks noGrp="1"/>
          </p:cNvSpPr>
          <p:nvPr>
            <p:ph type="title"/>
          </p:nvPr>
        </p:nvSpPr>
        <p:spPr/>
        <p:txBody>
          <a:bodyPr/>
          <a:lstStyle/>
          <a:p>
            <a:r>
              <a:rPr lang="en-IN" dirty="0" err="1"/>
              <a:t>Crossplane</a:t>
            </a:r>
            <a:r>
              <a:rPr lang="en-IN" dirty="0"/>
              <a:t> cli</a:t>
            </a:r>
          </a:p>
        </p:txBody>
      </p:sp>
      <p:sp>
        <p:nvSpPr>
          <p:cNvPr id="3" name="Content Placeholder 2">
            <a:extLst>
              <a:ext uri="{FF2B5EF4-FFF2-40B4-BE49-F238E27FC236}">
                <a16:creationId xmlns:a16="http://schemas.microsoft.com/office/drawing/2014/main" id="{C34868EE-D0E6-827A-B025-5B9A624B0882}"/>
              </a:ext>
            </a:extLst>
          </p:cNvPr>
          <p:cNvSpPr>
            <a:spLocks noGrp="1"/>
          </p:cNvSpPr>
          <p:nvPr>
            <p:ph idx="1"/>
          </p:nvPr>
        </p:nvSpPr>
        <p:spPr/>
        <p:txBody>
          <a:bodyPr/>
          <a:lstStyle/>
          <a:p>
            <a:pPr algn="l">
              <a:buNone/>
            </a:pPr>
            <a:r>
              <a:rPr lang="en-US" b="0" i="0" dirty="0">
                <a:solidFill>
                  <a:srgbClr val="0A1111"/>
                </a:solidFill>
                <a:effectLst/>
                <a:latin typeface="Avenir-Roman"/>
              </a:rPr>
              <a:t>The </a:t>
            </a:r>
            <a:r>
              <a:rPr lang="en-US" b="0" i="0" dirty="0" err="1">
                <a:solidFill>
                  <a:srgbClr val="0A1111"/>
                </a:solidFill>
                <a:effectLst/>
                <a:latin typeface="Avenir-Roman"/>
              </a:rPr>
              <a:t>Crossplane</a:t>
            </a:r>
            <a:r>
              <a:rPr lang="en-US" b="0" i="0" dirty="0">
                <a:solidFill>
                  <a:srgbClr val="0A1111"/>
                </a:solidFill>
                <a:effectLst/>
                <a:latin typeface="Avenir-Roman"/>
              </a:rPr>
              <a:t> CLI helps simplify some development and administration aspects of </a:t>
            </a:r>
            <a:r>
              <a:rPr lang="en-US" b="0" i="0" dirty="0" err="1">
                <a:solidFill>
                  <a:srgbClr val="0A1111"/>
                </a:solidFill>
                <a:effectLst/>
                <a:latin typeface="Avenir-Roman"/>
              </a:rPr>
              <a:t>Crossplane</a:t>
            </a:r>
            <a:r>
              <a:rPr lang="en-US" b="0" i="0" dirty="0">
                <a:solidFill>
                  <a:srgbClr val="0A1111"/>
                </a:solidFill>
                <a:effectLst/>
                <a:latin typeface="Avenir-Roman"/>
              </a:rPr>
              <a:t>.</a:t>
            </a:r>
          </a:p>
          <a:p>
            <a:pPr algn="l">
              <a:buNone/>
            </a:pPr>
            <a:r>
              <a:rPr lang="en-US" b="0" i="0" dirty="0">
                <a:solidFill>
                  <a:srgbClr val="0A1111"/>
                </a:solidFill>
                <a:effectLst/>
                <a:latin typeface="Avenir-Roman"/>
              </a:rPr>
              <a:t>The </a:t>
            </a:r>
            <a:r>
              <a:rPr lang="en-US" b="0" i="0" dirty="0" err="1">
                <a:solidFill>
                  <a:srgbClr val="0A1111"/>
                </a:solidFill>
                <a:effectLst/>
                <a:latin typeface="Avenir-Roman"/>
              </a:rPr>
              <a:t>Crossplane</a:t>
            </a:r>
            <a:r>
              <a:rPr lang="en-US" b="0" i="0" dirty="0">
                <a:solidFill>
                  <a:srgbClr val="0A1111"/>
                </a:solidFill>
                <a:effectLst/>
                <a:latin typeface="Avenir-Roman"/>
              </a:rPr>
              <a:t> CLI includes:</a:t>
            </a:r>
          </a:p>
          <a:p>
            <a:pPr algn="l">
              <a:buFont typeface="Arial" panose="020B0604020202020204" pitchFamily="34" charset="0"/>
              <a:buChar char="•"/>
            </a:pPr>
            <a:r>
              <a:rPr lang="en-US" b="0" i="0" dirty="0">
                <a:solidFill>
                  <a:srgbClr val="0A1111"/>
                </a:solidFill>
                <a:effectLst/>
                <a:latin typeface="Avenir-Roman"/>
              </a:rPr>
              <a:t>tools to build, install, update and push </a:t>
            </a:r>
            <a:r>
              <a:rPr lang="en-US" b="0" i="0" dirty="0" err="1">
                <a:solidFill>
                  <a:srgbClr val="0A1111"/>
                </a:solidFill>
                <a:effectLst/>
                <a:latin typeface="Avenir-Roman"/>
              </a:rPr>
              <a:t>Crossplane</a:t>
            </a:r>
            <a:r>
              <a:rPr lang="en-US" b="0" i="0" dirty="0">
                <a:solidFill>
                  <a:srgbClr val="0A1111"/>
                </a:solidFill>
                <a:effectLst/>
                <a:latin typeface="Avenir-Roman"/>
              </a:rPr>
              <a:t> Packages</a:t>
            </a:r>
          </a:p>
          <a:p>
            <a:pPr algn="l">
              <a:buFont typeface="Arial" panose="020B0604020202020204" pitchFamily="34" charset="0"/>
              <a:buChar char="•"/>
            </a:pPr>
            <a:r>
              <a:rPr lang="en-US" b="0" i="0" dirty="0">
                <a:solidFill>
                  <a:srgbClr val="0A1111"/>
                </a:solidFill>
                <a:effectLst/>
                <a:latin typeface="Avenir-Roman"/>
              </a:rPr>
              <a:t>standalone Composition Function testing and rendering without the need to access a Kubernetes cluster running </a:t>
            </a:r>
            <a:r>
              <a:rPr lang="en-US" b="0" i="0" dirty="0" err="1">
                <a:solidFill>
                  <a:srgbClr val="0A1111"/>
                </a:solidFill>
                <a:effectLst/>
                <a:latin typeface="Avenir-Roman"/>
              </a:rPr>
              <a:t>Crossplane</a:t>
            </a:r>
            <a:endParaRPr lang="en-US" b="0" i="0" dirty="0">
              <a:solidFill>
                <a:srgbClr val="0A1111"/>
              </a:solidFill>
              <a:effectLst/>
              <a:latin typeface="Avenir-Roman"/>
            </a:endParaRPr>
          </a:p>
          <a:p>
            <a:pPr algn="l">
              <a:buFont typeface="Arial" panose="020B0604020202020204" pitchFamily="34" charset="0"/>
              <a:buChar char="•"/>
            </a:pPr>
            <a:r>
              <a:rPr lang="en-US" b="0" i="0" dirty="0">
                <a:solidFill>
                  <a:srgbClr val="0A1111"/>
                </a:solidFill>
                <a:effectLst/>
                <a:latin typeface="Avenir-Roman"/>
              </a:rPr>
              <a:t>troubleshoot </a:t>
            </a:r>
            <a:r>
              <a:rPr lang="en-US" b="0" i="0" dirty="0" err="1">
                <a:solidFill>
                  <a:srgbClr val="0A1111"/>
                </a:solidFill>
                <a:effectLst/>
                <a:latin typeface="Avenir-Roman"/>
              </a:rPr>
              <a:t>Crossplane</a:t>
            </a:r>
            <a:r>
              <a:rPr lang="en-US" b="0" i="0" dirty="0">
                <a:solidFill>
                  <a:srgbClr val="0A1111"/>
                </a:solidFill>
                <a:effectLst/>
                <a:latin typeface="Avenir-Roman"/>
              </a:rPr>
              <a:t> Compositions, Composite Resources and Managed Resources</a:t>
            </a:r>
          </a:p>
          <a:p>
            <a:endParaRPr lang="en-IN" dirty="0"/>
          </a:p>
        </p:txBody>
      </p:sp>
    </p:spTree>
    <p:extLst>
      <p:ext uri="{BB962C8B-B14F-4D97-AF65-F5344CB8AC3E}">
        <p14:creationId xmlns:p14="http://schemas.microsoft.com/office/powerpoint/2010/main" val="2789220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74AB-2EC7-25B5-8CCA-A6E5DFF2135B}"/>
              </a:ext>
            </a:extLst>
          </p:cNvPr>
          <p:cNvSpPr>
            <a:spLocks noGrp="1"/>
          </p:cNvSpPr>
          <p:nvPr>
            <p:ph type="title"/>
          </p:nvPr>
        </p:nvSpPr>
        <p:spPr/>
        <p:txBody>
          <a:bodyPr/>
          <a:lstStyle/>
          <a:p>
            <a:r>
              <a:rPr lang="en-IN" dirty="0"/>
              <a:t>Lab 5</a:t>
            </a:r>
          </a:p>
        </p:txBody>
      </p:sp>
      <p:sp>
        <p:nvSpPr>
          <p:cNvPr id="3" name="Content Placeholder 2">
            <a:extLst>
              <a:ext uri="{FF2B5EF4-FFF2-40B4-BE49-F238E27FC236}">
                <a16:creationId xmlns:a16="http://schemas.microsoft.com/office/drawing/2014/main" id="{0191A830-04C3-485C-8274-FA870ED9101F}"/>
              </a:ext>
            </a:extLst>
          </p:cNvPr>
          <p:cNvSpPr>
            <a:spLocks noGrp="1"/>
          </p:cNvSpPr>
          <p:nvPr>
            <p:ph idx="1"/>
          </p:nvPr>
        </p:nvSpPr>
        <p:spPr/>
        <p:txBody>
          <a:bodyPr/>
          <a:lstStyle/>
          <a:p>
            <a:r>
              <a:rPr lang="en-US" dirty="0"/>
              <a:t>curl -</a:t>
            </a:r>
            <a:r>
              <a:rPr lang="en-US" dirty="0" err="1"/>
              <a:t>sL</a:t>
            </a:r>
            <a:r>
              <a:rPr lang="en-US" dirty="0"/>
              <a:t> "https://raw.githubusercontent.com/</a:t>
            </a:r>
            <a:r>
              <a:rPr lang="en-US" dirty="0" err="1"/>
              <a:t>crossplane</a:t>
            </a:r>
            <a:r>
              <a:rPr lang="en-US" dirty="0"/>
              <a:t>/</a:t>
            </a:r>
            <a:r>
              <a:rPr lang="en-US" dirty="0" err="1"/>
              <a:t>crossplane</a:t>
            </a:r>
            <a:r>
              <a:rPr lang="en-US" dirty="0"/>
              <a:t>/main/install.sh" | </a:t>
            </a:r>
            <a:r>
              <a:rPr lang="en-US" dirty="0" err="1"/>
              <a:t>sh</a:t>
            </a:r>
            <a:endParaRPr lang="en-US" dirty="0"/>
          </a:p>
          <a:p>
            <a:r>
              <a:rPr lang="en-IN" dirty="0">
                <a:hlinkClick r:id="rId2"/>
              </a:rPr>
              <a:t>https://docs.crossplane.io/latest/cli/</a:t>
            </a:r>
            <a:endParaRPr lang="en-IN" dirty="0"/>
          </a:p>
          <a:p>
            <a:endParaRPr lang="en-IN" dirty="0"/>
          </a:p>
        </p:txBody>
      </p:sp>
    </p:spTree>
    <p:extLst>
      <p:ext uri="{BB962C8B-B14F-4D97-AF65-F5344CB8AC3E}">
        <p14:creationId xmlns:p14="http://schemas.microsoft.com/office/powerpoint/2010/main" val="1594280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CF2F-1917-7419-D9A9-C6E291D0555B}"/>
              </a:ext>
            </a:extLst>
          </p:cNvPr>
          <p:cNvSpPr>
            <a:spLocks noGrp="1"/>
          </p:cNvSpPr>
          <p:nvPr>
            <p:ph type="title"/>
          </p:nvPr>
        </p:nvSpPr>
        <p:spPr/>
        <p:txBody>
          <a:bodyPr/>
          <a:lstStyle/>
          <a:p>
            <a:r>
              <a:rPr lang="en-US" dirty="0"/>
              <a:t>What is a Managed Resource?</a:t>
            </a:r>
            <a:endParaRPr lang="en-IN" dirty="0"/>
          </a:p>
        </p:txBody>
      </p:sp>
      <p:sp>
        <p:nvSpPr>
          <p:cNvPr id="3" name="Content Placeholder 2">
            <a:extLst>
              <a:ext uri="{FF2B5EF4-FFF2-40B4-BE49-F238E27FC236}">
                <a16:creationId xmlns:a16="http://schemas.microsoft.com/office/drawing/2014/main" id="{4F7D7543-A74C-6318-39FA-2152D3C6F3BE}"/>
              </a:ext>
            </a:extLst>
          </p:cNvPr>
          <p:cNvSpPr>
            <a:spLocks noGrp="1"/>
          </p:cNvSpPr>
          <p:nvPr>
            <p:ph idx="1"/>
          </p:nvPr>
        </p:nvSpPr>
        <p:spPr/>
        <p:txBody>
          <a:bodyPr/>
          <a:lstStyle/>
          <a:p>
            <a:pPr>
              <a:buNone/>
            </a:pPr>
            <a:r>
              <a:rPr lang="en-US" dirty="0"/>
              <a:t>A </a:t>
            </a:r>
            <a:r>
              <a:rPr lang="en-US" b="1" dirty="0"/>
              <a:t>Managed Resource</a:t>
            </a:r>
            <a:r>
              <a:rPr lang="en-US" dirty="0"/>
              <a:t> is a resource </a:t>
            </a:r>
            <a:r>
              <a:rPr lang="en-US" b="1" dirty="0"/>
              <a:t>provisioned outside the Kubernetes cluster</a:t>
            </a:r>
            <a:r>
              <a:rPr lang="en-US" dirty="0"/>
              <a:t>, like:</a:t>
            </a:r>
          </a:p>
          <a:p>
            <a:pPr>
              <a:buFont typeface="Arial" panose="020B0604020202020204" pitchFamily="34" charset="0"/>
              <a:buChar char="•"/>
            </a:pPr>
            <a:r>
              <a:rPr lang="en-US" dirty="0"/>
              <a:t>An S3 bucket in AWS</a:t>
            </a:r>
          </a:p>
          <a:p>
            <a:pPr>
              <a:buFont typeface="Arial" panose="020B0604020202020204" pitchFamily="34" charset="0"/>
              <a:buChar char="•"/>
            </a:pPr>
            <a:r>
              <a:rPr lang="en-US" dirty="0"/>
              <a:t>A database in Azure</a:t>
            </a:r>
          </a:p>
          <a:p>
            <a:pPr>
              <a:buFont typeface="Arial" panose="020B0604020202020204" pitchFamily="34" charset="0"/>
              <a:buChar char="•"/>
            </a:pPr>
            <a:r>
              <a:rPr lang="en-US" dirty="0"/>
              <a:t>A VPC in GCP</a:t>
            </a:r>
          </a:p>
          <a:p>
            <a:r>
              <a:rPr lang="en-US" dirty="0" err="1"/>
              <a:t>Crossplane</a:t>
            </a:r>
            <a:r>
              <a:rPr lang="en-US" dirty="0"/>
              <a:t> takes full responsibility for creating, updating, deleting, and syncing the external (cloud) resource.</a:t>
            </a:r>
            <a:endParaRPr lang="en-IN" dirty="0"/>
          </a:p>
        </p:txBody>
      </p:sp>
    </p:spTree>
    <p:extLst>
      <p:ext uri="{BB962C8B-B14F-4D97-AF65-F5344CB8AC3E}">
        <p14:creationId xmlns:p14="http://schemas.microsoft.com/office/powerpoint/2010/main" val="516226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FD38-C8A2-5823-A1ED-09881463ADB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03CC8E5-5A96-C2F6-D48D-347352178397}"/>
              </a:ext>
            </a:extLst>
          </p:cNvPr>
          <p:cNvSpPr>
            <a:spLocks noGrp="1"/>
          </p:cNvSpPr>
          <p:nvPr>
            <p:ph idx="1"/>
          </p:nvPr>
        </p:nvSpPr>
        <p:spPr/>
        <p:txBody>
          <a:bodyPr>
            <a:normAutofit fontScale="85000" lnSpcReduction="20000"/>
          </a:bodyPr>
          <a:lstStyle/>
          <a:p>
            <a:pPr marL="0" indent="0">
              <a:buNone/>
            </a:pPr>
            <a:r>
              <a:rPr lang="en-IN" dirty="0" err="1"/>
              <a:t>apiVersion</a:t>
            </a:r>
            <a:r>
              <a:rPr lang="en-IN" dirty="0"/>
              <a:t>: s3.aws.upbound.io/v1beta1</a:t>
            </a:r>
          </a:p>
          <a:p>
            <a:pPr marL="0" indent="0">
              <a:buNone/>
            </a:pPr>
            <a:r>
              <a:rPr lang="en-IN" dirty="0"/>
              <a:t>kind: Bucket</a:t>
            </a:r>
          </a:p>
          <a:p>
            <a:pPr marL="0" indent="0">
              <a:buNone/>
            </a:pPr>
            <a:r>
              <a:rPr lang="en-IN" dirty="0"/>
              <a:t>metadata:</a:t>
            </a:r>
          </a:p>
          <a:p>
            <a:pPr marL="0" indent="0">
              <a:buNone/>
            </a:pPr>
            <a:r>
              <a:rPr lang="en-IN" dirty="0"/>
              <a:t>  </a:t>
            </a:r>
            <a:r>
              <a:rPr lang="en-IN" dirty="0" err="1"/>
              <a:t>generateName</a:t>
            </a:r>
            <a:r>
              <a:rPr lang="en-IN" dirty="0"/>
              <a:t>: </a:t>
            </a:r>
            <a:r>
              <a:rPr lang="en-IN" dirty="0" err="1"/>
              <a:t>crossplane</a:t>
            </a:r>
            <a:r>
              <a:rPr lang="en-IN" dirty="0"/>
              <a:t>-bucket-</a:t>
            </a:r>
          </a:p>
          <a:p>
            <a:pPr marL="0" indent="0">
              <a:buNone/>
            </a:pPr>
            <a:r>
              <a:rPr lang="en-IN" dirty="0"/>
              <a:t>spec:</a:t>
            </a:r>
          </a:p>
          <a:p>
            <a:pPr marL="0" indent="0">
              <a:buNone/>
            </a:pPr>
            <a:r>
              <a:rPr lang="en-IN" dirty="0"/>
              <a:t>  </a:t>
            </a:r>
            <a:r>
              <a:rPr lang="en-IN" dirty="0" err="1"/>
              <a:t>forProvider</a:t>
            </a:r>
            <a:r>
              <a:rPr lang="en-IN" dirty="0"/>
              <a:t>:</a:t>
            </a:r>
          </a:p>
          <a:p>
            <a:pPr marL="0" indent="0">
              <a:buNone/>
            </a:pPr>
            <a:r>
              <a:rPr lang="en-IN" dirty="0"/>
              <a:t>    region: us-east-2</a:t>
            </a:r>
          </a:p>
          <a:p>
            <a:pPr marL="0" indent="0">
              <a:buNone/>
            </a:pPr>
            <a:r>
              <a:rPr lang="en-IN" dirty="0"/>
              <a:t>  </a:t>
            </a:r>
            <a:r>
              <a:rPr lang="en-IN" dirty="0" err="1"/>
              <a:t>providerConfigRef</a:t>
            </a:r>
            <a:r>
              <a:rPr lang="en-IN" dirty="0"/>
              <a:t>:</a:t>
            </a:r>
          </a:p>
          <a:p>
            <a:pPr marL="0" indent="0">
              <a:buNone/>
            </a:pPr>
            <a:r>
              <a:rPr lang="en-IN" dirty="0"/>
              <a:t>    name: default</a:t>
            </a:r>
          </a:p>
          <a:p>
            <a:pPr marL="0" indent="0">
              <a:buNone/>
            </a:pPr>
            <a:endParaRPr lang="en-IN" dirty="0"/>
          </a:p>
        </p:txBody>
      </p:sp>
    </p:spTree>
    <p:extLst>
      <p:ext uri="{BB962C8B-B14F-4D97-AF65-F5344CB8AC3E}">
        <p14:creationId xmlns:p14="http://schemas.microsoft.com/office/powerpoint/2010/main" val="565989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C93F-9E29-E58D-B3E0-262D4690D05B}"/>
              </a:ext>
            </a:extLst>
          </p:cNvPr>
          <p:cNvSpPr>
            <a:spLocks noGrp="1"/>
          </p:cNvSpPr>
          <p:nvPr>
            <p:ph type="title"/>
          </p:nvPr>
        </p:nvSpPr>
        <p:spPr/>
        <p:txBody>
          <a:bodyPr/>
          <a:lstStyle/>
          <a:p>
            <a:r>
              <a:rPr lang="en-IN" dirty="0"/>
              <a:t>Lab 6</a:t>
            </a:r>
          </a:p>
        </p:txBody>
      </p:sp>
      <p:sp>
        <p:nvSpPr>
          <p:cNvPr id="3" name="Content Placeholder 2">
            <a:extLst>
              <a:ext uri="{FF2B5EF4-FFF2-40B4-BE49-F238E27FC236}">
                <a16:creationId xmlns:a16="http://schemas.microsoft.com/office/drawing/2014/main" id="{EF97BFEF-692D-C10B-6601-20AE43C4FA15}"/>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a:t>
            </a:r>
            <a:r>
              <a:rPr lang="en-US" dirty="0" err="1">
                <a:latin typeface="Calibri Light" panose="020F0302020204030204" pitchFamily="34" charset="0"/>
                <a:ea typeface="Calibri Light" panose="020F0302020204030204" pitchFamily="34" charset="0"/>
                <a:cs typeface="Calibri Light" panose="020F0302020204030204" pitchFamily="34" charset="0"/>
              </a:rPr>
              <a:t>apiVersion</a:t>
            </a:r>
            <a:r>
              <a:rPr lang="en-US" dirty="0">
                <a:latin typeface="Calibri Light" panose="020F0302020204030204" pitchFamily="34" charset="0"/>
                <a:ea typeface="Calibri Light" panose="020F0302020204030204" pitchFamily="34" charset="0"/>
                <a:cs typeface="Calibri Light" panose="020F0302020204030204" pitchFamily="34" charset="0"/>
              </a:rPr>
              <a:t> and kind are from the provider’s CRDs.</a:t>
            </a:r>
          </a:p>
          <a:p>
            <a:r>
              <a:rPr lang="en-US" dirty="0">
                <a:latin typeface="Calibri Light" panose="020F0302020204030204" pitchFamily="34" charset="0"/>
                <a:ea typeface="Calibri Light" panose="020F0302020204030204" pitchFamily="34" charset="0"/>
                <a:cs typeface="Calibri Light" panose="020F0302020204030204" pitchFamily="34" charset="0"/>
              </a:rPr>
              <a:t>The </a:t>
            </a:r>
            <a:r>
              <a:rPr lang="en-US" dirty="0" err="1">
                <a:latin typeface="Calibri Light" panose="020F0302020204030204" pitchFamily="34" charset="0"/>
                <a:ea typeface="Calibri Light" panose="020F0302020204030204" pitchFamily="34" charset="0"/>
                <a:cs typeface="Calibri Light" panose="020F0302020204030204" pitchFamily="34" charset="0"/>
              </a:rPr>
              <a:t>metadata.generateName</a:t>
            </a:r>
            <a:r>
              <a:rPr lang="en-US" dirty="0">
                <a:latin typeface="Calibri Light" panose="020F0302020204030204" pitchFamily="34" charset="0"/>
                <a:ea typeface="Calibri Light" panose="020F0302020204030204" pitchFamily="34" charset="0"/>
                <a:cs typeface="Calibri Light" panose="020F0302020204030204" pitchFamily="34" charset="0"/>
              </a:rPr>
              <a:t> value is the name of the created S3 bucket in AWS.</a:t>
            </a:r>
          </a:p>
          <a:p>
            <a:r>
              <a:rPr lang="en-US" dirty="0">
                <a:latin typeface="Calibri Light" panose="020F0302020204030204" pitchFamily="34" charset="0"/>
                <a:ea typeface="Calibri Light" panose="020F0302020204030204" pitchFamily="34" charset="0"/>
                <a:cs typeface="Calibri Light" panose="020F0302020204030204" pitchFamily="34" charset="0"/>
              </a:rPr>
              <a:t>This example uses the generated name </a:t>
            </a:r>
            <a:r>
              <a:rPr lang="en-US" dirty="0" err="1">
                <a:latin typeface="Calibri Light" panose="020F0302020204030204" pitchFamily="34" charset="0"/>
                <a:ea typeface="Calibri Light" panose="020F0302020204030204" pitchFamily="34" charset="0"/>
                <a:cs typeface="Calibri Light" panose="020F0302020204030204" pitchFamily="34" charset="0"/>
              </a:rPr>
              <a:t>crossplane</a:t>
            </a:r>
            <a:r>
              <a:rPr lang="en-US" dirty="0">
                <a:latin typeface="Calibri Light" panose="020F0302020204030204" pitchFamily="34" charset="0"/>
                <a:ea typeface="Calibri Light" panose="020F0302020204030204" pitchFamily="34" charset="0"/>
                <a:cs typeface="Calibri Light" panose="020F0302020204030204" pitchFamily="34" charset="0"/>
              </a:rPr>
              <a:t>-bucket-&lt;hash&gt; in the $bucket variable.</a:t>
            </a:r>
          </a:p>
          <a:p>
            <a:r>
              <a:rPr lang="en-US" dirty="0">
                <a:latin typeface="Calibri Light" panose="020F0302020204030204" pitchFamily="34" charset="0"/>
                <a:ea typeface="Calibri Light" panose="020F0302020204030204" pitchFamily="34" charset="0"/>
                <a:cs typeface="Calibri Light" panose="020F0302020204030204" pitchFamily="34" charset="0"/>
              </a:rPr>
              <a:t>The </a:t>
            </a:r>
            <a:r>
              <a:rPr lang="en-US" dirty="0" err="1">
                <a:latin typeface="Calibri Light" panose="020F0302020204030204" pitchFamily="34" charset="0"/>
                <a:ea typeface="Calibri Light" panose="020F0302020204030204" pitchFamily="34" charset="0"/>
                <a:cs typeface="Calibri Light" panose="020F0302020204030204" pitchFamily="34" charset="0"/>
              </a:rPr>
              <a:t>spec.forProvider.region</a:t>
            </a:r>
            <a:r>
              <a:rPr lang="en-US" dirty="0">
                <a:latin typeface="Calibri Light" panose="020F0302020204030204" pitchFamily="34" charset="0"/>
                <a:ea typeface="Calibri Light" panose="020F0302020204030204" pitchFamily="34" charset="0"/>
                <a:cs typeface="Calibri Light" panose="020F0302020204030204" pitchFamily="34" charset="0"/>
              </a:rPr>
              <a:t> tells AWS which AWS region to use when deploying resources.</a:t>
            </a:r>
          </a:p>
          <a:p>
            <a:r>
              <a:rPr lang="en-US" dirty="0">
                <a:latin typeface="Calibri Light" panose="020F0302020204030204" pitchFamily="34" charset="0"/>
                <a:ea typeface="Calibri Light" panose="020F0302020204030204" pitchFamily="34" charset="0"/>
                <a:cs typeface="Calibri Light" panose="020F0302020204030204" pitchFamily="34" charset="0"/>
              </a:rPr>
              <a:t>The region can be any AWS Regional endpoint code.</a:t>
            </a:r>
          </a:p>
          <a:p>
            <a:r>
              <a:rPr lang="en-US" dirty="0">
                <a:latin typeface="Calibri Light" panose="020F0302020204030204" pitchFamily="34" charset="0"/>
                <a:ea typeface="Calibri Light" panose="020F0302020204030204" pitchFamily="34" charset="0"/>
                <a:cs typeface="Calibri Light" panose="020F0302020204030204" pitchFamily="34" charset="0"/>
              </a:rPr>
              <a:t>Use </a:t>
            </a:r>
            <a:r>
              <a:rPr lang="en-US" dirty="0" err="1">
                <a:latin typeface="Calibri Light" panose="020F0302020204030204" pitchFamily="34" charset="0"/>
                <a:ea typeface="Calibri Light" panose="020F0302020204030204" pitchFamily="34" charset="0"/>
                <a:cs typeface="Calibri Light" panose="020F0302020204030204" pitchFamily="34" charset="0"/>
              </a:rPr>
              <a:t>kubectl</a:t>
            </a:r>
            <a:r>
              <a:rPr lang="en-US" dirty="0">
                <a:latin typeface="Calibri Light" panose="020F0302020204030204" pitchFamily="34" charset="0"/>
                <a:ea typeface="Calibri Light" panose="020F0302020204030204" pitchFamily="34" charset="0"/>
                <a:cs typeface="Calibri Light" panose="020F0302020204030204" pitchFamily="34" charset="0"/>
              </a:rPr>
              <a:t> get buckets to verify </a:t>
            </a:r>
            <a:r>
              <a:rPr lang="en-US" dirty="0" err="1">
                <a:latin typeface="Calibri Light" panose="020F0302020204030204" pitchFamily="34" charset="0"/>
                <a:ea typeface="Calibri Light" panose="020F0302020204030204" pitchFamily="34" charset="0"/>
                <a:cs typeface="Calibri Light" panose="020F0302020204030204" pitchFamily="34" charset="0"/>
              </a:rPr>
              <a:t>Crossplane</a:t>
            </a:r>
            <a:r>
              <a:rPr lang="en-US" dirty="0">
                <a:latin typeface="Calibri Light" panose="020F0302020204030204" pitchFamily="34" charset="0"/>
                <a:ea typeface="Calibri Light" panose="020F0302020204030204" pitchFamily="34" charset="0"/>
                <a:cs typeface="Calibri Light" panose="020F0302020204030204" pitchFamily="34" charset="0"/>
              </a:rPr>
              <a:t> created the bucket.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86474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EDC5-7976-9170-5C0A-B1F0DFF228E0}"/>
              </a:ext>
            </a:extLst>
          </p:cNvPr>
          <p:cNvSpPr>
            <a:spLocks noGrp="1"/>
          </p:cNvSpPr>
          <p:nvPr>
            <p:ph type="title"/>
          </p:nvPr>
        </p:nvSpPr>
        <p:spPr/>
        <p:txBody>
          <a:bodyPr/>
          <a:lstStyle/>
          <a:p>
            <a:r>
              <a:rPr lang="en-US" dirty="0"/>
              <a:t>Provider for </a:t>
            </a:r>
            <a:r>
              <a:rPr lang="en-US" dirty="0" err="1"/>
              <a:t>kubernetes</a:t>
            </a:r>
            <a:endParaRPr lang="en-IN" dirty="0"/>
          </a:p>
        </p:txBody>
      </p:sp>
      <p:sp>
        <p:nvSpPr>
          <p:cNvPr id="3" name="Content Placeholder 2">
            <a:extLst>
              <a:ext uri="{FF2B5EF4-FFF2-40B4-BE49-F238E27FC236}">
                <a16:creationId xmlns:a16="http://schemas.microsoft.com/office/drawing/2014/main" id="{BB0C20D1-0EB0-7D71-35FF-D793A4AB7AB0}"/>
              </a:ext>
            </a:extLst>
          </p:cNvPr>
          <p:cNvSpPr>
            <a:spLocks noGrp="1"/>
          </p:cNvSpPr>
          <p:nvPr>
            <p:ph idx="1"/>
          </p:nvPr>
        </p:nvSpPr>
        <p:spPr/>
        <p:txBody>
          <a:bodyPr/>
          <a:lstStyle/>
          <a:p>
            <a:r>
              <a:rPr lang="en-US" dirty="0"/>
              <a:t>provider-</a:t>
            </a:r>
            <a:r>
              <a:rPr lang="en-US" dirty="0" err="1"/>
              <a:t>kubernetes</a:t>
            </a:r>
            <a:r>
              <a:rPr lang="en-US" dirty="0"/>
              <a:t> is a </a:t>
            </a:r>
            <a:r>
              <a:rPr lang="en-US" dirty="0" err="1"/>
              <a:t>Crossplane</a:t>
            </a:r>
            <a:r>
              <a:rPr lang="en-US" dirty="0"/>
              <a:t> provider that allows you to manage Kubernetes-native resources (like Deployments, Services, </a:t>
            </a:r>
            <a:r>
              <a:rPr lang="en-US" dirty="0" err="1"/>
              <a:t>ConfigMaps</a:t>
            </a:r>
            <a:r>
              <a:rPr lang="en-US" dirty="0"/>
              <a:t>, etc.) using </a:t>
            </a:r>
            <a:r>
              <a:rPr lang="en-US" dirty="0" err="1"/>
              <a:t>Crossplane's</a:t>
            </a:r>
            <a:r>
              <a:rPr lang="en-US" dirty="0"/>
              <a:t> infrastructure-as-code model.</a:t>
            </a:r>
          </a:p>
          <a:p>
            <a:endParaRPr lang="en-US" dirty="0"/>
          </a:p>
          <a:p>
            <a:r>
              <a:rPr lang="en-US" dirty="0"/>
              <a:t>Instead of provisioning cloud resources (like an RDS or S3 bucket), this provider creates and manages Kubernetes resources in any Kubernetes cluster — local or remote.</a:t>
            </a:r>
          </a:p>
          <a:p>
            <a:endParaRPr lang="en-US" dirty="0"/>
          </a:p>
          <a:p>
            <a:endParaRPr lang="en-IN" dirty="0"/>
          </a:p>
        </p:txBody>
      </p:sp>
    </p:spTree>
    <p:extLst>
      <p:ext uri="{BB962C8B-B14F-4D97-AF65-F5344CB8AC3E}">
        <p14:creationId xmlns:p14="http://schemas.microsoft.com/office/powerpoint/2010/main" val="3873648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D9BF-5DF7-5D2D-6CD5-0309224C1AAA}"/>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2B125E6C-CCC7-D102-0E16-5D204E49057B}"/>
              </a:ext>
            </a:extLst>
          </p:cNvPr>
          <p:cNvSpPr>
            <a:spLocks noGrp="1"/>
          </p:cNvSpPr>
          <p:nvPr>
            <p:ph idx="1"/>
          </p:nvPr>
        </p:nvSpPr>
        <p:spPr/>
        <p:txBody>
          <a:bodyPr/>
          <a:lstStyle/>
          <a:p>
            <a:pPr marL="0" indent="0">
              <a:buNone/>
            </a:pPr>
            <a:r>
              <a:rPr lang="en-IN" dirty="0" err="1"/>
              <a:t>apiVersion</a:t>
            </a:r>
            <a:r>
              <a:rPr lang="en-IN" dirty="0"/>
              <a:t>: pkg.crossplane.io/v1</a:t>
            </a:r>
          </a:p>
          <a:p>
            <a:pPr marL="0" indent="0">
              <a:buNone/>
            </a:pPr>
            <a:r>
              <a:rPr lang="en-IN" dirty="0"/>
              <a:t>kind: Provider</a:t>
            </a:r>
          </a:p>
          <a:p>
            <a:pPr marL="0" indent="0">
              <a:buNone/>
            </a:pPr>
            <a:r>
              <a:rPr lang="en-IN" dirty="0"/>
              <a:t>metadata:</a:t>
            </a:r>
          </a:p>
          <a:p>
            <a:pPr marL="0" indent="0">
              <a:buNone/>
            </a:pPr>
            <a:r>
              <a:rPr lang="en-IN" dirty="0"/>
              <a:t>  name: provider-</a:t>
            </a:r>
            <a:r>
              <a:rPr lang="en-IN" dirty="0" err="1"/>
              <a:t>kubernetes</a:t>
            </a:r>
            <a:endParaRPr lang="en-IN" dirty="0"/>
          </a:p>
          <a:p>
            <a:pPr marL="0" indent="0">
              <a:buNone/>
            </a:pPr>
            <a:r>
              <a:rPr lang="en-IN" dirty="0"/>
              <a:t>spec:</a:t>
            </a:r>
          </a:p>
          <a:p>
            <a:pPr marL="0" indent="0">
              <a:buNone/>
            </a:pPr>
            <a:r>
              <a:rPr lang="en-IN" dirty="0"/>
              <a:t>  package: xpkg.upbound.io/upbound/provider-kubernetes:v0.16.0</a:t>
            </a:r>
          </a:p>
          <a:p>
            <a:pPr marL="0" indent="0">
              <a:buNone/>
            </a:pPr>
            <a:endParaRPr lang="en-IN" dirty="0"/>
          </a:p>
        </p:txBody>
      </p:sp>
    </p:spTree>
    <p:extLst>
      <p:ext uri="{BB962C8B-B14F-4D97-AF65-F5344CB8AC3E}">
        <p14:creationId xmlns:p14="http://schemas.microsoft.com/office/powerpoint/2010/main" val="646674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E9C6-6A7D-ABF2-58F3-D0F83DA7AD30}"/>
              </a:ext>
            </a:extLst>
          </p:cNvPr>
          <p:cNvSpPr>
            <a:spLocks noGrp="1"/>
          </p:cNvSpPr>
          <p:nvPr>
            <p:ph type="title"/>
          </p:nvPr>
        </p:nvSpPr>
        <p:spPr/>
        <p:txBody>
          <a:bodyPr/>
          <a:lstStyle/>
          <a:p>
            <a:r>
              <a:rPr lang="en-US" dirty="0"/>
              <a:t>Secrets</a:t>
            </a:r>
            <a:endParaRPr lang="en-IN" dirty="0"/>
          </a:p>
        </p:txBody>
      </p:sp>
      <p:sp>
        <p:nvSpPr>
          <p:cNvPr id="3" name="Content Placeholder 2">
            <a:extLst>
              <a:ext uri="{FF2B5EF4-FFF2-40B4-BE49-F238E27FC236}">
                <a16:creationId xmlns:a16="http://schemas.microsoft.com/office/drawing/2014/main" id="{923F0C3C-3201-24BD-384B-752D51BF97CF}"/>
              </a:ext>
            </a:extLst>
          </p:cNvPr>
          <p:cNvSpPr>
            <a:spLocks noGrp="1"/>
          </p:cNvSpPr>
          <p:nvPr>
            <p:ph idx="1"/>
          </p:nvPr>
        </p:nvSpPr>
        <p:spPr/>
        <p:txBody>
          <a:bodyPr/>
          <a:lstStyle/>
          <a:p>
            <a:r>
              <a:rPr lang="en-US" dirty="0"/>
              <a:t>Discuss about </a:t>
            </a:r>
            <a:r>
              <a:rPr lang="en-US" dirty="0" err="1"/>
              <a:t>admin.conf</a:t>
            </a:r>
            <a:r>
              <a:rPr lang="en-US" dirty="0"/>
              <a:t> file</a:t>
            </a:r>
          </a:p>
          <a:p>
            <a:r>
              <a:rPr lang="en-US" dirty="0"/>
              <a:t>How </a:t>
            </a:r>
            <a:r>
              <a:rPr lang="en-US" dirty="0" err="1"/>
              <a:t>kubectl</a:t>
            </a:r>
            <a:r>
              <a:rPr lang="en-US" dirty="0"/>
              <a:t> connects to </a:t>
            </a:r>
            <a:r>
              <a:rPr lang="en-US" dirty="0" err="1"/>
              <a:t>admin.conf</a:t>
            </a:r>
            <a:r>
              <a:rPr lang="en-US" dirty="0"/>
              <a:t> file</a:t>
            </a:r>
          </a:p>
          <a:p>
            <a:r>
              <a:rPr lang="en-US" dirty="0"/>
              <a:t>Modify the config file</a:t>
            </a:r>
          </a:p>
          <a:p>
            <a:r>
              <a:rPr lang="en-US" dirty="0"/>
              <a:t>Create generic type secret using cli</a:t>
            </a:r>
          </a:p>
          <a:p>
            <a:endParaRPr lang="en-IN" dirty="0"/>
          </a:p>
        </p:txBody>
      </p:sp>
    </p:spTree>
    <p:extLst>
      <p:ext uri="{BB962C8B-B14F-4D97-AF65-F5344CB8AC3E}">
        <p14:creationId xmlns:p14="http://schemas.microsoft.com/office/powerpoint/2010/main" val="3478019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8C99-438B-9A34-5D38-2E27C2E283CA}"/>
              </a:ext>
            </a:extLst>
          </p:cNvPr>
          <p:cNvSpPr>
            <a:spLocks noGrp="1"/>
          </p:cNvSpPr>
          <p:nvPr>
            <p:ph type="title"/>
          </p:nvPr>
        </p:nvSpPr>
        <p:spPr/>
        <p:txBody>
          <a:bodyPr/>
          <a:lstStyle/>
          <a:p>
            <a:r>
              <a:rPr lang="en-US" dirty="0"/>
              <a:t>Lab 7 and lab 8</a:t>
            </a:r>
            <a:endParaRPr lang="en-IN" dirty="0"/>
          </a:p>
        </p:txBody>
      </p:sp>
      <p:sp>
        <p:nvSpPr>
          <p:cNvPr id="3" name="Content Placeholder 2">
            <a:extLst>
              <a:ext uri="{FF2B5EF4-FFF2-40B4-BE49-F238E27FC236}">
                <a16:creationId xmlns:a16="http://schemas.microsoft.com/office/drawing/2014/main" id="{72CE890A-735D-21F9-0D6F-4BC5BFB83878}"/>
              </a:ext>
            </a:extLst>
          </p:cNvPr>
          <p:cNvSpPr>
            <a:spLocks noGrp="1"/>
          </p:cNvSpPr>
          <p:nvPr>
            <p:ph idx="1"/>
          </p:nvPr>
        </p:nvSpPr>
        <p:spPr/>
        <p:txBody>
          <a:bodyPr/>
          <a:lstStyle/>
          <a:p>
            <a:r>
              <a:rPr lang="en-US" dirty="0"/>
              <a:t>Setup provider and secret</a:t>
            </a:r>
            <a:endParaRPr lang="en-IN" dirty="0"/>
          </a:p>
        </p:txBody>
      </p:sp>
    </p:spTree>
    <p:extLst>
      <p:ext uri="{BB962C8B-B14F-4D97-AF65-F5344CB8AC3E}">
        <p14:creationId xmlns:p14="http://schemas.microsoft.com/office/powerpoint/2010/main" val="1191787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4D23-8618-3ACD-4EF2-E20702E8E1B2}"/>
              </a:ext>
            </a:extLst>
          </p:cNvPr>
          <p:cNvSpPr>
            <a:spLocks noGrp="1"/>
          </p:cNvSpPr>
          <p:nvPr>
            <p:ph type="title"/>
          </p:nvPr>
        </p:nvSpPr>
        <p:spPr/>
        <p:txBody>
          <a:bodyPr/>
          <a:lstStyle/>
          <a:p>
            <a:r>
              <a:rPr lang="en-US" dirty="0"/>
              <a:t>Setup </a:t>
            </a:r>
            <a:r>
              <a:rPr lang="en-US" dirty="0" err="1"/>
              <a:t>providerconfig</a:t>
            </a:r>
            <a:endParaRPr lang="en-IN" dirty="0"/>
          </a:p>
        </p:txBody>
      </p:sp>
      <p:sp>
        <p:nvSpPr>
          <p:cNvPr id="3" name="Content Placeholder 2">
            <a:extLst>
              <a:ext uri="{FF2B5EF4-FFF2-40B4-BE49-F238E27FC236}">
                <a16:creationId xmlns:a16="http://schemas.microsoft.com/office/drawing/2014/main" id="{AD161D5A-8816-3DA4-AA7C-407E8DC7592D}"/>
              </a:ext>
            </a:extLst>
          </p:cNvPr>
          <p:cNvSpPr>
            <a:spLocks noGrp="1"/>
          </p:cNvSpPr>
          <p:nvPr>
            <p:ph idx="1"/>
          </p:nvPr>
        </p:nvSpPr>
        <p:spPr/>
        <p:txBody>
          <a:bodyPr>
            <a:normAutofit fontScale="55000" lnSpcReduction="20000"/>
          </a:bodyPr>
          <a:lstStyle/>
          <a:p>
            <a:pPr marL="0" indent="0">
              <a:buNone/>
            </a:pPr>
            <a:r>
              <a:rPr lang="en-IN" dirty="0" err="1"/>
              <a:t>apiVersion</a:t>
            </a:r>
            <a:r>
              <a:rPr lang="en-IN" dirty="0"/>
              <a:t>: kubernetes.crossplane.io/v1alpha1</a:t>
            </a:r>
          </a:p>
          <a:p>
            <a:pPr marL="0" indent="0">
              <a:buNone/>
            </a:pPr>
            <a:r>
              <a:rPr lang="en-IN" dirty="0"/>
              <a:t>kind: </a:t>
            </a:r>
            <a:r>
              <a:rPr lang="en-IN" dirty="0" err="1"/>
              <a:t>ProviderConfig</a:t>
            </a:r>
            <a:endParaRPr lang="en-IN" dirty="0"/>
          </a:p>
          <a:p>
            <a:pPr marL="0" indent="0">
              <a:buNone/>
            </a:pPr>
            <a:r>
              <a:rPr lang="en-IN" dirty="0"/>
              <a:t>metadata:</a:t>
            </a:r>
          </a:p>
          <a:p>
            <a:pPr marL="0" indent="0">
              <a:buNone/>
            </a:pPr>
            <a:r>
              <a:rPr lang="en-IN" dirty="0"/>
              <a:t>  name: kind-provider1</a:t>
            </a:r>
          </a:p>
          <a:p>
            <a:pPr marL="0" indent="0">
              <a:buNone/>
            </a:pPr>
            <a:r>
              <a:rPr lang="en-IN" dirty="0"/>
              <a:t>spec:</a:t>
            </a:r>
          </a:p>
          <a:p>
            <a:pPr marL="0" indent="0">
              <a:buNone/>
            </a:pPr>
            <a:r>
              <a:rPr lang="en-IN" dirty="0"/>
              <a:t>  credentials:</a:t>
            </a:r>
          </a:p>
          <a:p>
            <a:pPr marL="0" indent="0">
              <a:buNone/>
            </a:pPr>
            <a:r>
              <a:rPr lang="en-IN" dirty="0"/>
              <a:t>    source: Secret</a:t>
            </a:r>
          </a:p>
          <a:p>
            <a:pPr marL="0" indent="0">
              <a:buNone/>
            </a:pPr>
            <a:r>
              <a:rPr lang="en-IN" dirty="0"/>
              <a:t>    </a:t>
            </a:r>
            <a:r>
              <a:rPr lang="en-IN" dirty="0" err="1"/>
              <a:t>secretRef</a:t>
            </a:r>
            <a:r>
              <a:rPr lang="en-IN" dirty="0"/>
              <a:t>:</a:t>
            </a:r>
          </a:p>
          <a:p>
            <a:pPr marL="0" indent="0">
              <a:buNone/>
            </a:pPr>
            <a:r>
              <a:rPr lang="en-IN" dirty="0"/>
              <a:t>      namespace: </a:t>
            </a:r>
            <a:r>
              <a:rPr lang="en-IN" dirty="0" err="1"/>
              <a:t>crossplane</a:t>
            </a:r>
            <a:r>
              <a:rPr lang="en-IN" dirty="0"/>
              <a:t>-system</a:t>
            </a:r>
          </a:p>
          <a:p>
            <a:pPr marL="0" indent="0">
              <a:buNone/>
            </a:pPr>
            <a:r>
              <a:rPr lang="en-IN" dirty="0"/>
              <a:t>      name: </a:t>
            </a:r>
            <a:r>
              <a:rPr lang="en-IN" dirty="0" err="1"/>
              <a:t>gke</a:t>
            </a:r>
            <a:r>
              <a:rPr lang="en-IN" dirty="0"/>
              <a:t>-provider-secret</a:t>
            </a:r>
          </a:p>
          <a:p>
            <a:pPr marL="0" indent="0">
              <a:buNone/>
            </a:pPr>
            <a:r>
              <a:rPr lang="en-IN" dirty="0"/>
              <a:t>      key: </a:t>
            </a:r>
            <a:r>
              <a:rPr lang="en-IN" dirty="0" err="1"/>
              <a:t>kubeconfig</a:t>
            </a:r>
            <a:endParaRPr lang="en-IN" dirty="0"/>
          </a:p>
        </p:txBody>
      </p:sp>
    </p:spTree>
    <p:extLst>
      <p:ext uri="{BB962C8B-B14F-4D97-AF65-F5344CB8AC3E}">
        <p14:creationId xmlns:p14="http://schemas.microsoft.com/office/powerpoint/2010/main" val="332768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F55D-83D4-5227-73C9-8DF88A9DDCE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9EC5F0A-6B40-ABFB-A472-C6B8E863EA9F}"/>
              </a:ext>
            </a:extLst>
          </p:cNvPr>
          <p:cNvSpPr>
            <a:spLocks noGrp="1"/>
          </p:cNvSpPr>
          <p:nvPr>
            <p:ph idx="1"/>
          </p:nvPr>
        </p:nvSpPr>
        <p:spPr/>
        <p:txBody>
          <a:bodyPr/>
          <a:lstStyle/>
          <a:p>
            <a:pPr algn="l">
              <a:buNone/>
            </a:pPr>
            <a:r>
              <a:rPr lang="en-US" b="0" i="0" dirty="0">
                <a:solidFill>
                  <a:srgbClr val="0A1111"/>
                </a:solidFill>
                <a:effectLst/>
                <a:latin typeface="Avenir-Roman"/>
              </a:rPr>
              <a:t>	With </a:t>
            </a:r>
            <a:r>
              <a:rPr lang="en-US" b="0" i="0" dirty="0" err="1">
                <a:solidFill>
                  <a:srgbClr val="0A1111"/>
                </a:solidFill>
                <a:effectLst/>
                <a:latin typeface="Avenir-Roman"/>
              </a:rPr>
              <a:t>Crossplane</a:t>
            </a:r>
            <a:r>
              <a:rPr lang="en-US" b="0" i="0" dirty="0">
                <a:solidFill>
                  <a:srgbClr val="0A1111"/>
                </a:solidFill>
                <a:effectLst/>
                <a:latin typeface="Avenir-Roman"/>
              </a:rPr>
              <a:t> installed in a Kubernetes cluster, users only communicate with Kubernetes. </a:t>
            </a:r>
            <a:r>
              <a:rPr lang="en-US" b="0" i="0" dirty="0" err="1">
                <a:solidFill>
                  <a:srgbClr val="0A1111"/>
                </a:solidFill>
                <a:effectLst/>
                <a:latin typeface="Avenir-Roman"/>
              </a:rPr>
              <a:t>Crossplane</a:t>
            </a:r>
            <a:r>
              <a:rPr lang="en-US" b="0" i="0" dirty="0">
                <a:solidFill>
                  <a:srgbClr val="0A1111"/>
                </a:solidFill>
                <a:effectLst/>
                <a:latin typeface="Avenir-Roman"/>
              </a:rPr>
              <a:t> manages the communication to external resources like AWS, Azure or Google Cloud.</a:t>
            </a:r>
          </a:p>
          <a:p>
            <a:pPr algn="l"/>
            <a:r>
              <a:rPr lang="en-US" b="0" i="0" dirty="0" err="1">
                <a:solidFill>
                  <a:srgbClr val="0A1111"/>
                </a:solidFill>
                <a:effectLst/>
                <a:latin typeface="Avenir-Roman"/>
              </a:rPr>
              <a:t>Crossplane</a:t>
            </a:r>
            <a:r>
              <a:rPr lang="en-US" b="0" i="0" dirty="0">
                <a:solidFill>
                  <a:srgbClr val="0A1111"/>
                </a:solidFill>
                <a:effectLst/>
                <a:latin typeface="Avenir-Roman"/>
              </a:rPr>
              <a:t> also allows the creation of custom Kubernetes APIs. Platform teams can combine external resources and simplify or customize the APIs presented to the platform consumers.</a:t>
            </a:r>
          </a:p>
          <a:p>
            <a:endParaRPr lang="en-IN" dirty="0"/>
          </a:p>
        </p:txBody>
      </p:sp>
    </p:spTree>
    <p:extLst>
      <p:ext uri="{BB962C8B-B14F-4D97-AF65-F5344CB8AC3E}">
        <p14:creationId xmlns:p14="http://schemas.microsoft.com/office/powerpoint/2010/main" val="3155634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0CFE-6304-7482-A6D1-CA1BC9D86CEC}"/>
              </a:ext>
            </a:extLst>
          </p:cNvPr>
          <p:cNvSpPr>
            <a:spLocks noGrp="1"/>
          </p:cNvSpPr>
          <p:nvPr>
            <p:ph type="title"/>
          </p:nvPr>
        </p:nvSpPr>
        <p:spPr/>
        <p:txBody>
          <a:bodyPr/>
          <a:lstStyle/>
          <a:p>
            <a:r>
              <a:rPr lang="en-US" dirty="0"/>
              <a:t>Lab 9</a:t>
            </a:r>
            <a:endParaRPr lang="en-IN" dirty="0"/>
          </a:p>
        </p:txBody>
      </p:sp>
      <p:sp>
        <p:nvSpPr>
          <p:cNvPr id="3" name="Content Placeholder 2">
            <a:extLst>
              <a:ext uri="{FF2B5EF4-FFF2-40B4-BE49-F238E27FC236}">
                <a16:creationId xmlns:a16="http://schemas.microsoft.com/office/drawing/2014/main" id="{D46C56E2-A28C-140E-C90A-946506BAD4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069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A04C-9F28-6D72-25E3-267D0D08C95F}"/>
              </a:ext>
            </a:extLst>
          </p:cNvPr>
          <p:cNvSpPr>
            <a:spLocks noGrp="1"/>
          </p:cNvSpPr>
          <p:nvPr>
            <p:ph type="title"/>
          </p:nvPr>
        </p:nvSpPr>
        <p:spPr/>
        <p:txBody>
          <a:bodyPr/>
          <a:lstStyle/>
          <a:p>
            <a:r>
              <a:rPr lang="en-US" dirty="0"/>
              <a:t>Test our setup: Object resource</a:t>
            </a:r>
            <a:endParaRPr lang="en-IN" dirty="0"/>
          </a:p>
        </p:txBody>
      </p:sp>
      <p:sp>
        <p:nvSpPr>
          <p:cNvPr id="3" name="Content Placeholder 2">
            <a:extLst>
              <a:ext uri="{FF2B5EF4-FFF2-40B4-BE49-F238E27FC236}">
                <a16:creationId xmlns:a16="http://schemas.microsoft.com/office/drawing/2014/main" id="{7BFCB1CB-514D-A888-400F-12C9098D886A}"/>
              </a:ext>
            </a:extLst>
          </p:cNvPr>
          <p:cNvSpPr>
            <a:spLocks noGrp="1"/>
          </p:cNvSpPr>
          <p:nvPr>
            <p:ph idx="1"/>
          </p:nvPr>
        </p:nvSpPr>
        <p:spPr/>
        <p:txBody>
          <a:bodyPr/>
          <a:lstStyle/>
          <a:p>
            <a:r>
              <a:rPr lang="en-US" dirty="0"/>
              <a:t> What is Object in this context?</a:t>
            </a:r>
          </a:p>
          <a:p>
            <a:r>
              <a:rPr lang="en-US" dirty="0"/>
              <a:t>In provider-</a:t>
            </a:r>
            <a:r>
              <a:rPr lang="en-US" dirty="0" err="1"/>
              <a:t>kubernetes</a:t>
            </a:r>
            <a:r>
              <a:rPr lang="en-US" dirty="0"/>
              <a:t>, the Object kind is a generic wrapper that allows </a:t>
            </a:r>
            <a:r>
              <a:rPr lang="en-US" dirty="0" err="1"/>
              <a:t>Crossplane</a:t>
            </a:r>
            <a:r>
              <a:rPr lang="en-US" dirty="0"/>
              <a:t> to create or manage any Kubernetes resource.</a:t>
            </a:r>
          </a:p>
          <a:p>
            <a:r>
              <a:rPr lang="en-US" dirty="0"/>
              <a:t>Think of it like a "universal adapter" for any Kubernetes manifest.</a:t>
            </a:r>
            <a:endParaRPr lang="en-IN" dirty="0"/>
          </a:p>
        </p:txBody>
      </p:sp>
    </p:spTree>
    <p:extLst>
      <p:ext uri="{BB962C8B-B14F-4D97-AF65-F5344CB8AC3E}">
        <p14:creationId xmlns:p14="http://schemas.microsoft.com/office/powerpoint/2010/main" val="2280555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9C38-5C2A-1B37-1FB8-3BBAA8B0E251}"/>
              </a:ext>
            </a:extLst>
          </p:cNvPr>
          <p:cNvSpPr>
            <a:spLocks noGrp="1"/>
          </p:cNvSpPr>
          <p:nvPr>
            <p:ph type="title"/>
          </p:nvPr>
        </p:nvSpPr>
        <p:spPr/>
        <p:txBody>
          <a:bodyPr/>
          <a:lstStyle/>
          <a:p>
            <a:r>
              <a:rPr lang="en-US" dirty="0"/>
              <a:t>Create a ns</a:t>
            </a:r>
            <a:endParaRPr lang="en-IN" dirty="0"/>
          </a:p>
        </p:txBody>
      </p:sp>
      <p:pic>
        <p:nvPicPr>
          <p:cNvPr id="5" name="Content Placeholder 4">
            <a:extLst>
              <a:ext uri="{FF2B5EF4-FFF2-40B4-BE49-F238E27FC236}">
                <a16:creationId xmlns:a16="http://schemas.microsoft.com/office/drawing/2014/main" id="{910E5DBA-E094-BD91-8FD7-A9F4628D9C4F}"/>
              </a:ext>
            </a:extLst>
          </p:cNvPr>
          <p:cNvPicPr>
            <a:picLocks noGrp="1" noChangeAspect="1"/>
          </p:cNvPicPr>
          <p:nvPr>
            <p:ph idx="1"/>
          </p:nvPr>
        </p:nvPicPr>
        <p:blipFill>
          <a:blip r:embed="rId2"/>
          <a:stretch>
            <a:fillRect/>
          </a:stretch>
        </p:blipFill>
        <p:spPr>
          <a:xfrm>
            <a:off x="2843037" y="2474054"/>
            <a:ext cx="6820251" cy="2533780"/>
          </a:xfrm>
        </p:spPr>
      </p:pic>
    </p:spTree>
    <p:extLst>
      <p:ext uri="{BB962C8B-B14F-4D97-AF65-F5344CB8AC3E}">
        <p14:creationId xmlns:p14="http://schemas.microsoft.com/office/powerpoint/2010/main" val="2167377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4275-A888-6EA2-9B17-F88D06BFDCD4}"/>
              </a:ext>
            </a:extLst>
          </p:cNvPr>
          <p:cNvSpPr>
            <a:spLocks noGrp="1"/>
          </p:cNvSpPr>
          <p:nvPr>
            <p:ph type="title"/>
          </p:nvPr>
        </p:nvSpPr>
        <p:spPr/>
        <p:txBody>
          <a:bodyPr/>
          <a:lstStyle/>
          <a:p>
            <a:r>
              <a:rPr lang="en-US" dirty="0"/>
              <a:t>LAB 10</a:t>
            </a:r>
            <a:endParaRPr lang="en-IN" dirty="0"/>
          </a:p>
        </p:txBody>
      </p:sp>
      <p:sp>
        <p:nvSpPr>
          <p:cNvPr id="3" name="Content Placeholder 2">
            <a:extLst>
              <a:ext uri="{FF2B5EF4-FFF2-40B4-BE49-F238E27FC236}">
                <a16:creationId xmlns:a16="http://schemas.microsoft.com/office/drawing/2014/main" id="{0C19C3FA-DCFF-159B-EC74-BC7F088406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9775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16D8-6F53-3BEE-6A8C-5FBBC5C52D7F}"/>
              </a:ext>
            </a:extLst>
          </p:cNvPr>
          <p:cNvSpPr>
            <a:spLocks noGrp="1"/>
          </p:cNvSpPr>
          <p:nvPr>
            <p:ph type="title"/>
          </p:nvPr>
        </p:nvSpPr>
        <p:spPr/>
        <p:txBody>
          <a:bodyPr/>
          <a:lstStyle/>
          <a:p>
            <a:r>
              <a:rPr lang="en-US" dirty="0"/>
              <a:t>What is a </a:t>
            </a:r>
            <a:r>
              <a:rPr lang="en-US" dirty="0" err="1"/>
              <a:t>CompositeResourceDefinition</a:t>
            </a:r>
            <a:r>
              <a:rPr lang="en-US" dirty="0"/>
              <a:t> (XRD)</a:t>
            </a:r>
            <a:endParaRPr lang="en-IN" dirty="0"/>
          </a:p>
        </p:txBody>
      </p:sp>
      <p:sp>
        <p:nvSpPr>
          <p:cNvPr id="3" name="Content Placeholder 2">
            <a:extLst>
              <a:ext uri="{FF2B5EF4-FFF2-40B4-BE49-F238E27FC236}">
                <a16:creationId xmlns:a16="http://schemas.microsoft.com/office/drawing/2014/main" id="{66236505-53DA-EF8B-1FDA-348824EA80DD}"/>
              </a:ext>
            </a:extLst>
          </p:cNvPr>
          <p:cNvSpPr>
            <a:spLocks noGrp="1"/>
          </p:cNvSpPr>
          <p:nvPr>
            <p:ph idx="1"/>
          </p:nvPr>
        </p:nvSpPr>
        <p:spPr/>
        <p:txBody>
          <a:bodyPr>
            <a:normAutofit/>
          </a:bodyPr>
          <a:lstStyle/>
          <a:p>
            <a:r>
              <a:rPr lang="en-US" dirty="0"/>
              <a:t>A </a:t>
            </a:r>
            <a:r>
              <a:rPr lang="en-US" b="1" dirty="0" err="1"/>
              <a:t>CompositeResourceDefinition</a:t>
            </a:r>
            <a:r>
              <a:rPr lang="en-US" b="1" dirty="0"/>
              <a:t> (XRD)</a:t>
            </a:r>
            <a:r>
              <a:rPr lang="en-US" dirty="0"/>
              <a:t> is a way to define </a:t>
            </a:r>
            <a:r>
              <a:rPr lang="en-US" b="1" dirty="0"/>
              <a:t>your own custom API type</a:t>
            </a:r>
            <a:r>
              <a:rPr lang="en-US" dirty="0"/>
              <a:t> in Kubernetes using </a:t>
            </a:r>
            <a:r>
              <a:rPr lang="en-US" dirty="0" err="1"/>
              <a:t>Crossplane</a:t>
            </a:r>
            <a:r>
              <a:rPr lang="en-US" dirty="0"/>
              <a:t>.</a:t>
            </a:r>
          </a:p>
          <a:p>
            <a:r>
              <a:rPr lang="en-US" dirty="0"/>
              <a:t>It lets you </a:t>
            </a:r>
            <a:r>
              <a:rPr lang="en-US" b="1" dirty="0"/>
              <a:t>build abstractions</a:t>
            </a:r>
            <a:r>
              <a:rPr lang="en-US" dirty="0"/>
              <a:t> that hide cloud provider complexity behind simple, user-friendly YAML.</a:t>
            </a:r>
          </a:p>
          <a:p>
            <a:r>
              <a:rPr lang="en-US" dirty="0"/>
              <a:t>"I want to allow my team to request cloud resources like databases, buckets, VPCs, etc., but I don’t want them to worry about provider details (AWS, GCP, Azure). I’ll define a custom resource like </a:t>
            </a:r>
            <a:r>
              <a:rPr lang="en-US" dirty="0" err="1"/>
              <a:t>MyDatabase</a:t>
            </a:r>
            <a:r>
              <a:rPr lang="en-US" dirty="0"/>
              <a:t> or </a:t>
            </a:r>
            <a:r>
              <a:rPr lang="en-US" dirty="0" err="1"/>
              <a:t>MyBucket</a:t>
            </a:r>
            <a:r>
              <a:rPr lang="en-US" dirty="0"/>
              <a:t> and </a:t>
            </a:r>
            <a:r>
              <a:rPr lang="en-US" dirty="0" err="1"/>
              <a:t>Crossplane</a:t>
            </a:r>
            <a:r>
              <a:rPr lang="en-US" dirty="0"/>
              <a:t> will take care of the rest."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460310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E60C-177B-8C07-5482-55ADAC0F788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BA3EC4B-788C-5DB9-BDCE-D59AAF2C0678}"/>
              </a:ext>
            </a:extLst>
          </p:cNvPr>
          <p:cNvSpPr>
            <a:spLocks noGrp="1"/>
          </p:cNvSpPr>
          <p:nvPr>
            <p:ph idx="1"/>
          </p:nvPr>
        </p:nvSpPr>
        <p:spPr/>
        <p:txBody>
          <a:bodyPr/>
          <a:lstStyle/>
          <a:p>
            <a:r>
              <a:rPr lang="en-US" dirty="0"/>
              <a:t>Composite resource definitions (XRDs) define the schema for a custom API.</a:t>
            </a:r>
          </a:p>
          <a:p>
            <a:r>
              <a:rPr lang="en-US" dirty="0"/>
              <a:t>Users create composite resources (XRs) and Claims (XCs) using the API schema defined by an XRD.</a:t>
            </a:r>
          </a:p>
          <a:p>
            <a:r>
              <a:rPr lang="en-US" dirty="0"/>
              <a:t>Composite resource definitions (XRDs) create new API endpoints inside a Kubernetes cluster.</a:t>
            </a:r>
          </a:p>
          <a:p>
            <a:r>
              <a:rPr lang="en-US" dirty="0"/>
              <a:t>Creating a new API requires defining an API group, name and version.</a:t>
            </a:r>
            <a:endParaRPr lang="en-IN" dirty="0"/>
          </a:p>
        </p:txBody>
      </p:sp>
    </p:spTree>
    <p:extLst>
      <p:ext uri="{BB962C8B-B14F-4D97-AF65-F5344CB8AC3E}">
        <p14:creationId xmlns:p14="http://schemas.microsoft.com/office/powerpoint/2010/main" val="2810384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D094-7AF8-EBBA-68E4-5904D6A53BC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78CAE65A-F0F2-9024-C7EC-32EC42CDFDE0}"/>
              </a:ext>
            </a:extLst>
          </p:cNvPr>
          <p:cNvPicPr>
            <a:picLocks noGrp="1" noChangeAspect="1"/>
          </p:cNvPicPr>
          <p:nvPr>
            <p:ph idx="1"/>
          </p:nvPr>
        </p:nvPicPr>
        <p:blipFill>
          <a:blip r:embed="rId2"/>
          <a:stretch>
            <a:fillRect/>
          </a:stretch>
        </p:blipFill>
        <p:spPr>
          <a:xfrm>
            <a:off x="1709057" y="2388324"/>
            <a:ext cx="7239819" cy="3533505"/>
          </a:xfrm>
        </p:spPr>
      </p:pic>
    </p:spTree>
    <p:extLst>
      <p:ext uri="{BB962C8B-B14F-4D97-AF65-F5344CB8AC3E}">
        <p14:creationId xmlns:p14="http://schemas.microsoft.com/office/powerpoint/2010/main" val="3269110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41C4-C63C-D9F0-BF9B-F9109B70FCB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30C006D-FBE4-1ACC-6C88-9B7E0B65BCFB}"/>
              </a:ext>
            </a:extLst>
          </p:cNvPr>
          <p:cNvSpPr>
            <a:spLocks noGrp="1"/>
          </p:cNvSpPr>
          <p:nvPr>
            <p:ph idx="1"/>
          </p:nvPr>
        </p:nvSpPr>
        <p:spPr/>
        <p:txBody>
          <a:bodyPr/>
          <a:lstStyle/>
          <a:p>
            <a:r>
              <a:rPr lang="en-IN" dirty="0"/>
              <a:t>After applying an XRD, </a:t>
            </a:r>
            <a:r>
              <a:rPr lang="en-IN" dirty="0" err="1"/>
              <a:t>Crossplane</a:t>
            </a:r>
            <a:r>
              <a:rPr lang="en-IN" dirty="0"/>
              <a:t> creates a new Kubernetes custom resource definition matching the defined API.</a:t>
            </a:r>
          </a:p>
          <a:p>
            <a:r>
              <a:rPr lang="en-IN" dirty="0"/>
              <a:t>For example, the XRD xmydatabases.example.org creates a custom resource definition xmydatabases.example.org.</a:t>
            </a:r>
          </a:p>
        </p:txBody>
      </p:sp>
      <p:pic>
        <p:nvPicPr>
          <p:cNvPr id="5" name="Picture 4">
            <a:extLst>
              <a:ext uri="{FF2B5EF4-FFF2-40B4-BE49-F238E27FC236}">
                <a16:creationId xmlns:a16="http://schemas.microsoft.com/office/drawing/2014/main" id="{569976D2-C1F0-69D8-1F15-67CE52FD3D01}"/>
              </a:ext>
            </a:extLst>
          </p:cNvPr>
          <p:cNvPicPr>
            <a:picLocks noChangeAspect="1"/>
          </p:cNvPicPr>
          <p:nvPr/>
        </p:nvPicPr>
        <p:blipFill>
          <a:blip r:embed="rId2"/>
          <a:stretch>
            <a:fillRect/>
          </a:stretch>
        </p:blipFill>
        <p:spPr>
          <a:xfrm>
            <a:off x="1720680" y="4031767"/>
            <a:ext cx="6617040" cy="1124008"/>
          </a:xfrm>
          <a:prstGeom prst="rect">
            <a:avLst/>
          </a:prstGeom>
        </p:spPr>
      </p:pic>
    </p:spTree>
    <p:extLst>
      <p:ext uri="{BB962C8B-B14F-4D97-AF65-F5344CB8AC3E}">
        <p14:creationId xmlns:p14="http://schemas.microsoft.com/office/powerpoint/2010/main" val="116060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8DB5-9000-8C0A-F26A-262929086C22}"/>
              </a:ext>
            </a:extLst>
          </p:cNvPr>
          <p:cNvSpPr>
            <a:spLocks noGrp="1"/>
          </p:cNvSpPr>
          <p:nvPr>
            <p:ph type="title"/>
          </p:nvPr>
        </p:nvSpPr>
        <p:spPr/>
        <p:txBody>
          <a:bodyPr/>
          <a:lstStyle/>
          <a:p>
            <a:r>
              <a:rPr lang="en-IN" dirty="0" err="1"/>
              <a:t>Xrd</a:t>
            </a:r>
            <a:r>
              <a:rPr lang="en-IN" dirty="0"/>
              <a:t> groups</a:t>
            </a:r>
          </a:p>
        </p:txBody>
      </p:sp>
      <p:sp>
        <p:nvSpPr>
          <p:cNvPr id="3" name="Content Placeholder 2">
            <a:extLst>
              <a:ext uri="{FF2B5EF4-FFF2-40B4-BE49-F238E27FC236}">
                <a16:creationId xmlns:a16="http://schemas.microsoft.com/office/drawing/2014/main" id="{D1B2C7A0-5789-DE5D-8850-128D130FE302}"/>
              </a:ext>
            </a:extLst>
          </p:cNvPr>
          <p:cNvSpPr>
            <a:spLocks noGrp="1"/>
          </p:cNvSpPr>
          <p:nvPr>
            <p:ph idx="1"/>
          </p:nvPr>
        </p:nvSpPr>
        <p:spPr/>
        <p:txBody>
          <a:bodyPr/>
          <a:lstStyle/>
          <a:p>
            <a:r>
              <a:rPr lang="en-US" dirty="0"/>
              <a:t>Groups define a collection of related API endpoints. The group can be any value, but common convention is to map to a fully qualified domain name.</a:t>
            </a:r>
          </a:p>
          <a:p>
            <a:r>
              <a:rPr lang="en-US" dirty="0"/>
              <a:t>Many XRDs may use the same group to create a logical collection of APIs.</a:t>
            </a:r>
          </a:p>
          <a:p>
            <a:r>
              <a:rPr lang="en-US" dirty="0"/>
              <a:t>For example a database group may have a relational and </a:t>
            </a:r>
            <a:r>
              <a:rPr lang="en-US" dirty="0" err="1"/>
              <a:t>nosql</a:t>
            </a:r>
            <a:r>
              <a:rPr lang="en-US" dirty="0"/>
              <a:t> kinds.</a:t>
            </a:r>
          </a:p>
          <a:p>
            <a:r>
              <a:rPr lang="en-US" b="0" i="0" dirty="0">
                <a:solidFill>
                  <a:srgbClr val="0A1111"/>
                </a:solidFill>
                <a:effectLst/>
                <a:latin typeface="Avenir-Roman"/>
              </a:rPr>
              <a:t>Group names are cluster scoped. Choose group names that don’t conflict with Providers.</a:t>
            </a:r>
            <a:br>
              <a:rPr lang="en-US" dirty="0"/>
            </a:br>
            <a:r>
              <a:rPr lang="en-US" b="0" i="0" dirty="0">
                <a:solidFill>
                  <a:srgbClr val="0A1111"/>
                </a:solidFill>
                <a:effectLst/>
                <a:latin typeface="Avenir-Roman"/>
              </a:rPr>
              <a:t>Avoid Provider names in the group.</a:t>
            </a:r>
            <a:endParaRPr lang="en-IN" dirty="0"/>
          </a:p>
        </p:txBody>
      </p:sp>
    </p:spTree>
    <p:extLst>
      <p:ext uri="{BB962C8B-B14F-4D97-AF65-F5344CB8AC3E}">
        <p14:creationId xmlns:p14="http://schemas.microsoft.com/office/powerpoint/2010/main" val="4452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6AAC-4604-9A69-E50F-3A951F8330D1}"/>
              </a:ext>
            </a:extLst>
          </p:cNvPr>
          <p:cNvSpPr>
            <a:spLocks noGrp="1"/>
          </p:cNvSpPr>
          <p:nvPr>
            <p:ph type="title"/>
          </p:nvPr>
        </p:nvSpPr>
        <p:spPr/>
        <p:txBody>
          <a:bodyPr/>
          <a:lstStyle/>
          <a:p>
            <a:r>
              <a:rPr lang="en-IN" dirty="0" err="1"/>
              <a:t>Xrd</a:t>
            </a:r>
            <a:r>
              <a:rPr lang="en-IN" dirty="0"/>
              <a:t> names</a:t>
            </a:r>
          </a:p>
        </p:txBody>
      </p:sp>
      <p:sp>
        <p:nvSpPr>
          <p:cNvPr id="3" name="Content Placeholder 2">
            <a:extLst>
              <a:ext uri="{FF2B5EF4-FFF2-40B4-BE49-F238E27FC236}">
                <a16:creationId xmlns:a16="http://schemas.microsoft.com/office/drawing/2014/main" id="{9602E0C9-7C2F-3468-85C5-F67D37DB3DC6}"/>
              </a:ext>
            </a:extLst>
          </p:cNvPr>
          <p:cNvSpPr>
            <a:spLocks noGrp="1"/>
          </p:cNvSpPr>
          <p:nvPr>
            <p:ph idx="1"/>
          </p:nvPr>
        </p:nvSpPr>
        <p:spPr/>
        <p:txBody>
          <a:bodyPr>
            <a:normAutofit/>
          </a:bodyPr>
          <a:lstStyle/>
          <a:p>
            <a:r>
              <a:rPr lang="en-US" dirty="0"/>
              <a:t>The names field tells Kubernetes how to refer to your custom resource in the API. It includes two important parts:</a:t>
            </a:r>
          </a:p>
          <a:p>
            <a:r>
              <a:rPr lang="en-US" dirty="0"/>
              <a:t>kind: This is the name used in your YAML files when creating the resource. It should be in </a:t>
            </a:r>
            <a:r>
              <a:rPr lang="en-US" dirty="0" err="1"/>
              <a:t>UpperCamelCase</a:t>
            </a:r>
            <a:r>
              <a:rPr lang="en-US" dirty="0"/>
              <a:t> (e.g., </a:t>
            </a:r>
            <a:r>
              <a:rPr lang="en-US" dirty="0" err="1"/>
              <a:t>XMyResource</a:t>
            </a:r>
            <a:r>
              <a:rPr lang="en-US" dirty="0"/>
              <a:t>). </a:t>
            </a:r>
            <a:r>
              <a:rPr lang="en-US" dirty="0" err="1"/>
              <a:t>Crossplane</a:t>
            </a:r>
            <a:r>
              <a:rPr lang="en-US" dirty="0"/>
              <a:t> suggests starting it with "X" to show it's a </a:t>
            </a:r>
            <a:r>
              <a:rPr lang="en-US" dirty="0" err="1"/>
              <a:t>Crossplane</a:t>
            </a:r>
            <a:r>
              <a:rPr lang="en-US" dirty="0"/>
              <a:t>-defined custom resource.</a:t>
            </a:r>
          </a:p>
          <a:p>
            <a:r>
              <a:rPr lang="en-US" dirty="0"/>
              <a:t>plural: This is the lowercase, plural version of the resource name used in the API URL (e.g., </a:t>
            </a:r>
            <a:r>
              <a:rPr lang="en-US" dirty="0" err="1"/>
              <a:t>xmyresources</a:t>
            </a:r>
            <a:r>
              <a:rPr lang="en-US" dirty="0"/>
              <a:t>).</a:t>
            </a:r>
            <a:endParaRPr lang="en-IN" dirty="0"/>
          </a:p>
        </p:txBody>
      </p:sp>
    </p:spTree>
    <p:extLst>
      <p:ext uri="{BB962C8B-B14F-4D97-AF65-F5344CB8AC3E}">
        <p14:creationId xmlns:p14="http://schemas.microsoft.com/office/powerpoint/2010/main" val="196225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599-41B2-4557-8E75-13E74DD35CFB}"/>
              </a:ext>
            </a:extLst>
          </p:cNvPr>
          <p:cNvSpPr>
            <a:spLocks noGrp="1"/>
          </p:cNvSpPr>
          <p:nvPr>
            <p:ph type="title"/>
          </p:nvPr>
        </p:nvSpPr>
        <p:spPr/>
        <p:txBody>
          <a:bodyPr/>
          <a:lstStyle/>
          <a:p>
            <a:r>
              <a:rPr lang="en-IN" dirty="0"/>
              <a:t>Setup of </a:t>
            </a:r>
            <a:r>
              <a:rPr lang="en-IN" dirty="0" err="1"/>
              <a:t>kubernetes</a:t>
            </a:r>
            <a:endParaRPr lang="en-IN" dirty="0"/>
          </a:p>
        </p:txBody>
      </p:sp>
      <p:sp>
        <p:nvSpPr>
          <p:cNvPr id="3" name="Content Placeholder 2">
            <a:extLst>
              <a:ext uri="{FF2B5EF4-FFF2-40B4-BE49-F238E27FC236}">
                <a16:creationId xmlns:a16="http://schemas.microsoft.com/office/drawing/2014/main" id="{E995C1DE-A9A0-1153-3CAE-091A1C0CDCFA}"/>
              </a:ext>
            </a:extLst>
          </p:cNvPr>
          <p:cNvSpPr>
            <a:spLocks noGrp="1"/>
          </p:cNvSpPr>
          <p:nvPr>
            <p:ph idx="1"/>
          </p:nvPr>
        </p:nvSpPr>
        <p:spPr/>
        <p:txBody>
          <a:bodyPr/>
          <a:lstStyle/>
          <a:p>
            <a:r>
              <a:rPr lang="en-IN" dirty="0"/>
              <a:t>Using kind we will setup</a:t>
            </a:r>
          </a:p>
          <a:p>
            <a:endParaRPr lang="en-IN" dirty="0"/>
          </a:p>
        </p:txBody>
      </p:sp>
    </p:spTree>
    <p:extLst>
      <p:ext uri="{BB962C8B-B14F-4D97-AF65-F5344CB8AC3E}">
        <p14:creationId xmlns:p14="http://schemas.microsoft.com/office/powerpoint/2010/main" val="3080015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56BA-46AB-988A-2C31-8AE588DF31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46E308-D04C-63DD-153A-7DC45E0EE502}"/>
              </a:ext>
            </a:extLst>
          </p:cNvPr>
          <p:cNvSpPr>
            <a:spLocks noGrp="1"/>
          </p:cNvSpPr>
          <p:nvPr>
            <p:ph idx="1"/>
          </p:nvPr>
        </p:nvSpPr>
        <p:spPr/>
        <p:txBody>
          <a:bodyPr>
            <a:normAutofit lnSpcReduction="10000"/>
          </a:bodyPr>
          <a:lstStyle/>
          <a:p>
            <a:r>
              <a:rPr lang="en-US" dirty="0"/>
              <a:t>names:</a:t>
            </a:r>
          </a:p>
          <a:p>
            <a:pPr lvl="1"/>
            <a:r>
              <a:rPr lang="en-US" dirty="0"/>
              <a:t>  kind: </a:t>
            </a:r>
            <a:r>
              <a:rPr lang="en-US" dirty="0" err="1"/>
              <a:t>XMyResource</a:t>
            </a:r>
            <a:endParaRPr lang="en-US" dirty="0"/>
          </a:p>
          <a:p>
            <a:pPr lvl="1"/>
            <a:r>
              <a:rPr lang="en-US" dirty="0"/>
              <a:t>  plural: </a:t>
            </a:r>
            <a:r>
              <a:rPr lang="en-US" dirty="0" err="1"/>
              <a:t>xmyresources</a:t>
            </a:r>
            <a:endParaRPr lang="en-US" dirty="0"/>
          </a:p>
          <a:p>
            <a:pPr marL="457200" lvl="1" indent="0">
              <a:buNone/>
            </a:pPr>
            <a:endParaRPr lang="en-IN" dirty="0"/>
          </a:p>
          <a:p>
            <a:pPr marL="457200" lvl="1" indent="0">
              <a:buNone/>
            </a:pPr>
            <a:r>
              <a:rPr lang="en-US" dirty="0"/>
              <a:t>So when you create a resource of this kind, you'd use:</a:t>
            </a:r>
            <a:endParaRPr lang="en-IN" dirty="0"/>
          </a:p>
          <a:p>
            <a:pPr lvl="1"/>
            <a:r>
              <a:rPr lang="en-US" dirty="0" err="1"/>
              <a:t>apiVersion</a:t>
            </a:r>
            <a:r>
              <a:rPr lang="en-US" dirty="0"/>
              <a:t>: mygroup.example.org/v1alpha1</a:t>
            </a:r>
          </a:p>
          <a:p>
            <a:pPr lvl="1"/>
            <a:r>
              <a:rPr lang="en-US" dirty="0"/>
              <a:t>kind: </a:t>
            </a:r>
            <a:r>
              <a:rPr lang="en-US" dirty="0" err="1"/>
              <a:t>XMyResource</a:t>
            </a:r>
            <a:endParaRPr lang="en-IN" dirty="0"/>
          </a:p>
          <a:p>
            <a:pPr marL="457200" lvl="1" indent="0">
              <a:buNone/>
            </a:pPr>
            <a:r>
              <a:rPr lang="en-US" dirty="0"/>
              <a:t>to list them with </a:t>
            </a:r>
            <a:r>
              <a:rPr lang="en-US" dirty="0" err="1"/>
              <a:t>kubectl</a:t>
            </a:r>
            <a:endParaRPr lang="en-US" dirty="0"/>
          </a:p>
          <a:p>
            <a:pPr lvl="1"/>
            <a:r>
              <a:rPr lang="en-US" dirty="0" err="1"/>
              <a:t>kubectl</a:t>
            </a:r>
            <a:r>
              <a:rPr lang="en-US" dirty="0"/>
              <a:t> get </a:t>
            </a:r>
            <a:r>
              <a:rPr lang="en-US" dirty="0" err="1"/>
              <a:t>xmyresources</a:t>
            </a:r>
            <a:endParaRPr lang="en-US" dirty="0"/>
          </a:p>
        </p:txBody>
      </p:sp>
    </p:spTree>
    <p:extLst>
      <p:ext uri="{BB962C8B-B14F-4D97-AF65-F5344CB8AC3E}">
        <p14:creationId xmlns:p14="http://schemas.microsoft.com/office/powerpoint/2010/main" val="1792692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395-E594-E81C-7A9E-13FE499C375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2FC2039-8DDB-5D51-CEAA-382E96453BF3}"/>
              </a:ext>
            </a:extLst>
          </p:cNvPr>
          <p:cNvPicPr>
            <a:picLocks noGrp="1" noChangeAspect="1"/>
          </p:cNvPicPr>
          <p:nvPr>
            <p:ph idx="1"/>
          </p:nvPr>
        </p:nvPicPr>
        <p:blipFill>
          <a:blip r:embed="rId2"/>
          <a:stretch>
            <a:fillRect/>
          </a:stretch>
        </p:blipFill>
        <p:spPr>
          <a:xfrm>
            <a:off x="1698171" y="1948543"/>
            <a:ext cx="7184026" cy="3646714"/>
          </a:xfrm>
        </p:spPr>
      </p:pic>
    </p:spTree>
    <p:extLst>
      <p:ext uri="{BB962C8B-B14F-4D97-AF65-F5344CB8AC3E}">
        <p14:creationId xmlns:p14="http://schemas.microsoft.com/office/powerpoint/2010/main" val="114855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EB56-AB15-C869-6C71-52C45F8592F1}"/>
              </a:ext>
            </a:extLst>
          </p:cNvPr>
          <p:cNvSpPr>
            <a:spLocks noGrp="1"/>
          </p:cNvSpPr>
          <p:nvPr>
            <p:ph type="title"/>
          </p:nvPr>
        </p:nvSpPr>
        <p:spPr/>
        <p:txBody>
          <a:bodyPr/>
          <a:lstStyle/>
          <a:p>
            <a:r>
              <a:rPr lang="en-IN" dirty="0" err="1"/>
              <a:t>Xrd</a:t>
            </a:r>
            <a:r>
              <a:rPr lang="en-IN" dirty="0"/>
              <a:t> version</a:t>
            </a:r>
          </a:p>
        </p:txBody>
      </p:sp>
      <p:sp>
        <p:nvSpPr>
          <p:cNvPr id="3" name="Content Placeholder 2">
            <a:extLst>
              <a:ext uri="{FF2B5EF4-FFF2-40B4-BE49-F238E27FC236}">
                <a16:creationId xmlns:a16="http://schemas.microsoft.com/office/drawing/2014/main" id="{5C438DAF-A7C7-5C98-0947-3B21831218F0}"/>
              </a:ext>
            </a:extLst>
          </p:cNvPr>
          <p:cNvSpPr>
            <a:spLocks noGrp="1"/>
          </p:cNvSpPr>
          <p:nvPr>
            <p:ph idx="1"/>
          </p:nvPr>
        </p:nvSpPr>
        <p:spPr/>
        <p:txBody>
          <a:bodyPr>
            <a:normAutofit/>
          </a:bodyPr>
          <a:lstStyle/>
          <a:p>
            <a:r>
              <a:rPr lang="en-US" dirty="0"/>
              <a:t>The version in an XRD works like Kubernetes API versions. It tells you how stable the API is and changes when the API is updated.</a:t>
            </a:r>
          </a:p>
          <a:p>
            <a:r>
              <a:rPr lang="en-US" dirty="0"/>
              <a:t>Here’s what the versions mean:</a:t>
            </a:r>
          </a:p>
          <a:p>
            <a:pPr lvl="1"/>
            <a:r>
              <a:rPr lang="en-US" dirty="0"/>
              <a:t>v1alpha1 – New and still changing. Can break or change often.</a:t>
            </a:r>
          </a:p>
          <a:p>
            <a:pPr lvl="1"/>
            <a:r>
              <a:rPr lang="en-US" dirty="0"/>
              <a:t>v1beta1 – More stable, but still might change. Breaking changes are not recommended.</a:t>
            </a:r>
          </a:p>
          <a:p>
            <a:pPr lvl="1"/>
            <a:r>
              <a:rPr lang="en-US" dirty="0"/>
              <a:t>v1 – Fully stable. No breaking changes allowed.</a:t>
            </a:r>
          </a:p>
          <a:p>
            <a:r>
              <a:rPr lang="en-US" dirty="0" err="1"/>
              <a:t>Crossplane</a:t>
            </a:r>
            <a:r>
              <a:rPr lang="en-US" dirty="0"/>
              <a:t> doesn’t force you to use a certain version name, but it's a good idea to follow Kubernetes’ versioning style.</a:t>
            </a:r>
            <a:endParaRPr lang="en-IN" dirty="0"/>
          </a:p>
        </p:txBody>
      </p:sp>
    </p:spTree>
    <p:extLst>
      <p:ext uri="{BB962C8B-B14F-4D97-AF65-F5344CB8AC3E}">
        <p14:creationId xmlns:p14="http://schemas.microsoft.com/office/powerpoint/2010/main" val="1095207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B5CC-F7A6-A2A6-4B27-709FCF73B793}"/>
              </a:ext>
            </a:extLst>
          </p:cNvPr>
          <p:cNvSpPr>
            <a:spLocks noGrp="1"/>
          </p:cNvSpPr>
          <p:nvPr>
            <p:ph type="title"/>
          </p:nvPr>
        </p:nvSpPr>
        <p:spPr/>
        <p:txBody>
          <a:bodyPr/>
          <a:lstStyle/>
          <a:p>
            <a:r>
              <a:rPr lang="en-IN" dirty="0"/>
              <a:t>Define the schema</a:t>
            </a:r>
          </a:p>
        </p:txBody>
      </p:sp>
      <p:sp>
        <p:nvSpPr>
          <p:cNvPr id="3" name="Content Placeholder 2">
            <a:extLst>
              <a:ext uri="{FF2B5EF4-FFF2-40B4-BE49-F238E27FC236}">
                <a16:creationId xmlns:a16="http://schemas.microsoft.com/office/drawing/2014/main" id="{02F5810A-63AF-0F0B-69AB-A2CAC2FAF812}"/>
              </a:ext>
            </a:extLst>
          </p:cNvPr>
          <p:cNvSpPr>
            <a:spLocks noGrp="1"/>
          </p:cNvSpPr>
          <p:nvPr>
            <p:ph idx="1"/>
          </p:nvPr>
        </p:nvSpPr>
        <p:spPr/>
        <p:txBody>
          <a:bodyPr>
            <a:normAutofit/>
          </a:bodyPr>
          <a:lstStyle/>
          <a:p>
            <a:pPr>
              <a:buNone/>
            </a:pPr>
            <a:r>
              <a:rPr lang="en-US" dirty="0"/>
              <a:t>The </a:t>
            </a:r>
            <a:r>
              <a:rPr lang="en-US" b="1" dirty="0"/>
              <a:t>schema</a:t>
            </a:r>
            <a:r>
              <a:rPr lang="en-US" dirty="0"/>
              <a:t> tells Kubernetes what the custom resource should look like. It defines:</a:t>
            </a:r>
          </a:p>
          <a:p>
            <a:pPr>
              <a:buFont typeface="Arial" panose="020B0604020202020204" pitchFamily="34" charset="0"/>
              <a:buChar char="•"/>
            </a:pPr>
            <a:r>
              <a:rPr lang="en-US" dirty="0"/>
              <a:t>The </a:t>
            </a:r>
            <a:r>
              <a:rPr lang="en-US" b="1" dirty="0"/>
              <a:t>names</a:t>
            </a:r>
            <a:r>
              <a:rPr lang="en-US" dirty="0"/>
              <a:t> of the parameters</a:t>
            </a:r>
          </a:p>
          <a:p>
            <a:pPr>
              <a:buFont typeface="Arial" panose="020B0604020202020204" pitchFamily="34" charset="0"/>
              <a:buChar char="•"/>
            </a:pPr>
            <a:r>
              <a:rPr lang="en-US" dirty="0"/>
              <a:t>The </a:t>
            </a:r>
            <a:r>
              <a:rPr lang="en-US" b="1" dirty="0"/>
              <a:t>types</a:t>
            </a:r>
            <a:r>
              <a:rPr lang="en-US" dirty="0"/>
              <a:t> of the values (like string, number, etc.)</a:t>
            </a:r>
          </a:p>
          <a:p>
            <a:pPr>
              <a:buFont typeface="Arial" panose="020B0604020202020204" pitchFamily="34" charset="0"/>
              <a:buChar char="•"/>
            </a:pPr>
            <a:r>
              <a:rPr lang="en-US" dirty="0"/>
              <a:t>Which ones are </a:t>
            </a:r>
            <a:r>
              <a:rPr lang="en-US" b="1" dirty="0"/>
              <a:t>required</a:t>
            </a:r>
            <a:r>
              <a:rPr lang="en-US" dirty="0"/>
              <a:t> and which are </a:t>
            </a:r>
            <a:r>
              <a:rPr lang="en-US" b="1" dirty="0"/>
              <a:t>optional</a:t>
            </a:r>
            <a:endParaRPr lang="en-US" dirty="0"/>
          </a:p>
          <a:p>
            <a:r>
              <a:rPr lang="en-US" dirty="0"/>
              <a:t>It uses the Kubernetes OpenAPIv3 schema format.</a:t>
            </a:r>
          </a:p>
          <a:p>
            <a:r>
              <a:rPr lang="en-US" dirty="0"/>
              <a:t>Each version of your API can have its own schema.</a:t>
            </a:r>
          </a:p>
          <a:p>
            <a:r>
              <a:rPr lang="en-US" dirty="0"/>
              <a:t>The schema checks that your custom resource is valid.</a:t>
            </a:r>
            <a:endParaRPr lang="en-IN" dirty="0"/>
          </a:p>
        </p:txBody>
      </p:sp>
    </p:spTree>
    <p:extLst>
      <p:ext uri="{BB962C8B-B14F-4D97-AF65-F5344CB8AC3E}">
        <p14:creationId xmlns:p14="http://schemas.microsoft.com/office/powerpoint/2010/main" val="2424926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6096-A699-42B1-B92C-F4AA37EA92A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03E2BA9-AEE2-E331-4F22-CA074B48B81F}"/>
              </a:ext>
            </a:extLst>
          </p:cNvPr>
          <p:cNvPicPr>
            <a:picLocks noGrp="1" noChangeAspect="1"/>
          </p:cNvPicPr>
          <p:nvPr>
            <p:ph idx="1"/>
          </p:nvPr>
        </p:nvPicPr>
        <p:blipFill>
          <a:blip r:embed="rId2"/>
          <a:stretch>
            <a:fillRect/>
          </a:stretch>
        </p:blipFill>
        <p:spPr>
          <a:xfrm>
            <a:off x="1219201" y="2445477"/>
            <a:ext cx="8291680" cy="2590933"/>
          </a:xfrm>
        </p:spPr>
      </p:pic>
    </p:spTree>
    <p:extLst>
      <p:ext uri="{BB962C8B-B14F-4D97-AF65-F5344CB8AC3E}">
        <p14:creationId xmlns:p14="http://schemas.microsoft.com/office/powerpoint/2010/main" val="1908808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958E-DC82-00DF-9685-6B2FE65618AD}"/>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DD287BD0-60C4-4FA7-78D8-CB29A9E758FC}"/>
              </a:ext>
            </a:extLst>
          </p:cNvPr>
          <p:cNvPicPr>
            <a:picLocks noGrp="1" noChangeAspect="1"/>
          </p:cNvPicPr>
          <p:nvPr>
            <p:ph idx="1"/>
          </p:nvPr>
        </p:nvPicPr>
        <p:blipFill>
          <a:blip r:embed="rId2"/>
          <a:stretch>
            <a:fillRect/>
          </a:stretch>
        </p:blipFill>
        <p:spPr>
          <a:xfrm>
            <a:off x="1817914" y="3102735"/>
            <a:ext cx="7486580" cy="2122407"/>
          </a:xfrm>
        </p:spPr>
      </p:pic>
    </p:spTree>
    <p:extLst>
      <p:ext uri="{BB962C8B-B14F-4D97-AF65-F5344CB8AC3E}">
        <p14:creationId xmlns:p14="http://schemas.microsoft.com/office/powerpoint/2010/main" val="1320973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E0A6-A5D8-23BD-878F-C872163AA875}"/>
              </a:ext>
            </a:extLst>
          </p:cNvPr>
          <p:cNvSpPr>
            <a:spLocks noGrp="1"/>
          </p:cNvSpPr>
          <p:nvPr>
            <p:ph type="title"/>
          </p:nvPr>
        </p:nvSpPr>
        <p:spPr/>
        <p:txBody>
          <a:bodyPr/>
          <a:lstStyle/>
          <a:p>
            <a:r>
              <a:rPr lang="en-IN" b="1" i="0" dirty="0">
                <a:solidFill>
                  <a:srgbClr val="0A1111"/>
                </a:solidFill>
                <a:effectLst/>
                <a:latin typeface="Avenir-Roman"/>
              </a:rPr>
              <a:t>Required fields </a:t>
            </a:r>
            <a:br>
              <a:rPr lang="en-IN" b="1" i="0" dirty="0">
                <a:solidFill>
                  <a:srgbClr val="0A1111"/>
                </a:solidFill>
                <a:effectLst/>
                <a:latin typeface="Avenir-Roman"/>
              </a:rPr>
            </a:br>
            <a:endParaRPr lang="en-IN" dirty="0"/>
          </a:p>
        </p:txBody>
      </p:sp>
      <p:sp>
        <p:nvSpPr>
          <p:cNvPr id="3" name="Content Placeholder 2">
            <a:extLst>
              <a:ext uri="{FF2B5EF4-FFF2-40B4-BE49-F238E27FC236}">
                <a16:creationId xmlns:a16="http://schemas.microsoft.com/office/drawing/2014/main" id="{FFCAF134-E646-BDCC-21BF-24922C55F138}"/>
              </a:ext>
            </a:extLst>
          </p:cNvPr>
          <p:cNvSpPr>
            <a:spLocks noGrp="1"/>
          </p:cNvSpPr>
          <p:nvPr>
            <p:ph idx="1"/>
          </p:nvPr>
        </p:nvSpPr>
        <p:spPr/>
        <p:txBody>
          <a:bodyPr/>
          <a:lstStyle/>
          <a:p>
            <a:r>
              <a:rPr lang="en-US" dirty="0"/>
              <a:t>By default all fields in a schema are optional. Define a parameter as required with the required attribute.</a:t>
            </a:r>
          </a:p>
          <a:p>
            <a:r>
              <a:rPr lang="en-US" dirty="0"/>
              <a:t>In this example the XRD requires region and size but name is optional.</a:t>
            </a:r>
            <a:endParaRPr lang="en-IN" dirty="0"/>
          </a:p>
        </p:txBody>
      </p:sp>
      <p:pic>
        <p:nvPicPr>
          <p:cNvPr id="5" name="Picture 4">
            <a:extLst>
              <a:ext uri="{FF2B5EF4-FFF2-40B4-BE49-F238E27FC236}">
                <a16:creationId xmlns:a16="http://schemas.microsoft.com/office/drawing/2014/main" id="{17035000-5B36-8E1F-734A-9E46202BCA8D}"/>
              </a:ext>
            </a:extLst>
          </p:cNvPr>
          <p:cNvPicPr>
            <a:picLocks noChangeAspect="1"/>
          </p:cNvPicPr>
          <p:nvPr/>
        </p:nvPicPr>
        <p:blipFill>
          <a:blip r:embed="rId2"/>
          <a:stretch>
            <a:fillRect/>
          </a:stretch>
        </p:blipFill>
        <p:spPr>
          <a:xfrm>
            <a:off x="2579914" y="3341914"/>
            <a:ext cx="6894863" cy="2711567"/>
          </a:xfrm>
          <a:prstGeom prst="rect">
            <a:avLst/>
          </a:prstGeom>
        </p:spPr>
      </p:pic>
    </p:spTree>
    <p:extLst>
      <p:ext uri="{BB962C8B-B14F-4D97-AF65-F5344CB8AC3E}">
        <p14:creationId xmlns:p14="http://schemas.microsoft.com/office/powerpoint/2010/main" val="740472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B18C-7BD0-C335-DBF1-2963E61ACD6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3FCB9198-3A13-8B47-8A0F-4D4FB70BF61A}"/>
              </a:ext>
            </a:extLst>
          </p:cNvPr>
          <p:cNvSpPr>
            <a:spLocks noGrp="1"/>
          </p:cNvSpPr>
          <p:nvPr>
            <p:ph idx="1"/>
          </p:nvPr>
        </p:nvSpPr>
        <p:spPr/>
        <p:txBody>
          <a:bodyPr/>
          <a:lstStyle/>
          <a:p>
            <a:r>
              <a:rPr lang="en-IN" dirty="0"/>
              <a:t>Create schema	</a:t>
            </a:r>
          </a:p>
        </p:txBody>
      </p:sp>
    </p:spTree>
    <p:extLst>
      <p:ext uri="{BB962C8B-B14F-4D97-AF65-F5344CB8AC3E}">
        <p14:creationId xmlns:p14="http://schemas.microsoft.com/office/powerpoint/2010/main" val="302285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2167-E12E-FB20-48A2-844839A370B0}"/>
              </a:ext>
            </a:extLst>
          </p:cNvPr>
          <p:cNvSpPr>
            <a:spLocks noGrp="1"/>
          </p:cNvSpPr>
          <p:nvPr>
            <p:ph type="title"/>
          </p:nvPr>
        </p:nvSpPr>
        <p:spPr/>
        <p:txBody>
          <a:bodyPr/>
          <a:lstStyle/>
          <a:p>
            <a:r>
              <a:rPr lang="en-IN" dirty="0"/>
              <a:t>Composite resource</a:t>
            </a:r>
          </a:p>
        </p:txBody>
      </p:sp>
      <p:sp>
        <p:nvSpPr>
          <p:cNvPr id="3" name="Content Placeholder 2">
            <a:extLst>
              <a:ext uri="{FF2B5EF4-FFF2-40B4-BE49-F238E27FC236}">
                <a16:creationId xmlns:a16="http://schemas.microsoft.com/office/drawing/2014/main" id="{4DFDB0A7-75D9-B762-A29C-9606019EDCDB}"/>
              </a:ext>
            </a:extLst>
          </p:cNvPr>
          <p:cNvSpPr>
            <a:spLocks noGrp="1"/>
          </p:cNvSpPr>
          <p:nvPr>
            <p:ph idx="1"/>
          </p:nvPr>
        </p:nvSpPr>
        <p:spPr/>
        <p:txBody>
          <a:bodyPr/>
          <a:lstStyle/>
          <a:p>
            <a:r>
              <a:rPr lang="en-US" dirty="0"/>
              <a:t>A </a:t>
            </a:r>
            <a:r>
              <a:rPr lang="en-US" b="1" dirty="0"/>
              <a:t>composite resource</a:t>
            </a:r>
            <a:r>
              <a:rPr lang="en-US" dirty="0"/>
              <a:t> is like a bundle of cloud resources (like databases, networks, or VMs) grouped into one Kubernetes object.</a:t>
            </a:r>
          </a:p>
          <a:p>
            <a:r>
              <a:rPr lang="en-US" dirty="0" err="1"/>
              <a:t>Crossplane</a:t>
            </a:r>
            <a:r>
              <a:rPr lang="en-US" dirty="0"/>
              <a:t> </a:t>
            </a:r>
            <a:r>
              <a:rPr lang="en-US" b="1" dirty="0"/>
              <a:t>creates composite resources</a:t>
            </a:r>
            <a:r>
              <a:rPr lang="en-US" dirty="0"/>
              <a:t> when you use a </a:t>
            </a:r>
            <a:r>
              <a:rPr lang="en-US" b="1" dirty="0"/>
              <a:t>custom API</a:t>
            </a:r>
            <a:r>
              <a:rPr lang="en-US" dirty="0"/>
              <a:t> defined by a </a:t>
            </a:r>
            <a:r>
              <a:rPr lang="en-US" b="1" dirty="0" err="1"/>
              <a:t>CompositeResourceDefinition</a:t>
            </a:r>
            <a:r>
              <a:rPr lang="en-US" b="1" dirty="0"/>
              <a:t> (XRD)</a:t>
            </a:r>
            <a:r>
              <a:rPr lang="en-US" dirty="0"/>
              <a:t>.</a:t>
            </a:r>
          </a:p>
          <a:p>
            <a:r>
              <a:rPr lang="en-US" dirty="0"/>
              <a:t>So instead of managing many cloud resources separately, you manage </a:t>
            </a:r>
            <a:r>
              <a:rPr lang="en-US" b="1" dirty="0"/>
              <a:t>one composite resource</a:t>
            </a:r>
            <a:r>
              <a:rPr lang="en-US" dirty="0"/>
              <a:t>, and </a:t>
            </a:r>
            <a:r>
              <a:rPr lang="en-US" dirty="0" err="1"/>
              <a:t>Crossplane</a:t>
            </a:r>
            <a:r>
              <a:rPr lang="en-US" dirty="0"/>
              <a:t> handles the rest for you behind the scenes.</a:t>
            </a:r>
          </a:p>
          <a:p>
            <a:endParaRPr lang="en-IN" dirty="0"/>
          </a:p>
        </p:txBody>
      </p:sp>
    </p:spTree>
    <p:extLst>
      <p:ext uri="{BB962C8B-B14F-4D97-AF65-F5344CB8AC3E}">
        <p14:creationId xmlns:p14="http://schemas.microsoft.com/office/powerpoint/2010/main" val="1580299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EA7E-9436-7663-9FB2-0F4A0DB42F41}"/>
              </a:ext>
            </a:extLst>
          </p:cNvPr>
          <p:cNvSpPr>
            <a:spLocks noGrp="1"/>
          </p:cNvSpPr>
          <p:nvPr>
            <p:ph type="title"/>
          </p:nvPr>
        </p:nvSpPr>
        <p:spPr/>
        <p:txBody>
          <a:bodyPr/>
          <a:lstStyle/>
          <a:p>
            <a:r>
              <a:rPr lang="en-IN" dirty="0"/>
              <a:t>composition</a:t>
            </a:r>
          </a:p>
        </p:txBody>
      </p:sp>
      <p:sp>
        <p:nvSpPr>
          <p:cNvPr id="7" name="TextBox 6">
            <a:extLst>
              <a:ext uri="{FF2B5EF4-FFF2-40B4-BE49-F238E27FC236}">
                <a16:creationId xmlns:a16="http://schemas.microsoft.com/office/drawing/2014/main" id="{57EE8F6B-6338-5760-DB50-4CD162438944}"/>
              </a:ext>
            </a:extLst>
          </p:cNvPr>
          <p:cNvSpPr txBox="1"/>
          <p:nvPr/>
        </p:nvSpPr>
        <p:spPr>
          <a:xfrm>
            <a:off x="1556657" y="1910949"/>
            <a:ext cx="7595507" cy="280076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create composite resources in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Crossplane</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you need </a:t>
            </a: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two things</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CompositeResourceDefinition</a:t>
            </a: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(XRD)</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This defines the </a:t>
            </a: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custom API</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that users will use (like kind: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XNetwork</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Composition</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This defines </a:t>
            </a: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resources</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should be created (like a VPC, subnets, etc.) when someone uses that custom API.</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Think of it like this: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XRD</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a:t>
            </a:r>
            <a:r>
              <a:rPr kumimoji="0" lang="en-US" altLang="en-US" sz="16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"Here's the type of thing you can create."</a:t>
            </a:r>
            <a:endPar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Composition</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a:t>
            </a:r>
            <a:r>
              <a:rPr kumimoji="0" lang="en-US" altLang="en-US" sz="16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"Here's what that thing includes behind the scenes."</a:t>
            </a:r>
            <a:endPar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 when a user creates a custom resource,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Crossplane</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uses the </a:t>
            </a:r>
            <a:r>
              <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Composition</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to build the actual cloud resources.</a:t>
            </a:r>
          </a:p>
        </p:txBody>
      </p:sp>
    </p:spTree>
    <p:extLst>
      <p:ext uri="{BB962C8B-B14F-4D97-AF65-F5344CB8AC3E}">
        <p14:creationId xmlns:p14="http://schemas.microsoft.com/office/powerpoint/2010/main" val="118427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C373-F8CE-6BC4-C780-DA0B3B463363}"/>
              </a:ext>
            </a:extLst>
          </p:cNvPr>
          <p:cNvSpPr>
            <a:spLocks noGrp="1"/>
          </p:cNvSpPr>
          <p:nvPr>
            <p:ph type="title"/>
          </p:nvPr>
        </p:nvSpPr>
        <p:spPr/>
        <p:txBody>
          <a:bodyPr/>
          <a:lstStyle/>
          <a:p>
            <a:r>
              <a:rPr lang="en-IN" dirty="0"/>
              <a:t>CRD</a:t>
            </a:r>
          </a:p>
        </p:txBody>
      </p:sp>
      <p:sp>
        <p:nvSpPr>
          <p:cNvPr id="3" name="Content Placeholder 2">
            <a:extLst>
              <a:ext uri="{FF2B5EF4-FFF2-40B4-BE49-F238E27FC236}">
                <a16:creationId xmlns:a16="http://schemas.microsoft.com/office/drawing/2014/main" id="{244853C1-8849-F166-11CD-345B228CF1C3}"/>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 CRD is like a blueprint that tells Kubernetes about a new type of object it doesn't know by default.</a:t>
            </a:r>
          </a:p>
          <a:p>
            <a:r>
              <a:rPr lang="en-US" dirty="0">
                <a:latin typeface="Calibri Light" panose="020F0302020204030204" pitchFamily="34" charset="0"/>
                <a:ea typeface="Calibri Light" panose="020F0302020204030204" pitchFamily="34" charset="0"/>
                <a:cs typeface="Calibri Light" panose="020F0302020204030204" pitchFamily="34" charset="0"/>
              </a:rPr>
              <a:t>By default, Kubernetes understands objects like: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Pod</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Service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Deployment</a:t>
            </a:r>
          </a:p>
          <a:p>
            <a:r>
              <a:rPr lang="en-US" dirty="0">
                <a:latin typeface="Calibri Light" panose="020F0302020204030204" pitchFamily="34" charset="0"/>
                <a:ea typeface="Calibri Light" panose="020F0302020204030204" pitchFamily="34" charset="0"/>
                <a:cs typeface="Calibri Light" panose="020F0302020204030204" pitchFamily="34" charset="0"/>
              </a:rPr>
              <a:t>But if you want Kubernetes to manage something new (like an EC2 instance or a database), you need to define it first. That's where a CRD comes in.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68656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3057-FEB0-746E-5CC0-6D87F2C4047E}"/>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3FF8CDD7-8902-3BA9-279A-272666F52DD1}"/>
              </a:ext>
            </a:extLst>
          </p:cNvPr>
          <p:cNvPicPr>
            <a:picLocks noGrp="1" noChangeAspect="1"/>
          </p:cNvPicPr>
          <p:nvPr>
            <p:ph idx="1"/>
          </p:nvPr>
        </p:nvPicPr>
        <p:blipFill>
          <a:blip r:embed="rId2"/>
          <a:stretch>
            <a:fillRect/>
          </a:stretch>
        </p:blipFill>
        <p:spPr>
          <a:xfrm>
            <a:off x="1360713" y="2016125"/>
            <a:ext cx="10047515" cy="3449638"/>
          </a:xfrm>
        </p:spPr>
      </p:pic>
    </p:spTree>
    <p:extLst>
      <p:ext uri="{BB962C8B-B14F-4D97-AF65-F5344CB8AC3E}">
        <p14:creationId xmlns:p14="http://schemas.microsoft.com/office/powerpoint/2010/main" val="42270656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4E7F-7024-EFAE-3E53-B4F2130F2A8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AC8B34E-7B8C-E20D-3732-B6F4662EFF90}"/>
              </a:ext>
            </a:extLst>
          </p:cNvPr>
          <p:cNvSpPr>
            <a:spLocks noGrp="1"/>
          </p:cNvSpPr>
          <p:nvPr>
            <p:ph idx="1"/>
          </p:nvPr>
        </p:nvSpPr>
        <p:spPr/>
        <p:txBody>
          <a:bodyPr>
            <a:normAutofit fontScale="92500" lnSpcReduction="20000"/>
          </a:bodyPr>
          <a:lstStyle/>
          <a:p>
            <a:r>
              <a:rPr lang="en-US" dirty="0"/>
              <a:t>Composite Resource</a:t>
            </a:r>
          </a:p>
          <a:p>
            <a:r>
              <a:rPr lang="en-US" dirty="0"/>
              <a:t>Based on the claim and the XRD, </a:t>
            </a:r>
            <a:r>
              <a:rPr lang="en-US" dirty="0" err="1"/>
              <a:t>Crossplane</a:t>
            </a:r>
            <a:r>
              <a:rPr lang="en-US" dirty="0"/>
              <a:t> creates a Composite Resource, which is like a blueprint or template of what resources are needed.</a:t>
            </a:r>
          </a:p>
          <a:p>
            <a:r>
              <a:rPr lang="en-US" dirty="0"/>
              <a:t>Composition</a:t>
            </a:r>
          </a:p>
          <a:p>
            <a:r>
              <a:rPr lang="en-US" dirty="0"/>
              <a:t>The Composition defines the actual cloud infrastructure (like VPC, subnet, DB) that should be created for this composite resource.</a:t>
            </a:r>
          </a:p>
          <a:p>
            <a:r>
              <a:rPr lang="en-US" dirty="0"/>
              <a:t>Managed Resources</a:t>
            </a:r>
          </a:p>
          <a:p>
            <a:r>
              <a:rPr lang="en-US" dirty="0" err="1"/>
              <a:t>Crossplane</a:t>
            </a:r>
            <a:r>
              <a:rPr lang="en-US" dirty="0"/>
              <a:t> uses the composition to create and manage the real infrastructure resources in the cloud (called Managed Resources).</a:t>
            </a:r>
            <a:endParaRPr lang="en-IN" dirty="0"/>
          </a:p>
        </p:txBody>
      </p:sp>
    </p:spTree>
    <p:extLst>
      <p:ext uri="{BB962C8B-B14F-4D97-AF65-F5344CB8AC3E}">
        <p14:creationId xmlns:p14="http://schemas.microsoft.com/office/powerpoint/2010/main" val="1255945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EA8F-F5F2-58F5-78C7-7CBCF5A957F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F696230-8BE9-DF23-8DFD-C7AADB2FCC16}"/>
              </a:ext>
            </a:extLst>
          </p:cNvPr>
          <p:cNvSpPr>
            <a:spLocks noGrp="1"/>
          </p:cNvSpPr>
          <p:nvPr>
            <p:ph idx="1"/>
          </p:nvPr>
        </p:nvSpPr>
        <p:spPr/>
        <p:txBody>
          <a:bodyPr/>
          <a:lstStyle/>
          <a:p>
            <a:r>
              <a:rPr lang="en-US" dirty="0"/>
              <a:t>App → makes a Claim</a:t>
            </a:r>
          </a:p>
          <a:p>
            <a:r>
              <a:rPr lang="en-US" dirty="0"/>
              <a:t>Claim → triggers creation of a Composite Resource</a:t>
            </a:r>
          </a:p>
          <a:p>
            <a:r>
              <a:rPr lang="en-US" dirty="0"/>
              <a:t>Composite Resource → is based on XRD and configured by a Composition</a:t>
            </a:r>
          </a:p>
          <a:p>
            <a:r>
              <a:rPr lang="en-US" dirty="0"/>
              <a:t>Composition → results in real Managed Resources</a:t>
            </a:r>
            <a:endParaRPr lang="en-IN" dirty="0"/>
          </a:p>
        </p:txBody>
      </p:sp>
    </p:spTree>
    <p:extLst>
      <p:ext uri="{BB962C8B-B14F-4D97-AF65-F5344CB8AC3E}">
        <p14:creationId xmlns:p14="http://schemas.microsoft.com/office/powerpoint/2010/main" val="1155543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3E01-C22E-CF84-8794-281E4D69EA97}"/>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73FB266-CC07-BA98-4BB2-F3976DEB5892}"/>
              </a:ext>
            </a:extLst>
          </p:cNvPr>
          <p:cNvPicPr>
            <a:picLocks noGrp="1" noChangeAspect="1"/>
          </p:cNvPicPr>
          <p:nvPr>
            <p:ph idx="1"/>
          </p:nvPr>
        </p:nvPicPr>
        <p:blipFill>
          <a:blip r:embed="rId2"/>
          <a:stretch>
            <a:fillRect/>
          </a:stretch>
        </p:blipFill>
        <p:spPr>
          <a:xfrm>
            <a:off x="2973219" y="2356573"/>
            <a:ext cx="6559887" cy="2768742"/>
          </a:xfrm>
        </p:spPr>
      </p:pic>
    </p:spTree>
    <p:extLst>
      <p:ext uri="{BB962C8B-B14F-4D97-AF65-F5344CB8AC3E}">
        <p14:creationId xmlns:p14="http://schemas.microsoft.com/office/powerpoint/2010/main" val="1280958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61A0-15F2-EF79-BE30-3FC50F36BB06}"/>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4CB77068-AF4F-045F-56E0-BBBF8BC2917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2978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F8FF-4D4B-FD1C-5D6D-D9B209442FDF}"/>
              </a:ext>
            </a:extLst>
          </p:cNvPr>
          <p:cNvSpPr>
            <a:spLocks noGrp="1"/>
          </p:cNvSpPr>
          <p:nvPr>
            <p:ph type="title"/>
          </p:nvPr>
        </p:nvSpPr>
        <p:spPr/>
        <p:txBody>
          <a:bodyPr/>
          <a:lstStyle/>
          <a:p>
            <a:r>
              <a:rPr lang="en-IN" dirty="0"/>
              <a:t>claim</a:t>
            </a:r>
          </a:p>
        </p:txBody>
      </p:sp>
      <p:sp>
        <p:nvSpPr>
          <p:cNvPr id="3" name="Content Placeholder 2">
            <a:extLst>
              <a:ext uri="{FF2B5EF4-FFF2-40B4-BE49-F238E27FC236}">
                <a16:creationId xmlns:a16="http://schemas.microsoft.com/office/drawing/2014/main" id="{0B07006B-5E79-65CC-5F7F-5D151884FB54}"/>
              </a:ext>
            </a:extLst>
          </p:cNvPr>
          <p:cNvSpPr>
            <a:spLocks noGrp="1"/>
          </p:cNvSpPr>
          <p:nvPr>
            <p:ph idx="1"/>
          </p:nvPr>
        </p:nvSpPr>
        <p:spPr/>
        <p:txBody>
          <a:bodyPr/>
          <a:lstStyle/>
          <a:p>
            <a:r>
              <a:rPr lang="en-US" dirty="0"/>
              <a:t>A Claim is a </a:t>
            </a:r>
            <a:r>
              <a:rPr lang="en-US" dirty="0" err="1"/>
              <a:t>namespaced</a:t>
            </a:r>
            <a:r>
              <a:rPr lang="en-US" dirty="0"/>
              <a:t> Kubernetes resource that allows end users to request infrastructure without worrying about the low-level details (like exact cloud provider API resources). It abstracts the underlying </a:t>
            </a:r>
            <a:r>
              <a:rPr lang="en-US" dirty="0" err="1"/>
              <a:t>CompositeResource</a:t>
            </a:r>
            <a:r>
              <a:rPr lang="en-US" dirty="0"/>
              <a:t> (XR).</a:t>
            </a:r>
          </a:p>
          <a:p>
            <a:r>
              <a:rPr lang="en-US" dirty="0"/>
              <a:t>Define</a:t>
            </a:r>
          </a:p>
          <a:p>
            <a:endParaRPr lang="en-IN" dirty="0"/>
          </a:p>
        </p:txBody>
      </p:sp>
      <p:pic>
        <p:nvPicPr>
          <p:cNvPr id="5" name="Picture 4">
            <a:extLst>
              <a:ext uri="{FF2B5EF4-FFF2-40B4-BE49-F238E27FC236}">
                <a16:creationId xmlns:a16="http://schemas.microsoft.com/office/drawing/2014/main" id="{3971B596-CB18-DDC8-FF76-4FE7E216BB9D}"/>
              </a:ext>
            </a:extLst>
          </p:cNvPr>
          <p:cNvPicPr>
            <a:picLocks noChangeAspect="1"/>
          </p:cNvPicPr>
          <p:nvPr/>
        </p:nvPicPr>
        <p:blipFill>
          <a:blip r:embed="rId2"/>
          <a:stretch>
            <a:fillRect/>
          </a:stretch>
        </p:blipFill>
        <p:spPr>
          <a:xfrm>
            <a:off x="1856769" y="3897814"/>
            <a:ext cx="5931205" cy="1568531"/>
          </a:xfrm>
          <a:prstGeom prst="rect">
            <a:avLst/>
          </a:prstGeom>
        </p:spPr>
      </p:pic>
    </p:spTree>
    <p:extLst>
      <p:ext uri="{BB962C8B-B14F-4D97-AF65-F5344CB8AC3E}">
        <p14:creationId xmlns:p14="http://schemas.microsoft.com/office/powerpoint/2010/main" val="102492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A9E5-8600-9B76-E203-BB0D9334580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EA8241B8-C6FD-EEFF-8B14-E02DCDB2B2EB}"/>
              </a:ext>
            </a:extLst>
          </p:cNvPr>
          <p:cNvPicPr>
            <a:picLocks noGrp="1" noChangeAspect="1"/>
          </p:cNvPicPr>
          <p:nvPr>
            <p:ph idx="1"/>
          </p:nvPr>
        </p:nvPicPr>
        <p:blipFill>
          <a:blip r:embed="rId2"/>
          <a:stretch>
            <a:fillRect/>
          </a:stretch>
        </p:blipFill>
        <p:spPr>
          <a:xfrm>
            <a:off x="1578430" y="2351313"/>
            <a:ext cx="6903698" cy="2416629"/>
          </a:xfrm>
        </p:spPr>
      </p:pic>
    </p:spTree>
    <p:extLst>
      <p:ext uri="{BB962C8B-B14F-4D97-AF65-F5344CB8AC3E}">
        <p14:creationId xmlns:p14="http://schemas.microsoft.com/office/powerpoint/2010/main" val="1693868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A74F-DF10-C092-A802-A55A12AB8C24}"/>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77160765-386D-89CF-D42C-9F5010FF06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83079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B201-9F72-9BB0-B621-D35C43D8F437}"/>
              </a:ext>
            </a:extLst>
          </p:cNvPr>
          <p:cNvSpPr>
            <a:spLocks noGrp="1"/>
          </p:cNvSpPr>
          <p:nvPr>
            <p:ph type="title"/>
          </p:nvPr>
        </p:nvSpPr>
        <p:spPr/>
        <p:txBody>
          <a:bodyPr/>
          <a:lstStyle/>
          <a:p>
            <a:r>
              <a:rPr lang="en-IN" dirty="0"/>
              <a:t>Learn about managed resource</a:t>
            </a:r>
          </a:p>
        </p:txBody>
      </p:sp>
      <p:sp>
        <p:nvSpPr>
          <p:cNvPr id="3" name="Content Placeholder 2">
            <a:extLst>
              <a:ext uri="{FF2B5EF4-FFF2-40B4-BE49-F238E27FC236}">
                <a16:creationId xmlns:a16="http://schemas.microsoft.com/office/drawing/2014/main" id="{47D73CBA-C595-8079-6942-F42BF719C345}"/>
              </a:ext>
            </a:extLst>
          </p:cNvPr>
          <p:cNvSpPr>
            <a:spLocks noGrp="1"/>
          </p:cNvSpPr>
          <p:nvPr>
            <p:ph idx="1"/>
          </p:nvPr>
        </p:nvSpPr>
        <p:spPr/>
        <p:txBody>
          <a:bodyPr/>
          <a:lstStyle/>
          <a:p>
            <a:r>
              <a:rPr lang="en-IN" dirty="0"/>
              <a:t>Kubernetes</a:t>
            </a:r>
          </a:p>
          <a:p>
            <a:r>
              <a:rPr lang="en-IN" dirty="0" err="1"/>
              <a:t>Mongodb</a:t>
            </a:r>
            <a:r>
              <a:rPr lang="en-IN" dirty="0"/>
              <a:t> atlas</a:t>
            </a:r>
          </a:p>
        </p:txBody>
      </p:sp>
    </p:spTree>
    <p:extLst>
      <p:ext uri="{BB962C8B-B14F-4D97-AF65-F5344CB8AC3E}">
        <p14:creationId xmlns:p14="http://schemas.microsoft.com/office/powerpoint/2010/main" val="2349601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BF1A-BEEF-F513-AE8C-CC79FB835C35}"/>
              </a:ext>
            </a:extLst>
          </p:cNvPr>
          <p:cNvSpPr>
            <a:spLocks noGrp="1"/>
          </p:cNvSpPr>
          <p:nvPr>
            <p:ph type="title"/>
          </p:nvPr>
        </p:nvSpPr>
        <p:spPr/>
        <p:txBody>
          <a:bodyPr/>
          <a:lstStyle/>
          <a:p>
            <a:r>
              <a:rPr lang="en-IN" b="1" dirty="0" err="1"/>
              <a:t>Crossplane</a:t>
            </a:r>
            <a:r>
              <a:rPr lang="en-IN" b="1" dirty="0"/>
              <a:t> Composition Mode: Patch and Transform</a:t>
            </a:r>
            <a:endParaRPr lang="en-IN" dirty="0"/>
          </a:p>
        </p:txBody>
      </p:sp>
      <p:sp>
        <p:nvSpPr>
          <p:cNvPr id="3" name="Content Placeholder 2">
            <a:extLst>
              <a:ext uri="{FF2B5EF4-FFF2-40B4-BE49-F238E27FC236}">
                <a16:creationId xmlns:a16="http://schemas.microsoft.com/office/drawing/2014/main" id="{0B638E86-847A-265D-CF3F-1280899A45C5}"/>
              </a:ext>
            </a:extLst>
          </p:cNvPr>
          <p:cNvSpPr>
            <a:spLocks noGrp="1"/>
          </p:cNvSpPr>
          <p:nvPr>
            <p:ph idx="1"/>
          </p:nvPr>
        </p:nvSpPr>
        <p:spPr/>
        <p:txBody>
          <a:bodyPr/>
          <a:lstStyle/>
          <a:p>
            <a:r>
              <a:rPr lang="en-US" b="1" dirty="0"/>
              <a:t>Patch and Transform</a:t>
            </a:r>
            <a:r>
              <a:rPr lang="en-US" dirty="0"/>
              <a:t> in </a:t>
            </a:r>
            <a:r>
              <a:rPr lang="en-US" b="1" dirty="0"/>
              <a:t>Composition Mode</a:t>
            </a:r>
            <a:r>
              <a:rPr lang="en-US" dirty="0"/>
              <a:t> is about manipulating resources within a specific composition, adapting and updating resources to fit the desired state. </a:t>
            </a:r>
          </a:p>
          <a:p>
            <a:r>
              <a:rPr lang="en-US" dirty="0"/>
              <a:t>It’s a way to configure and customize cloud resources in an automated way, typically through the </a:t>
            </a:r>
            <a:r>
              <a:rPr lang="en-US" b="1" dirty="0"/>
              <a:t>Composite Resource</a:t>
            </a:r>
            <a:r>
              <a:rPr lang="en-US" dirty="0"/>
              <a:t> and the definitions of the </a:t>
            </a:r>
            <a:r>
              <a:rPr lang="en-US" b="1" dirty="0"/>
              <a:t>Managed Resources</a:t>
            </a:r>
            <a:r>
              <a:rPr lang="en-US" dirty="0"/>
              <a:t>.</a:t>
            </a:r>
            <a:endParaRPr lang="en-IN" dirty="0"/>
          </a:p>
        </p:txBody>
      </p:sp>
    </p:spTree>
    <p:extLst>
      <p:ext uri="{BB962C8B-B14F-4D97-AF65-F5344CB8AC3E}">
        <p14:creationId xmlns:p14="http://schemas.microsoft.com/office/powerpoint/2010/main" val="407252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9B0F-077E-6051-FC7D-1378B754209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C60E012-D9CA-D994-74CE-8A2FA6AEE76B}"/>
              </a:ext>
            </a:extLst>
          </p:cNvPr>
          <p:cNvSpPr>
            <a:spLocks noGrp="1"/>
          </p:cNvSpPr>
          <p:nvPr>
            <p:ph idx="1"/>
          </p:nvPr>
        </p:nvSpPr>
        <p:spPr/>
        <p:txBody>
          <a:bodyPr/>
          <a:lstStyle/>
          <a:p>
            <a:r>
              <a:rPr lang="en-US" dirty="0"/>
              <a:t>A CRD is like creating a new "form" in Kubernetes.</a:t>
            </a:r>
          </a:p>
          <a:p>
            <a:r>
              <a:rPr lang="en-US" dirty="0"/>
              <a:t>Once that form exists, you can fill it out — just like you create pods, you can now create custom objects.</a:t>
            </a:r>
            <a:endParaRPr lang="en-IN" dirty="0"/>
          </a:p>
        </p:txBody>
      </p:sp>
    </p:spTree>
    <p:extLst>
      <p:ext uri="{BB962C8B-B14F-4D97-AF65-F5344CB8AC3E}">
        <p14:creationId xmlns:p14="http://schemas.microsoft.com/office/powerpoint/2010/main" val="2134276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F035-CCD4-391C-D8CB-A0C696620F5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EF23655-87EA-CC25-8048-107306F8C7ED}"/>
              </a:ext>
            </a:extLst>
          </p:cNvPr>
          <p:cNvSpPr>
            <a:spLocks noGrp="1"/>
          </p:cNvSpPr>
          <p:nvPr>
            <p:ph idx="1"/>
          </p:nvPr>
        </p:nvSpPr>
        <p:spPr/>
        <p:txBody>
          <a:bodyPr/>
          <a:lstStyle/>
          <a:p>
            <a:pPr>
              <a:buNone/>
            </a:pPr>
            <a:r>
              <a:rPr lang="en-US" dirty="0"/>
              <a:t>Patching in </a:t>
            </a:r>
            <a:r>
              <a:rPr lang="en-US" dirty="0" err="1"/>
              <a:t>Crossplane</a:t>
            </a:r>
            <a:r>
              <a:rPr lang="en-US" dirty="0"/>
              <a:t> refers to modifying or updating the properties of a </a:t>
            </a:r>
            <a:r>
              <a:rPr lang="en-US" b="1" dirty="0"/>
              <a:t>Managed Resource</a:t>
            </a:r>
            <a:r>
              <a:rPr lang="en-US" dirty="0"/>
              <a:t> within a Composition. This is usually done using </a:t>
            </a:r>
            <a:r>
              <a:rPr lang="en-US" b="1" dirty="0"/>
              <a:t>patches</a:t>
            </a:r>
            <a:r>
              <a:rPr lang="en-US" dirty="0"/>
              <a:t> to apply changes to the configuration of resources as part of the composition.</a:t>
            </a:r>
          </a:p>
          <a:p>
            <a:pPr>
              <a:buFont typeface="Arial" panose="020B0604020202020204" pitchFamily="34" charset="0"/>
              <a:buChar char="•"/>
            </a:pPr>
            <a:r>
              <a:rPr lang="en-US" b="1" dirty="0"/>
              <a:t>Example</a:t>
            </a:r>
            <a:r>
              <a:rPr lang="en-US" dirty="0"/>
              <a:t>: If a composition defines a cloud database, and you want to patch the storage size, you would use </a:t>
            </a:r>
            <a:r>
              <a:rPr lang="en-US" dirty="0" err="1"/>
              <a:t>Crossplane’s</a:t>
            </a:r>
            <a:r>
              <a:rPr lang="en-US" dirty="0"/>
              <a:t> patching mechanism to update that specific property of the underlying database resource.</a:t>
            </a:r>
          </a:p>
          <a:p>
            <a:pPr>
              <a:buFont typeface="Arial" panose="020B0604020202020204" pitchFamily="34" charset="0"/>
              <a:buChar char="•"/>
            </a:pPr>
            <a:r>
              <a:rPr lang="en-US" b="1" dirty="0"/>
              <a:t>Use Case</a:t>
            </a:r>
            <a:r>
              <a:rPr lang="en-US" dirty="0"/>
              <a:t>: This is helpful when you need to modify specific attributes of the resources that are part of a Composition, like scaling a resource or updating its configuration.</a:t>
            </a:r>
          </a:p>
          <a:p>
            <a:endParaRPr lang="en-IN" dirty="0"/>
          </a:p>
        </p:txBody>
      </p:sp>
    </p:spTree>
    <p:extLst>
      <p:ext uri="{BB962C8B-B14F-4D97-AF65-F5344CB8AC3E}">
        <p14:creationId xmlns:p14="http://schemas.microsoft.com/office/powerpoint/2010/main" val="2183325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30E1-BA48-72A4-1C38-DE16EA2383F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D8C60F7-2D46-9A22-BF40-111064514813}"/>
              </a:ext>
            </a:extLst>
          </p:cNvPr>
          <p:cNvSpPr>
            <a:spLocks noGrp="1"/>
          </p:cNvSpPr>
          <p:nvPr>
            <p:ph idx="1"/>
          </p:nvPr>
        </p:nvSpPr>
        <p:spPr/>
        <p:txBody>
          <a:bodyPr>
            <a:normAutofit fontScale="92500" lnSpcReduction="20000"/>
          </a:bodyPr>
          <a:lstStyle/>
          <a:p>
            <a:r>
              <a:rPr lang="en-US" dirty="0"/>
              <a:t>Transforming in </a:t>
            </a:r>
            <a:r>
              <a:rPr lang="en-US" dirty="0" err="1"/>
              <a:t>Crossplane</a:t>
            </a:r>
            <a:r>
              <a:rPr lang="en-US" dirty="0"/>
              <a:t>, on the other hand, refers to the ability to manipulate the data between the Composite Resource and the underlying Managed Resources. It allows you to modify the way resource fields are passed or mapped from one resource to another, often based on input from the user.</a:t>
            </a:r>
          </a:p>
          <a:p>
            <a:r>
              <a:rPr lang="en-US" dirty="0"/>
              <a:t>Example: If a composite resource takes in an input for a database type (e.g., Postgres), and the underlying resources require specific field names like </a:t>
            </a:r>
            <a:r>
              <a:rPr lang="en-US" dirty="0" err="1"/>
              <a:t>dbType</a:t>
            </a:r>
            <a:r>
              <a:rPr lang="en-US" dirty="0"/>
              <a:t> or </a:t>
            </a:r>
            <a:r>
              <a:rPr lang="en-US" dirty="0" err="1"/>
              <a:t>dbVersion</a:t>
            </a:r>
            <a:r>
              <a:rPr lang="en-US" dirty="0"/>
              <a:t>, transformation can be used to map those fields appropriately.</a:t>
            </a:r>
          </a:p>
          <a:p>
            <a:r>
              <a:rPr lang="en-US" dirty="0"/>
              <a:t>Use Case: Transformations are often used when you need to adapt resource attributes or parameters to fit specific requirements, such as formatting or merging different types of input data.</a:t>
            </a:r>
            <a:endParaRPr lang="en-IN" dirty="0"/>
          </a:p>
        </p:txBody>
      </p:sp>
    </p:spTree>
    <p:extLst>
      <p:ext uri="{BB962C8B-B14F-4D97-AF65-F5344CB8AC3E}">
        <p14:creationId xmlns:p14="http://schemas.microsoft.com/office/powerpoint/2010/main" val="3645656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D776-BDAB-DC15-0F72-41BA127C277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12985E9-A599-56F4-BC41-015F1200DEAB}"/>
              </a:ext>
            </a:extLst>
          </p:cNvPr>
          <p:cNvSpPr>
            <a:spLocks noGrp="1"/>
          </p:cNvSpPr>
          <p:nvPr>
            <p:ph idx="1"/>
          </p:nvPr>
        </p:nvSpPr>
        <p:spPr/>
        <p:txBody>
          <a:bodyPr>
            <a:normAutofit lnSpcReduction="10000"/>
          </a:bodyPr>
          <a:lstStyle/>
          <a:p>
            <a:r>
              <a:rPr lang="en-US" dirty="0" err="1"/>
              <a:t>PatchSets</a:t>
            </a:r>
            <a:r>
              <a:rPr lang="en-US" dirty="0"/>
              <a:t>: </a:t>
            </a:r>
            <a:r>
              <a:rPr lang="en-US" dirty="0" err="1"/>
              <a:t>Crossplane</a:t>
            </a:r>
            <a:r>
              <a:rPr lang="en-US" dirty="0"/>
              <a:t> provides the ability to define patch sets that specify how to update the composition’s resources, either via manual updates or automatic reconciliation.</a:t>
            </a:r>
          </a:p>
          <a:p>
            <a:r>
              <a:rPr lang="en-US" dirty="0"/>
              <a:t>Transforms: These allow the user to define how inputs are mapped to the underlying cloud provider resources, ensuring correct behavior and configuration.</a:t>
            </a:r>
          </a:p>
          <a:p>
            <a:r>
              <a:rPr lang="en-US" dirty="0"/>
              <a:t>Consider a </a:t>
            </a:r>
            <a:r>
              <a:rPr lang="en-US" dirty="0" err="1"/>
              <a:t>DatabaseCluster</a:t>
            </a:r>
            <a:r>
              <a:rPr lang="en-US" dirty="0"/>
              <a:t> composite resource that defines a PostgreSQL database and an S3 bucket. When users create a composite resource, </a:t>
            </a:r>
            <a:r>
              <a:rPr lang="en-US" dirty="0" err="1"/>
              <a:t>Crossplane</a:t>
            </a:r>
            <a:r>
              <a:rPr lang="en-US" dirty="0"/>
              <a:t> can patch the database storage size, transform the database type into a field format accepted by the cloud provider, and automatically provision the underlying resources (Postgres database and S3 storage).</a:t>
            </a:r>
            <a:endParaRPr lang="en-IN" dirty="0"/>
          </a:p>
        </p:txBody>
      </p:sp>
    </p:spTree>
    <p:extLst>
      <p:ext uri="{BB962C8B-B14F-4D97-AF65-F5344CB8AC3E}">
        <p14:creationId xmlns:p14="http://schemas.microsoft.com/office/powerpoint/2010/main" val="2389370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2046-C58E-EC2F-9281-428EEB2C6A2A}"/>
              </a:ext>
            </a:extLst>
          </p:cNvPr>
          <p:cNvSpPr>
            <a:spLocks noGrp="1"/>
          </p:cNvSpPr>
          <p:nvPr>
            <p:ph type="title"/>
          </p:nvPr>
        </p:nvSpPr>
        <p:spPr/>
        <p:txBody>
          <a:bodyPr/>
          <a:lstStyle/>
          <a:p>
            <a:r>
              <a:rPr lang="en-IN" dirty="0"/>
              <a:t>Pipeline Mode</a:t>
            </a:r>
          </a:p>
        </p:txBody>
      </p:sp>
      <p:sp>
        <p:nvSpPr>
          <p:cNvPr id="3" name="Content Placeholder 2">
            <a:extLst>
              <a:ext uri="{FF2B5EF4-FFF2-40B4-BE49-F238E27FC236}">
                <a16:creationId xmlns:a16="http://schemas.microsoft.com/office/drawing/2014/main" id="{132AE9B3-42B1-C86B-D6B2-1EABD73B3DC3}"/>
              </a:ext>
            </a:extLst>
          </p:cNvPr>
          <p:cNvSpPr>
            <a:spLocks noGrp="1"/>
          </p:cNvSpPr>
          <p:nvPr>
            <p:ph idx="1"/>
          </p:nvPr>
        </p:nvSpPr>
        <p:spPr/>
        <p:txBody>
          <a:bodyPr/>
          <a:lstStyle/>
          <a:p>
            <a:r>
              <a:rPr lang="en-US" dirty="0"/>
              <a:t>A Pipeline in general terms refers to a sequence of stages through which data or resources pass, often transforming or modifying them at each step. </a:t>
            </a:r>
          </a:p>
          <a:p>
            <a:r>
              <a:rPr lang="en-US" dirty="0"/>
              <a:t>In the context of </a:t>
            </a:r>
            <a:r>
              <a:rPr lang="en-US" dirty="0" err="1"/>
              <a:t>Crossplane</a:t>
            </a:r>
            <a:r>
              <a:rPr lang="en-US" dirty="0"/>
              <a:t>, a Pipeline Mode would focus on the orchestration of operations across multiple stages, potentially involving patching and transforming of resources, but with a focus on sequencing and dependency management.</a:t>
            </a:r>
            <a:endParaRPr lang="en-IN" dirty="0"/>
          </a:p>
        </p:txBody>
      </p:sp>
    </p:spTree>
    <p:extLst>
      <p:ext uri="{BB962C8B-B14F-4D97-AF65-F5344CB8AC3E}">
        <p14:creationId xmlns:p14="http://schemas.microsoft.com/office/powerpoint/2010/main" val="3989954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253F-6916-7AAA-37A3-79B7A7DB573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0A33C517-42F1-775C-914D-DA48C7C15714}"/>
              </a:ext>
            </a:extLst>
          </p:cNvPr>
          <p:cNvPicPr>
            <a:picLocks noGrp="1" noChangeAspect="1"/>
          </p:cNvPicPr>
          <p:nvPr>
            <p:ph idx="1"/>
          </p:nvPr>
        </p:nvPicPr>
        <p:blipFill>
          <a:blip r:embed="rId2"/>
          <a:stretch>
            <a:fillRect/>
          </a:stretch>
        </p:blipFill>
        <p:spPr>
          <a:xfrm>
            <a:off x="979715" y="2016125"/>
            <a:ext cx="8405812" cy="3449638"/>
          </a:xfrm>
        </p:spPr>
      </p:pic>
    </p:spTree>
    <p:extLst>
      <p:ext uri="{BB962C8B-B14F-4D97-AF65-F5344CB8AC3E}">
        <p14:creationId xmlns:p14="http://schemas.microsoft.com/office/powerpoint/2010/main" val="39305107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3E42-B6EB-E1CD-5CE5-0E705F79FED1}"/>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F83F966B-503F-0939-A4BB-D662300A8651}"/>
              </a:ext>
            </a:extLst>
          </p:cNvPr>
          <p:cNvPicPr>
            <a:picLocks noGrp="1" noChangeAspect="1"/>
          </p:cNvPicPr>
          <p:nvPr>
            <p:ph idx="1"/>
          </p:nvPr>
        </p:nvPicPr>
        <p:blipFill>
          <a:blip r:embed="rId2"/>
          <a:stretch>
            <a:fillRect/>
          </a:stretch>
        </p:blipFill>
        <p:spPr>
          <a:xfrm>
            <a:off x="1611086" y="2797142"/>
            <a:ext cx="8188787" cy="2384458"/>
          </a:xfrm>
        </p:spPr>
      </p:pic>
    </p:spTree>
    <p:extLst>
      <p:ext uri="{BB962C8B-B14F-4D97-AF65-F5344CB8AC3E}">
        <p14:creationId xmlns:p14="http://schemas.microsoft.com/office/powerpoint/2010/main" val="3318080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68FC-08AF-AB3F-5F6E-A7C05AE80D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8AADAC-E75A-5BBE-7D6D-A0006C7D0D5E}"/>
              </a:ext>
            </a:extLst>
          </p:cNvPr>
          <p:cNvSpPr>
            <a:spLocks noGrp="1"/>
          </p:cNvSpPr>
          <p:nvPr>
            <p:ph idx="1"/>
          </p:nvPr>
        </p:nvSpPr>
        <p:spPr/>
        <p:txBody>
          <a:bodyPr>
            <a:normAutofit lnSpcReduction="10000"/>
          </a:bodyPr>
          <a:lstStyle/>
          <a:p>
            <a:r>
              <a:rPr lang="en-US" dirty="0"/>
              <a:t>A Composition uses a pipeline of composition functions to define the cloud resources to deploy."</a:t>
            </a:r>
          </a:p>
          <a:p>
            <a:r>
              <a:rPr lang="en-US" dirty="0"/>
              <a:t>This means:</a:t>
            </a:r>
          </a:p>
          <a:p>
            <a:r>
              <a:rPr lang="en-US" dirty="0"/>
              <a:t>In Pipeline mode, </a:t>
            </a:r>
            <a:r>
              <a:rPr lang="en-US" dirty="0" err="1"/>
              <a:t>Crossplane</a:t>
            </a:r>
            <a:r>
              <a:rPr lang="en-US" dirty="0"/>
              <a:t> doesn't just statically define resources in YAML.</a:t>
            </a:r>
          </a:p>
          <a:p>
            <a:r>
              <a:rPr lang="en-US" dirty="0"/>
              <a:t>Instead, it runs through a pipeline of functions — each of which can mutate, transform, filter, or create resources dynamically.</a:t>
            </a:r>
          </a:p>
          <a:p>
            <a:r>
              <a:rPr lang="en-US" dirty="0"/>
              <a:t>Think of it like a CI/CD pipeline — each step does something to the data before the next step takes over.</a:t>
            </a:r>
            <a:endParaRPr lang="en-IN" dirty="0"/>
          </a:p>
        </p:txBody>
      </p:sp>
    </p:spTree>
    <p:extLst>
      <p:ext uri="{BB962C8B-B14F-4D97-AF65-F5344CB8AC3E}">
        <p14:creationId xmlns:p14="http://schemas.microsoft.com/office/powerpoint/2010/main" val="3130335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F363-9197-6C93-C078-B8636FF9E4A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535D49E2-9702-C293-AA7C-CDDA2CEC4E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21770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10A7-F856-3C29-D67B-DAE5EC63740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4C8414B-D843-2060-CB3A-1CCEBB2E15B3}"/>
              </a:ext>
            </a:extLst>
          </p:cNvPr>
          <p:cNvSpPr>
            <a:spLocks noGrp="1"/>
          </p:cNvSpPr>
          <p:nvPr>
            <p:ph idx="1"/>
          </p:nvPr>
        </p:nvSpPr>
        <p:spPr/>
        <p:txBody>
          <a:bodyPr/>
          <a:lstStyle/>
          <a:p>
            <a:pPr>
              <a:buNone/>
            </a:pPr>
            <a:r>
              <a:rPr lang="en-IN" dirty="0"/>
              <a:t>A pipeline in </a:t>
            </a:r>
            <a:r>
              <a:rPr lang="en-IN" dirty="0" err="1"/>
              <a:t>Crossplane</a:t>
            </a:r>
            <a:r>
              <a:rPr lang="en-IN" dirty="0"/>
              <a:t> might involve:</a:t>
            </a:r>
          </a:p>
          <a:p>
            <a:pPr>
              <a:buFont typeface="+mj-lt"/>
              <a:buAutoNum type="arabicPeriod"/>
            </a:pPr>
            <a:r>
              <a:rPr lang="en-IN" b="1" dirty="0"/>
              <a:t>Create Database</a:t>
            </a:r>
            <a:r>
              <a:rPr lang="en-IN" dirty="0"/>
              <a:t> (e.g., RDS or PostgreSQL instance).</a:t>
            </a:r>
          </a:p>
          <a:p>
            <a:pPr>
              <a:buFont typeface="+mj-lt"/>
              <a:buAutoNum type="arabicPeriod"/>
            </a:pPr>
            <a:r>
              <a:rPr lang="en-IN" b="1" dirty="0"/>
              <a:t>Apply Transformations</a:t>
            </a:r>
            <a:r>
              <a:rPr lang="en-IN" dirty="0"/>
              <a:t> (e.g., transforming input values into cloud-specific formats).</a:t>
            </a:r>
          </a:p>
          <a:p>
            <a:pPr>
              <a:buFont typeface="+mj-lt"/>
              <a:buAutoNum type="arabicPeriod"/>
            </a:pPr>
            <a:r>
              <a:rPr lang="en-IN" b="1" dirty="0"/>
              <a:t>Provision Backup Resources</a:t>
            </a:r>
            <a:r>
              <a:rPr lang="en-IN" dirty="0"/>
              <a:t> (e.g., S3 bucket for backups).</a:t>
            </a:r>
          </a:p>
          <a:p>
            <a:pPr>
              <a:buFont typeface="+mj-lt"/>
              <a:buAutoNum type="arabicPeriod"/>
            </a:pPr>
            <a:r>
              <a:rPr lang="en-IN" b="1" dirty="0"/>
              <a:t>Apply Patch</a:t>
            </a:r>
            <a:r>
              <a:rPr lang="en-IN" dirty="0"/>
              <a:t> (e.g., increasing storage size for the database).</a:t>
            </a:r>
          </a:p>
          <a:p>
            <a:pPr lvl="1"/>
            <a:endParaRPr lang="en-IN" dirty="0"/>
          </a:p>
        </p:txBody>
      </p:sp>
    </p:spTree>
    <p:extLst>
      <p:ext uri="{BB962C8B-B14F-4D97-AF65-F5344CB8AC3E}">
        <p14:creationId xmlns:p14="http://schemas.microsoft.com/office/powerpoint/2010/main" val="347237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F7CD-1E3E-0D44-82B0-BF60EA7ACEA6}"/>
              </a:ext>
            </a:extLst>
          </p:cNvPr>
          <p:cNvSpPr>
            <a:spLocks noGrp="1"/>
          </p:cNvSpPr>
          <p:nvPr>
            <p:ph type="title"/>
          </p:nvPr>
        </p:nvSpPr>
        <p:spPr/>
        <p:txBody>
          <a:bodyPr/>
          <a:lstStyle/>
          <a:p>
            <a:r>
              <a:rPr lang="en-IN" dirty="0" err="1"/>
              <a:t>cRossplane</a:t>
            </a:r>
            <a:r>
              <a:rPr lang="en-IN" dirty="0"/>
              <a:t> setup</a:t>
            </a:r>
          </a:p>
        </p:txBody>
      </p:sp>
      <p:sp>
        <p:nvSpPr>
          <p:cNvPr id="3" name="Content Placeholder 2">
            <a:extLst>
              <a:ext uri="{FF2B5EF4-FFF2-40B4-BE49-F238E27FC236}">
                <a16:creationId xmlns:a16="http://schemas.microsoft.com/office/drawing/2014/main" id="{8A3CE029-46AE-F94D-A8C5-A012D0D3BFA8}"/>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When you install </a:t>
            </a:r>
            <a:r>
              <a:rPr lang="en-US" dirty="0" err="1">
                <a:latin typeface="Calibri Light" panose="020F0302020204030204" pitchFamily="34" charset="0"/>
                <a:ea typeface="Calibri Light" panose="020F0302020204030204" pitchFamily="34" charset="0"/>
                <a:cs typeface="Calibri Light" panose="020F0302020204030204" pitchFamily="34" charset="0"/>
              </a:rPr>
              <a:t>Crossplane</a:t>
            </a:r>
            <a:r>
              <a:rPr lang="en-US" dirty="0">
                <a:latin typeface="Calibri Light" panose="020F0302020204030204" pitchFamily="34" charset="0"/>
                <a:ea typeface="Calibri Light" panose="020F0302020204030204" pitchFamily="34" charset="0"/>
                <a:cs typeface="Calibri Light" panose="020F0302020204030204" pitchFamily="34" charset="0"/>
              </a:rPr>
              <a:t> into your Kubernetes cluster, it creates some CRDs (Custom Resource Definitions).</a:t>
            </a:r>
          </a:p>
          <a:p>
            <a:r>
              <a:rPr lang="en-US" dirty="0">
                <a:latin typeface="Calibri Light" panose="020F0302020204030204" pitchFamily="34" charset="0"/>
                <a:ea typeface="Calibri Light" panose="020F0302020204030204" pitchFamily="34" charset="0"/>
                <a:cs typeface="Calibri Light" panose="020F0302020204030204" pitchFamily="34" charset="0"/>
              </a:rPr>
              <a:t>These are special objects that extend Kubernetes, so you can define things like: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cloud databases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virtual machines (like EC2)</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networks, storage, etc.</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provider configs (like AWS, GCP, Azure settings)</a:t>
            </a:r>
          </a:p>
          <a:p>
            <a:r>
              <a:rPr lang="en-US" dirty="0">
                <a:latin typeface="Calibri Light" panose="020F0302020204030204" pitchFamily="34" charset="0"/>
                <a:ea typeface="Calibri Light" panose="020F0302020204030204" pitchFamily="34" charset="0"/>
                <a:cs typeface="Calibri Light" panose="020F0302020204030204" pitchFamily="34" charset="0"/>
              </a:rPr>
              <a:t>These CRDs let Kubernetes understand and manage non-Kubernetes resources — like AWS or GCP — as if they were native Kubernetes objects.</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2078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6EBE-3072-46AB-51A6-524B795D497B}"/>
              </a:ext>
            </a:extLst>
          </p:cNvPr>
          <p:cNvSpPr>
            <a:spLocks noGrp="1"/>
          </p:cNvSpPr>
          <p:nvPr>
            <p:ph type="title"/>
          </p:nvPr>
        </p:nvSpPr>
        <p:spPr/>
        <p:txBody>
          <a:bodyPr/>
          <a:lstStyle/>
          <a:p>
            <a:r>
              <a:rPr lang="en-IN" dirty="0" err="1"/>
              <a:t>Prereq</a:t>
            </a:r>
            <a:endParaRPr lang="en-IN" dirty="0"/>
          </a:p>
        </p:txBody>
      </p:sp>
      <p:sp>
        <p:nvSpPr>
          <p:cNvPr id="3" name="Content Placeholder 2">
            <a:extLst>
              <a:ext uri="{FF2B5EF4-FFF2-40B4-BE49-F238E27FC236}">
                <a16:creationId xmlns:a16="http://schemas.microsoft.com/office/drawing/2014/main" id="{28855E48-2CB3-BEA5-D959-0164FF9D668F}"/>
              </a:ext>
            </a:extLst>
          </p:cNvPr>
          <p:cNvSpPr>
            <a:spLocks noGrp="1"/>
          </p:cNvSpPr>
          <p:nvPr>
            <p:ph idx="1"/>
          </p:nvPr>
        </p:nvSpPr>
        <p:spPr/>
        <p:txBody>
          <a:bodyPr/>
          <a:lstStyle/>
          <a:p>
            <a:pPr algn="l">
              <a:buNone/>
            </a:pPr>
            <a:r>
              <a:rPr lang="en-US" b="1" i="0" dirty="0">
                <a:solidFill>
                  <a:srgbClr val="0A1111"/>
                </a:solidFill>
                <a:effectLst/>
                <a:latin typeface="Avenir-Roman"/>
              </a:rPr>
              <a:t>Prerequisites </a:t>
            </a:r>
          </a:p>
          <a:p>
            <a:pPr algn="l">
              <a:buNone/>
            </a:pPr>
            <a:r>
              <a:rPr lang="en-US" b="0" i="0" dirty="0">
                <a:solidFill>
                  <a:srgbClr val="0A1111"/>
                </a:solidFill>
                <a:effectLst/>
                <a:latin typeface="Avenir-Roman"/>
              </a:rPr>
              <a:t>This </a:t>
            </a:r>
            <a:r>
              <a:rPr lang="en-US" b="0" i="0" dirty="0" err="1">
                <a:solidFill>
                  <a:srgbClr val="0A1111"/>
                </a:solidFill>
                <a:effectLst/>
                <a:latin typeface="Avenir-Roman"/>
              </a:rPr>
              <a:t>quickstart</a:t>
            </a:r>
            <a:r>
              <a:rPr lang="en-US" b="0" i="0" dirty="0">
                <a:solidFill>
                  <a:srgbClr val="0A1111"/>
                </a:solidFill>
                <a:effectLst/>
                <a:latin typeface="Avenir-Roman"/>
              </a:rPr>
              <a:t> requires:</a:t>
            </a:r>
          </a:p>
          <a:p>
            <a:pPr algn="l">
              <a:buFont typeface="Arial" panose="020B0604020202020204" pitchFamily="34" charset="0"/>
              <a:buChar char="•"/>
            </a:pPr>
            <a:r>
              <a:rPr lang="en-US" b="0" i="0" dirty="0">
                <a:solidFill>
                  <a:srgbClr val="0A1111"/>
                </a:solidFill>
                <a:effectLst/>
                <a:latin typeface="Avenir-Roman"/>
              </a:rPr>
              <a:t>a Kubernetes cluster with at least 2 GB of RAM</a:t>
            </a:r>
          </a:p>
          <a:p>
            <a:pPr algn="l">
              <a:buFont typeface="Arial" panose="020B0604020202020204" pitchFamily="34" charset="0"/>
              <a:buChar char="•"/>
            </a:pPr>
            <a:r>
              <a:rPr lang="en-US" b="0" i="0" dirty="0">
                <a:solidFill>
                  <a:srgbClr val="0A1111"/>
                </a:solidFill>
                <a:effectLst/>
                <a:latin typeface="Avenir-Roman"/>
              </a:rPr>
              <a:t>permissions to create pods and secrets in the Kubernetes cluster</a:t>
            </a:r>
          </a:p>
          <a:p>
            <a:pPr algn="l">
              <a:buFont typeface="Arial" panose="020B0604020202020204" pitchFamily="34" charset="0"/>
              <a:buChar char="•"/>
            </a:pPr>
            <a:r>
              <a:rPr lang="en-US" b="0" i="0" u="sng" dirty="0">
                <a:solidFill>
                  <a:srgbClr val="0A1111"/>
                </a:solidFill>
                <a:effectLst/>
                <a:latin typeface="Avenir-Roman"/>
                <a:hlinkClick r:id="rId2"/>
              </a:rPr>
              <a:t>Helm</a:t>
            </a:r>
            <a:r>
              <a:rPr lang="en-US" b="0" i="0" dirty="0">
                <a:solidFill>
                  <a:srgbClr val="0A1111"/>
                </a:solidFill>
                <a:effectLst/>
                <a:latin typeface="Avenir-Roman"/>
              </a:rPr>
              <a:t> version v3.2.0 or later</a:t>
            </a:r>
          </a:p>
          <a:p>
            <a:pPr algn="l">
              <a:buFont typeface="Arial" panose="020B0604020202020204" pitchFamily="34" charset="0"/>
              <a:buChar char="•"/>
            </a:pPr>
            <a:r>
              <a:rPr lang="en-US" b="0" i="0" dirty="0">
                <a:solidFill>
                  <a:srgbClr val="0A1111"/>
                </a:solidFill>
                <a:effectLst/>
                <a:latin typeface="Avenir-Roman"/>
              </a:rPr>
              <a:t>an AWS account with permissions to create an S3 storage bucket</a:t>
            </a:r>
          </a:p>
          <a:p>
            <a:pPr algn="l">
              <a:buFont typeface="Arial" panose="020B0604020202020204" pitchFamily="34" charset="0"/>
              <a:buChar char="•"/>
            </a:pPr>
            <a:r>
              <a:rPr lang="en-US" b="0" i="0" dirty="0">
                <a:solidFill>
                  <a:srgbClr val="0A1111"/>
                </a:solidFill>
                <a:effectLst/>
                <a:latin typeface="Avenir-Roman"/>
              </a:rPr>
              <a:t>AWS </a:t>
            </a:r>
            <a:r>
              <a:rPr lang="en-US" b="0" i="0" u="sng" dirty="0">
                <a:solidFill>
                  <a:srgbClr val="0A1111"/>
                </a:solidFill>
                <a:effectLst/>
                <a:latin typeface="Avenir-Roman"/>
                <a:hlinkClick r:id="rId3"/>
              </a:rPr>
              <a:t>access keys</a:t>
            </a:r>
            <a:endParaRPr lang="en-US" b="0" i="0" dirty="0">
              <a:solidFill>
                <a:srgbClr val="0A1111"/>
              </a:solidFill>
              <a:effectLst/>
              <a:latin typeface="Avenir-Roman"/>
            </a:endParaRPr>
          </a:p>
          <a:p>
            <a:endParaRPr lang="en-IN" dirty="0"/>
          </a:p>
        </p:txBody>
      </p:sp>
    </p:spTree>
    <p:extLst>
      <p:ext uri="{BB962C8B-B14F-4D97-AF65-F5344CB8AC3E}">
        <p14:creationId xmlns:p14="http://schemas.microsoft.com/office/powerpoint/2010/main" val="3420749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1062</TotalTime>
  <Words>3149</Words>
  <Application>Microsoft Office PowerPoint</Application>
  <PresentationFormat>Widescreen</PresentationFormat>
  <Paragraphs>310</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Avenir-Roman</vt:lpstr>
      <vt:lpstr>Calibri</vt:lpstr>
      <vt:lpstr>Calibri Light</vt:lpstr>
      <vt:lpstr>Gill Sans MT</vt:lpstr>
      <vt:lpstr>Gallery</vt:lpstr>
      <vt:lpstr>crossplane</vt:lpstr>
      <vt:lpstr>intro</vt:lpstr>
      <vt:lpstr>..</vt:lpstr>
      <vt:lpstr>..</vt:lpstr>
      <vt:lpstr>Setup of kubernetes</vt:lpstr>
      <vt:lpstr>CRD</vt:lpstr>
      <vt:lpstr>.. </vt:lpstr>
      <vt:lpstr>cRossplane setup</vt:lpstr>
      <vt:lpstr>Prereq</vt:lpstr>
      <vt:lpstr>Setup lab</vt:lpstr>
      <vt:lpstr>..</vt:lpstr>
      <vt:lpstr>Crossplane pod:brain of Crossplane </vt:lpstr>
      <vt:lpstr>crossplane-rbac-manager Pod</vt:lpstr>
      <vt:lpstr>PowerPoint Presentation</vt:lpstr>
      <vt:lpstr>workflow</vt:lpstr>
      <vt:lpstr>..</vt:lpstr>
      <vt:lpstr>..</vt:lpstr>
      <vt:lpstr>Lab setup</vt:lpstr>
      <vt:lpstr>provider</vt:lpstr>
      <vt:lpstr>PowerPoint Presentation</vt:lpstr>
      <vt:lpstr>..</vt:lpstr>
      <vt:lpstr>Lab 2</vt:lpstr>
      <vt:lpstr>Aws auth</vt:lpstr>
      <vt:lpstr>Lab 3</vt:lpstr>
      <vt:lpstr>Providerconfig</vt:lpstr>
      <vt:lpstr>..</vt:lpstr>
      <vt:lpstr>..</vt:lpstr>
      <vt:lpstr>..</vt:lpstr>
      <vt:lpstr>Lab 4</vt:lpstr>
      <vt:lpstr>Crossplane cli</vt:lpstr>
      <vt:lpstr>Lab 5</vt:lpstr>
      <vt:lpstr>What is a Managed Resource?</vt:lpstr>
      <vt:lpstr>..</vt:lpstr>
      <vt:lpstr>Lab 6</vt:lpstr>
      <vt:lpstr>Provider for kubernetes</vt:lpstr>
      <vt:lpstr>..</vt:lpstr>
      <vt:lpstr>Secrets</vt:lpstr>
      <vt:lpstr>Lab 7 and lab 8</vt:lpstr>
      <vt:lpstr>Setup providerconfig</vt:lpstr>
      <vt:lpstr>Lab 9</vt:lpstr>
      <vt:lpstr>Test our setup: Object resource</vt:lpstr>
      <vt:lpstr>Create a ns</vt:lpstr>
      <vt:lpstr>LAB 10</vt:lpstr>
      <vt:lpstr>What is a CompositeResourceDefinition (XRD)</vt:lpstr>
      <vt:lpstr>..</vt:lpstr>
      <vt:lpstr>..</vt:lpstr>
      <vt:lpstr>..</vt:lpstr>
      <vt:lpstr>Xrd groups</vt:lpstr>
      <vt:lpstr>Xrd names</vt:lpstr>
      <vt:lpstr>PowerPoint Presentation</vt:lpstr>
      <vt:lpstr>..</vt:lpstr>
      <vt:lpstr>Xrd version</vt:lpstr>
      <vt:lpstr>Define the schema</vt:lpstr>
      <vt:lpstr>..</vt:lpstr>
      <vt:lpstr>..</vt:lpstr>
      <vt:lpstr>Required fields  </vt:lpstr>
      <vt:lpstr>lab</vt:lpstr>
      <vt:lpstr>Composite resource</vt:lpstr>
      <vt:lpstr>composition</vt:lpstr>
      <vt:lpstr>..</vt:lpstr>
      <vt:lpstr>..</vt:lpstr>
      <vt:lpstr>.. </vt:lpstr>
      <vt:lpstr>.</vt:lpstr>
      <vt:lpstr>lab</vt:lpstr>
      <vt:lpstr>claim</vt:lpstr>
      <vt:lpstr>..</vt:lpstr>
      <vt:lpstr>lab</vt:lpstr>
      <vt:lpstr>Learn about managed resource</vt:lpstr>
      <vt:lpstr>Crossplane Composition Mode: Patch and Transform</vt:lpstr>
      <vt:lpstr>.</vt:lpstr>
      <vt:lpstr>.</vt:lpstr>
      <vt:lpstr>..</vt:lpstr>
      <vt:lpstr>Pipeline Mode</vt:lpstr>
      <vt:lpstr>..</vt:lpstr>
      <vt:lpstr>..</vt:lpstr>
      <vt:lpstr>PowerPoint Presentation</vt:lpstr>
      <vt:lpstr>lab</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56</cp:revision>
  <dcterms:created xsi:type="dcterms:W3CDTF">2025-04-05T17:25:03Z</dcterms:created>
  <dcterms:modified xsi:type="dcterms:W3CDTF">2025-04-16T08:41:40Z</dcterms:modified>
</cp:coreProperties>
</file>