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8" r:id="rId5"/>
    <p:sldId id="269" r:id="rId6"/>
    <p:sldId id="270" r:id="rId7"/>
    <p:sldId id="271" r:id="rId8"/>
    <p:sldId id="258" r:id="rId9"/>
    <p:sldId id="259" r:id="rId10"/>
    <p:sldId id="260" r:id="rId11"/>
    <p:sldId id="261" r:id="rId12"/>
    <p:sldId id="262" r:id="rId13"/>
    <p:sldId id="263" r:id="rId14"/>
    <p:sldId id="264" r:id="rId15"/>
    <p:sldId id="273"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ECC-7627-1F81-59F7-4831EA72B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0E64C2-0D6E-BB34-33EB-C237F4B75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F4BBD-4892-A9EB-B763-E6BA6179369C}"/>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5C65445C-EFF4-E0E2-0487-4CCA89A05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475E-CA8F-E60F-3622-0DD2B517F8D2}"/>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7106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8804-A317-358A-CC53-DB0ADFDA92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52ED70-518E-8577-E714-CEB8B6841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4CFE5-8F3B-0044-CE02-672C6D7621EC}"/>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B6E4C904-F158-AA9C-F512-39BA8BCB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3B75A-9E25-F9E3-8C4C-4E43E100EF9B}"/>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5776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6BF9C-47E8-75EE-6050-03932EA4D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F9C8F-1662-CC1A-A001-C57C0EA4B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D6F20-249E-BFBF-33A1-5B98AF195BEF}"/>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1AE69367-EBC1-099D-8C68-D27B5D91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B0F7A-402B-C816-0AF3-68902857B86E}"/>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22237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4281-61C2-F313-0D96-681ABE71A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4C0EC-DE9E-B1B9-1076-3E022CAEC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4A6D-3D36-0F43-6A51-8AF8E5A46C32}"/>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983DD959-1480-2745-64D4-00312823B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DEB50-FE5B-D858-C440-7DF3B018F0B2}"/>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34032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FF7B-5DCE-7B11-9067-8C57FFC4B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0DC4B-EC28-2700-06C4-55C715357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7AA7B-824A-8513-7086-D0235D1904EE}"/>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3C9E216D-4DDA-738D-3023-C279C42B0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3CF16-4817-CF4E-19FD-3CFE75E67407}"/>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47767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5041-86F6-D9FB-AF65-2E0E5FD9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DC4D-C7CB-E52F-F827-03F4DD2AA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5CE96-D105-47BE-9270-67E655CB7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6A1F5-98C2-3747-66B4-7EA0ED874A52}"/>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6" name="Footer Placeholder 5">
            <a:extLst>
              <a:ext uri="{FF2B5EF4-FFF2-40B4-BE49-F238E27FC236}">
                <a16:creationId xmlns:a16="http://schemas.microsoft.com/office/drawing/2014/main" id="{419E3A52-D084-BE4C-0A0B-7E683C163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80D54-B2EC-8FAC-9501-9F9AEA99E84E}"/>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49246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0FCB-C912-7A2A-3E45-9DE307A3E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635077-805F-58E7-A53E-11F70BDA3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C78E8-2A0A-5CA1-6E11-B6879B6B8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264AE-3BD4-5D99-C84C-C33A73B56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32EE0D-1449-CAF0-5E35-B399BB673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690E72-D1CA-60A3-1558-36647D46DC37}"/>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8" name="Footer Placeholder 7">
            <a:extLst>
              <a:ext uri="{FF2B5EF4-FFF2-40B4-BE49-F238E27FC236}">
                <a16:creationId xmlns:a16="http://schemas.microsoft.com/office/drawing/2014/main" id="{95790095-2C71-F1C6-5DB8-CAFB64CC3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6589CB-68B1-7C96-28D3-168F2BA3A45F}"/>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88803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872E-CB3F-55BC-4A9A-E728C33F8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3B3ED-4475-CEC1-E17B-450FE8877CAC}"/>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4" name="Footer Placeholder 3">
            <a:extLst>
              <a:ext uri="{FF2B5EF4-FFF2-40B4-BE49-F238E27FC236}">
                <a16:creationId xmlns:a16="http://schemas.microsoft.com/office/drawing/2014/main" id="{FC863A22-E320-4744-7AE6-B63B9FBFA8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9557B-0097-F736-EFE1-26209350D71C}"/>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6632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B4F43-6AF6-9C98-7558-2BFF53033ED3}"/>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3" name="Footer Placeholder 2">
            <a:extLst>
              <a:ext uri="{FF2B5EF4-FFF2-40B4-BE49-F238E27FC236}">
                <a16:creationId xmlns:a16="http://schemas.microsoft.com/office/drawing/2014/main" id="{874AA10B-4F8F-3BA1-64DB-F54ECB64E5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E7992-303F-B43E-AF75-3D4FE7EB656C}"/>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42615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31B8-010A-171C-D972-E2C4AAD2B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DE4724-AED0-1BE7-5460-71732BA7A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FD2CE2-C724-D285-4475-B41D4A0CB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6BEF2-4CB3-780D-9677-E40A804A618B}"/>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6" name="Footer Placeholder 5">
            <a:extLst>
              <a:ext uri="{FF2B5EF4-FFF2-40B4-BE49-F238E27FC236}">
                <a16:creationId xmlns:a16="http://schemas.microsoft.com/office/drawing/2014/main" id="{BFE4014F-D3CE-B1C5-52FA-E4050F43C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7DBCF-D083-7D1B-847D-15B5213DDF64}"/>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5435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0E89-D018-1170-092B-5AAA2038D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6C821-1316-92CD-F04B-D7D4A43CB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5A04F-226C-8CD2-D6CF-24F3DC61A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DFB43-679F-EA03-D197-236C2EBABA88}"/>
              </a:ext>
            </a:extLst>
          </p:cNvPr>
          <p:cNvSpPr>
            <a:spLocks noGrp="1"/>
          </p:cNvSpPr>
          <p:nvPr>
            <p:ph type="dt" sz="half" idx="10"/>
          </p:nvPr>
        </p:nvSpPr>
        <p:spPr/>
        <p:txBody>
          <a:bodyPr/>
          <a:lstStyle/>
          <a:p>
            <a:fld id="{CC9ED447-4403-48AF-94EB-EF05D646746D}" type="datetimeFigureOut">
              <a:rPr lang="en-US" smtClean="0"/>
              <a:t>11/9/2022</a:t>
            </a:fld>
            <a:endParaRPr lang="en-US"/>
          </a:p>
        </p:txBody>
      </p:sp>
      <p:sp>
        <p:nvSpPr>
          <p:cNvPr id="6" name="Footer Placeholder 5">
            <a:extLst>
              <a:ext uri="{FF2B5EF4-FFF2-40B4-BE49-F238E27FC236}">
                <a16:creationId xmlns:a16="http://schemas.microsoft.com/office/drawing/2014/main" id="{26DB5525-1E37-A31A-D6DA-437D2EDFC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B642C-56B9-F76D-EDE9-4F6AF6E0680B}"/>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4832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860EA-3B6C-72AC-0015-F86A3CCEB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67AC33-05F6-4850-E85E-1D88198FE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F7D22-BAC1-2ECB-3584-112553E1A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ED447-4403-48AF-94EB-EF05D646746D}" type="datetimeFigureOut">
              <a:rPr lang="en-US" smtClean="0"/>
              <a:t>11/9/2022</a:t>
            </a:fld>
            <a:endParaRPr lang="en-US"/>
          </a:p>
        </p:txBody>
      </p:sp>
      <p:sp>
        <p:nvSpPr>
          <p:cNvPr id="5" name="Footer Placeholder 4">
            <a:extLst>
              <a:ext uri="{FF2B5EF4-FFF2-40B4-BE49-F238E27FC236}">
                <a16:creationId xmlns:a16="http://schemas.microsoft.com/office/drawing/2014/main" id="{4E1B334D-0121-6FAA-90E7-A5C26F0B6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5AC240-DEDA-EBC1-BE0B-002645126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8853C-9B68-4B45-8F18-435AEAE19F93}" type="slidenum">
              <a:rPr lang="en-US" smtClean="0"/>
              <a:t>‹#›</a:t>
            </a:fld>
            <a:endParaRPr lang="en-US"/>
          </a:p>
        </p:txBody>
      </p:sp>
    </p:spTree>
    <p:extLst>
      <p:ext uri="{BB962C8B-B14F-4D97-AF65-F5344CB8AC3E}">
        <p14:creationId xmlns:p14="http://schemas.microsoft.com/office/powerpoint/2010/main" val="3419821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google/lmctf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hyperlink" Target="https://github.com/docker/libcontainer"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www.linuxfoundation.or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oogle/gvisor" TargetMode="External"/><Relationship Id="rId13" Type="http://schemas.openxmlformats.org/officeDocument/2006/relationships/hyperlink" Target="https://www.cncf.io/" TargetMode="External"/><Relationship Id="rId3" Type="http://schemas.openxmlformats.org/officeDocument/2006/relationships/hyperlink" Target="https://nixos.org/" TargetMode="External"/><Relationship Id="rId7" Type="http://schemas.openxmlformats.org/officeDocument/2006/relationships/hyperlink" Target="https://firecracker-microvm.github.io/" TargetMode="External"/><Relationship Id="rId12" Type="http://schemas.openxmlformats.org/officeDocument/2006/relationships/hyperlink" Target="https://nabla-containers.github.io/" TargetMode="External"/><Relationship Id="rId2" Type="http://schemas.openxmlformats.org/officeDocument/2006/relationships/hyperlink" Target="https://www.freedesktop.org/software/systemd/man/systemd-nspawn.html" TargetMode="External"/><Relationship Id="rId1" Type="http://schemas.openxmlformats.org/officeDocument/2006/relationships/slideLayout" Target="../slideLayouts/slideLayout2.xml"/><Relationship Id="rId6" Type="http://schemas.openxmlformats.org/officeDocument/2006/relationships/hyperlink" Target="https://katacontainers.io/" TargetMode="External"/><Relationship Id="rId11" Type="http://schemas.openxmlformats.org/officeDocument/2006/relationships/hyperlink" Target="https://github.com/opencontainers/runc" TargetMode="External"/><Relationship Id="rId5" Type="http://schemas.openxmlformats.org/officeDocument/2006/relationships/hyperlink" Target="https://cri-o.io/" TargetMode="External"/><Relationship Id="rId10" Type="http://schemas.openxmlformats.org/officeDocument/2006/relationships/hyperlink" Target="https://linuxcontainers.org/" TargetMode="External"/><Relationship Id="rId4" Type="http://schemas.openxmlformats.org/officeDocument/2006/relationships/hyperlink" Target="https://nixos.org/nixos/manual/#ch-containers" TargetMode="External"/><Relationship Id="rId9" Type="http://schemas.openxmlformats.org/officeDocument/2006/relationships/hyperlink" Target="https://containerd.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7FA8-73EC-A26E-EB52-F3FB5E406BED}"/>
              </a:ext>
            </a:extLst>
          </p:cNvPr>
          <p:cNvSpPr>
            <a:spLocks noGrp="1"/>
          </p:cNvSpPr>
          <p:nvPr>
            <p:ph type="ctrTitle"/>
          </p:nvPr>
        </p:nvSpPr>
        <p:spPr/>
        <p:txBody>
          <a:bodyPr/>
          <a:lstStyle/>
          <a:p>
            <a:r>
              <a:rPr lang="en-US" dirty="0"/>
              <a:t>Introduction to docker</a:t>
            </a:r>
          </a:p>
        </p:txBody>
      </p:sp>
      <p:sp>
        <p:nvSpPr>
          <p:cNvPr id="3" name="Subtitle 2">
            <a:extLst>
              <a:ext uri="{FF2B5EF4-FFF2-40B4-BE49-F238E27FC236}">
                <a16:creationId xmlns:a16="http://schemas.microsoft.com/office/drawing/2014/main" id="{F9455F14-16B0-8C33-4AE6-9DCD5E71F94F}"/>
              </a:ext>
            </a:extLst>
          </p:cNvPr>
          <p:cNvSpPr>
            <a:spLocks noGrp="1"/>
          </p:cNvSpPr>
          <p:nvPr>
            <p:ph type="subTitle" idx="1"/>
          </p:nvPr>
        </p:nvSpPr>
        <p:spPr/>
        <p:txBody>
          <a:bodyPr/>
          <a:lstStyle/>
          <a:p>
            <a:r>
              <a:rPr lang="en-US" dirty="0"/>
              <a:t>Build once use anywhere</a:t>
            </a:r>
          </a:p>
        </p:txBody>
      </p:sp>
    </p:spTree>
    <p:extLst>
      <p:ext uri="{BB962C8B-B14F-4D97-AF65-F5344CB8AC3E}">
        <p14:creationId xmlns:p14="http://schemas.microsoft.com/office/powerpoint/2010/main" val="297639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79C7-DC7F-9401-9436-ACD6F0EDDA62}"/>
              </a:ext>
            </a:extLst>
          </p:cNvPr>
          <p:cNvSpPr>
            <a:spLocks noGrp="1"/>
          </p:cNvSpPr>
          <p:nvPr>
            <p:ph type="title"/>
          </p:nvPr>
        </p:nvSpPr>
        <p:spPr/>
        <p:txBody>
          <a:bodyPr/>
          <a:lstStyle/>
          <a:p>
            <a:r>
              <a:rPr lang="en-US" dirty="0"/>
              <a:t>Docker internals</a:t>
            </a:r>
          </a:p>
        </p:txBody>
      </p:sp>
      <p:pic>
        <p:nvPicPr>
          <p:cNvPr id="5" name="Content Placeholder 4">
            <a:extLst>
              <a:ext uri="{FF2B5EF4-FFF2-40B4-BE49-F238E27FC236}">
                <a16:creationId xmlns:a16="http://schemas.microsoft.com/office/drawing/2014/main" id="{FD601CD6-28F0-A70A-41DD-DEC52755D9B5}"/>
              </a:ext>
            </a:extLst>
          </p:cNvPr>
          <p:cNvPicPr>
            <a:picLocks noGrp="1" noChangeAspect="1"/>
          </p:cNvPicPr>
          <p:nvPr>
            <p:ph idx="1"/>
          </p:nvPr>
        </p:nvPicPr>
        <p:blipFill>
          <a:blip r:embed="rId2"/>
          <a:stretch>
            <a:fillRect/>
          </a:stretch>
        </p:blipFill>
        <p:spPr>
          <a:xfrm>
            <a:off x="1510749" y="1825625"/>
            <a:ext cx="8203094" cy="4351338"/>
          </a:xfrm>
        </p:spPr>
      </p:pic>
    </p:spTree>
    <p:extLst>
      <p:ext uri="{BB962C8B-B14F-4D97-AF65-F5344CB8AC3E}">
        <p14:creationId xmlns:p14="http://schemas.microsoft.com/office/powerpoint/2010/main" val="356137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91E9-C79C-C6AD-0E9F-5D95C648390E}"/>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31F6CE71-6FA1-E0A9-19C0-E7AD95B8C22F}"/>
              </a:ext>
            </a:extLst>
          </p:cNvPr>
          <p:cNvSpPr>
            <a:spLocks noGrp="1"/>
          </p:cNvSpPr>
          <p:nvPr>
            <p:ph idx="1"/>
          </p:nvPr>
        </p:nvSpPr>
        <p:spPr/>
        <p:txBody>
          <a:bodyPr>
            <a:normAutofit lnSpcReduction="10000"/>
          </a:bodyPr>
          <a:lstStyle/>
          <a:p>
            <a:r>
              <a:rPr lang="en-US" dirty="0">
                <a:latin typeface="+mj-lt"/>
              </a:rPr>
              <a:t>Docker makes use of kernel namespace to provide the isolated workspace called container</a:t>
            </a:r>
          </a:p>
          <a:p>
            <a:r>
              <a:rPr lang="en-US" dirty="0">
                <a:latin typeface="+mj-lt"/>
              </a:rPr>
              <a:t>When we run container, docker creates a set of namespaces for that container. These namespace provides a set of isolation.</a:t>
            </a:r>
          </a:p>
          <a:p>
            <a:r>
              <a:rPr lang="en-US" dirty="0">
                <a:latin typeface="+mj-lt"/>
              </a:rPr>
              <a:t>Each aspect of container run in separate namespace and its access is limited to that namespace</a:t>
            </a:r>
          </a:p>
          <a:p>
            <a:pPr lvl="1"/>
            <a:r>
              <a:rPr lang="en-US" dirty="0">
                <a:latin typeface="+mj-lt"/>
              </a:rPr>
              <a:t>PID namespace for process isolation</a:t>
            </a:r>
          </a:p>
          <a:p>
            <a:pPr lvl="1"/>
            <a:r>
              <a:rPr lang="en-US" dirty="0">
                <a:latin typeface="+mj-lt"/>
              </a:rPr>
              <a:t>NET namespace for managing network interface</a:t>
            </a:r>
          </a:p>
          <a:p>
            <a:pPr lvl="1"/>
            <a:r>
              <a:rPr lang="en-US" dirty="0">
                <a:latin typeface="+mj-lt"/>
              </a:rPr>
              <a:t>IPC namespace for managing access to IPC resources</a:t>
            </a:r>
          </a:p>
          <a:p>
            <a:pPr lvl="1"/>
            <a:r>
              <a:rPr lang="en-US" dirty="0">
                <a:latin typeface="+mj-lt"/>
              </a:rPr>
              <a:t>MNT namespace for managing filesystem mount points</a:t>
            </a:r>
          </a:p>
          <a:p>
            <a:pPr lvl="1"/>
            <a:r>
              <a:rPr lang="en-US" dirty="0">
                <a:latin typeface="+mj-lt"/>
              </a:rPr>
              <a:t>UTS namespace for isolation kernel and version identifier</a:t>
            </a:r>
          </a:p>
          <a:p>
            <a:pPr lvl="1"/>
            <a:endParaRPr lang="en-US" dirty="0"/>
          </a:p>
        </p:txBody>
      </p:sp>
    </p:spTree>
    <p:extLst>
      <p:ext uri="{BB962C8B-B14F-4D97-AF65-F5344CB8AC3E}">
        <p14:creationId xmlns:p14="http://schemas.microsoft.com/office/powerpoint/2010/main" val="425441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8EE-932A-A54F-4300-7D1420E48D50}"/>
              </a:ext>
            </a:extLst>
          </p:cNvPr>
          <p:cNvSpPr>
            <a:spLocks noGrp="1"/>
          </p:cNvSpPr>
          <p:nvPr>
            <p:ph type="title"/>
          </p:nvPr>
        </p:nvSpPr>
        <p:spPr/>
        <p:txBody>
          <a:bodyPr/>
          <a:lstStyle/>
          <a:p>
            <a:r>
              <a:rPr lang="en-US" dirty="0" err="1"/>
              <a:t>Cgroups</a:t>
            </a:r>
            <a:endParaRPr lang="en-US" dirty="0"/>
          </a:p>
        </p:txBody>
      </p:sp>
      <p:sp>
        <p:nvSpPr>
          <p:cNvPr id="3" name="Content Placeholder 2">
            <a:extLst>
              <a:ext uri="{FF2B5EF4-FFF2-40B4-BE49-F238E27FC236}">
                <a16:creationId xmlns:a16="http://schemas.microsoft.com/office/drawing/2014/main" id="{6A2ED145-BA69-B058-19A7-5B487950C7A2}"/>
              </a:ext>
            </a:extLst>
          </p:cNvPr>
          <p:cNvSpPr>
            <a:spLocks noGrp="1"/>
          </p:cNvSpPr>
          <p:nvPr>
            <p:ph idx="1"/>
          </p:nvPr>
        </p:nvSpPr>
        <p:spPr/>
        <p:txBody>
          <a:bodyPr/>
          <a:lstStyle/>
          <a:p>
            <a:r>
              <a:rPr lang="en-US" dirty="0">
                <a:latin typeface="+mj-lt"/>
              </a:rPr>
              <a:t>Docker makes use of kernel  control group for resource allocation and isolation</a:t>
            </a:r>
          </a:p>
          <a:p>
            <a:r>
              <a:rPr lang="en-US" dirty="0">
                <a:latin typeface="+mj-lt"/>
              </a:rPr>
              <a:t>A </a:t>
            </a:r>
            <a:r>
              <a:rPr lang="en-US" dirty="0" err="1">
                <a:latin typeface="+mj-lt"/>
              </a:rPr>
              <a:t>cgroup</a:t>
            </a:r>
            <a:r>
              <a:rPr lang="en-US" dirty="0">
                <a:latin typeface="+mj-lt"/>
              </a:rPr>
              <a:t> limits an application to a specific set of resources</a:t>
            </a:r>
          </a:p>
          <a:p>
            <a:r>
              <a:rPr lang="en-US" dirty="0">
                <a:latin typeface="+mj-lt"/>
              </a:rPr>
              <a:t>Control group allow Docker Engine to share available hardware resources to containers and optionally enforce limits and constraints</a:t>
            </a:r>
          </a:p>
          <a:p>
            <a:pPr lvl="1"/>
            <a:r>
              <a:rPr lang="en-US" dirty="0">
                <a:latin typeface="+mj-lt"/>
              </a:rPr>
              <a:t>Memory </a:t>
            </a:r>
            <a:r>
              <a:rPr lang="en-US" dirty="0" err="1">
                <a:latin typeface="+mj-lt"/>
              </a:rPr>
              <a:t>cgroup</a:t>
            </a:r>
            <a:endParaRPr lang="en-US" dirty="0">
              <a:latin typeface="+mj-lt"/>
            </a:endParaRPr>
          </a:p>
          <a:p>
            <a:pPr lvl="1"/>
            <a:r>
              <a:rPr lang="en-US" dirty="0">
                <a:latin typeface="+mj-lt"/>
              </a:rPr>
              <a:t>CPU </a:t>
            </a:r>
            <a:r>
              <a:rPr lang="en-US" dirty="0" err="1">
                <a:latin typeface="+mj-lt"/>
              </a:rPr>
              <a:t>cgroup</a:t>
            </a:r>
            <a:endParaRPr lang="en-US" dirty="0">
              <a:latin typeface="+mj-lt"/>
            </a:endParaRPr>
          </a:p>
          <a:p>
            <a:pPr lvl="1"/>
            <a:r>
              <a:rPr lang="en-US" dirty="0">
                <a:latin typeface="+mj-lt"/>
              </a:rPr>
              <a:t>Devices </a:t>
            </a:r>
            <a:r>
              <a:rPr lang="en-US" dirty="0" err="1">
                <a:latin typeface="+mj-lt"/>
              </a:rPr>
              <a:t>cgroup</a:t>
            </a:r>
            <a:endParaRPr lang="en-US" dirty="0">
              <a:latin typeface="+mj-lt"/>
            </a:endParaRPr>
          </a:p>
          <a:p>
            <a:pPr lvl="1"/>
            <a:r>
              <a:rPr lang="en-US" dirty="0" err="1">
                <a:latin typeface="+mj-lt"/>
              </a:rPr>
              <a:t>BlkIO</a:t>
            </a:r>
            <a:r>
              <a:rPr lang="en-US" dirty="0">
                <a:latin typeface="+mj-lt"/>
              </a:rPr>
              <a:t> </a:t>
            </a:r>
            <a:r>
              <a:rPr lang="en-US" dirty="0" err="1">
                <a:latin typeface="+mj-lt"/>
              </a:rPr>
              <a:t>cgroup</a:t>
            </a:r>
            <a:endParaRPr lang="en-US" dirty="0">
              <a:latin typeface="+mj-lt"/>
            </a:endParaRPr>
          </a:p>
        </p:txBody>
      </p:sp>
    </p:spTree>
    <p:extLst>
      <p:ext uri="{BB962C8B-B14F-4D97-AF65-F5344CB8AC3E}">
        <p14:creationId xmlns:p14="http://schemas.microsoft.com/office/powerpoint/2010/main" val="414482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240F-0F89-8F1A-9104-39261B5B0BFC}"/>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5F8F3389-DE32-CA86-D9C9-9B0068A72937}"/>
              </a:ext>
            </a:extLst>
          </p:cNvPr>
          <p:cNvPicPr>
            <a:picLocks noGrp="1" noChangeAspect="1"/>
          </p:cNvPicPr>
          <p:nvPr>
            <p:ph idx="1"/>
          </p:nvPr>
        </p:nvPicPr>
        <p:blipFill>
          <a:blip r:embed="rId2"/>
          <a:stretch>
            <a:fillRect/>
          </a:stretch>
        </p:blipFill>
        <p:spPr>
          <a:xfrm>
            <a:off x="1190625" y="1974574"/>
            <a:ext cx="9810750" cy="3698357"/>
          </a:xfrm>
        </p:spPr>
      </p:pic>
    </p:spTree>
    <p:extLst>
      <p:ext uri="{BB962C8B-B14F-4D97-AF65-F5344CB8AC3E}">
        <p14:creationId xmlns:p14="http://schemas.microsoft.com/office/powerpoint/2010/main" val="61303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325C-611A-A4C8-D844-F768B01959F9}"/>
              </a:ext>
            </a:extLst>
          </p:cNvPr>
          <p:cNvSpPr>
            <a:spLocks noGrp="1"/>
          </p:cNvSpPr>
          <p:nvPr>
            <p:ph type="title"/>
          </p:nvPr>
        </p:nvSpPr>
        <p:spPr/>
        <p:txBody>
          <a:bodyPr/>
          <a:lstStyle/>
          <a:p>
            <a:r>
              <a:rPr lang="en-US" dirty="0"/>
              <a:t>Union File systems</a:t>
            </a:r>
          </a:p>
        </p:txBody>
      </p:sp>
      <p:sp>
        <p:nvSpPr>
          <p:cNvPr id="3" name="Content Placeholder 2">
            <a:extLst>
              <a:ext uri="{FF2B5EF4-FFF2-40B4-BE49-F238E27FC236}">
                <a16:creationId xmlns:a16="http://schemas.microsoft.com/office/drawing/2014/main" id="{CC39B824-4B8B-23EB-CBEB-A1CFBB19527F}"/>
              </a:ext>
            </a:extLst>
          </p:cNvPr>
          <p:cNvSpPr>
            <a:spLocks noGrp="1"/>
          </p:cNvSpPr>
          <p:nvPr>
            <p:ph idx="1"/>
          </p:nvPr>
        </p:nvSpPr>
        <p:spPr/>
        <p:txBody>
          <a:bodyPr/>
          <a:lstStyle/>
          <a:p>
            <a:r>
              <a:rPr lang="en-US" dirty="0">
                <a:latin typeface="+mj-lt"/>
              </a:rPr>
              <a:t>Union file systems operates by creating layers, making them lightweight and fasters</a:t>
            </a:r>
          </a:p>
          <a:p>
            <a:r>
              <a:rPr lang="en-US" dirty="0">
                <a:latin typeface="+mj-lt"/>
              </a:rPr>
              <a:t>Docker Engine uses  </a:t>
            </a:r>
            <a:r>
              <a:rPr lang="en-US" dirty="0" err="1">
                <a:latin typeface="+mj-lt"/>
              </a:rPr>
              <a:t>UnionsFS</a:t>
            </a:r>
            <a:r>
              <a:rPr lang="en-US" dirty="0">
                <a:latin typeface="+mj-lt"/>
              </a:rPr>
              <a:t> to provide the building blocks for containers</a:t>
            </a:r>
          </a:p>
          <a:p>
            <a:r>
              <a:rPr lang="en-US" dirty="0">
                <a:latin typeface="+mj-lt"/>
              </a:rPr>
              <a:t>Union filesystem works on the top of the other file system. It works on mounting mechanism</a:t>
            </a:r>
          </a:p>
          <a:p>
            <a:r>
              <a:rPr lang="en-US" dirty="0">
                <a:latin typeface="+mj-lt"/>
              </a:rPr>
              <a:t>In other words, it mounts multiple directories to a single root.</a:t>
            </a:r>
          </a:p>
          <a:p>
            <a:r>
              <a:rPr lang="en-US" dirty="0" err="1">
                <a:latin typeface="+mj-lt"/>
              </a:rPr>
              <a:t>AUFS,OverlayFS</a:t>
            </a:r>
            <a:r>
              <a:rPr lang="en-US" dirty="0">
                <a:latin typeface="+mj-lt"/>
              </a:rPr>
              <a:t> are few popular </a:t>
            </a:r>
            <a:r>
              <a:rPr lang="en-US" dirty="0" err="1">
                <a:latin typeface="+mj-lt"/>
              </a:rPr>
              <a:t>UnionFS</a:t>
            </a:r>
            <a:endParaRPr lang="en-US" dirty="0">
              <a:latin typeface="+mj-lt"/>
            </a:endParaRPr>
          </a:p>
        </p:txBody>
      </p:sp>
    </p:spTree>
    <p:extLst>
      <p:ext uri="{BB962C8B-B14F-4D97-AF65-F5344CB8AC3E}">
        <p14:creationId xmlns:p14="http://schemas.microsoft.com/office/powerpoint/2010/main" val="250152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630A-4B9D-B98E-E5CA-AFF8C063C628}"/>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DA7AB9B4-6A8D-7D33-84D8-5C900187D7FD}"/>
              </a:ext>
            </a:extLst>
          </p:cNvPr>
          <p:cNvPicPr>
            <a:picLocks noGrp="1" noChangeAspect="1"/>
          </p:cNvPicPr>
          <p:nvPr>
            <p:ph idx="1"/>
          </p:nvPr>
        </p:nvPicPr>
        <p:blipFill>
          <a:blip r:embed="rId2"/>
          <a:stretch>
            <a:fillRect/>
          </a:stretch>
        </p:blipFill>
        <p:spPr>
          <a:xfrm>
            <a:off x="1643270" y="1690689"/>
            <a:ext cx="7453105" cy="3744118"/>
          </a:xfrm>
        </p:spPr>
      </p:pic>
    </p:spTree>
    <p:extLst>
      <p:ext uri="{BB962C8B-B14F-4D97-AF65-F5344CB8AC3E}">
        <p14:creationId xmlns:p14="http://schemas.microsoft.com/office/powerpoint/2010/main" val="205099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6F4F-12F4-2A3A-8021-FEAEC83049F0}"/>
              </a:ext>
            </a:extLst>
          </p:cNvPr>
          <p:cNvSpPr>
            <a:spLocks noGrp="1"/>
          </p:cNvSpPr>
          <p:nvPr>
            <p:ph type="title"/>
          </p:nvPr>
        </p:nvSpPr>
        <p:spPr/>
        <p:txBody>
          <a:bodyPr/>
          <a:lstStyle/>
          <a:p>
            <a:r>
              <a:rPr lang="en-US" dirty="0" err="1"/>
              <a:t>Containerd</a:t>
            </a:r>
            <a:endParaRPr lang="en-US" dirty="0"/>
          </a:p>
        </p:txBody>
      </p:sp>
      <p:sp>
        <p:nvSpPr>
          <p:cNvPr id="3" name="Content Placeholder 2">
            <a:extLst>
              <a:ext uri="{FF2B5EF4-FFF2-40B4-BE49-F238E27FC236}">
                <a16:creationId xmlns:a16="http://schemas.microsoft.com/office/drawing/2014/main" id="{A28BFB72-3CFF-5011-5ACB-E29128847FAF}"/>
              </a:ext>
            </a:extLst>
          </p:cNvPr>
          <p:cNvSpPr>
            <a:spLocks noGrp="1"/>
          </p:cNvSpPr>
          <p:nvPr>
            <p:ph idx="1"/>
          </p:nvPr>
        </p:nvSpPr>
        <p:spPr/>
        <p:txBody>
          <a:bodyPr/>
          <a:lstStyle/>
          <a:p>
            <a:pPr algn="l" fontAlgn="base"/>
            <a:r>
              <a:rPr lang="en-US" b="1" i="0" dirty="0">
                <a:solidFill>
                  <a:srgbClr val="000000"/>
                </a:solidFill>
                <a:effectLst/>
              </a:rPr>
              <a:t>What Is </a:t>
            </a:r>
            <a:r>
              <a:rPr lang="en-US" b="1" i="0" dirty="0" err="1">
                <a:solidFill>
                  <a:srgbClr val="000000"/>
                </a:solidFill>
                <a:effectLst/>
              </a:rPr>
              <a:t>containerd</a:t>
            </a:r>
            <a:r>
              <a:rPr lang="en-US" b="1" i="0" dirty="0">
                <a:solidFill>
                  <a:srgbClr val="000000"/>
                </a:solidFill>
                <a:effectLst/>
              </a:rPr>
              <a:t>?</a:t>
            </a:r>
          </a:p>
          <a:p>
            <a:pPr lvl="1" fontAlgn="base"/>
            <a:r>
              <a:rPr lang="en-US" b="0" i="0" dirty="0" err="1">
                <a:solidFill>
                  <a:srgbClr val="000000"/>
                </a:solidFill>
                <a:effectLst/>
                <a:latin typeface="+mj-lt"/>
              </a:rPr>
              <a:t>containerd</a:t>
            </a:r>
            <a:r>
              <a:rPr lang="en-US" b="0" i="0" dirty="0">
                <a:solidFill>
                  <a:srgbClr val="000000"/>
                </a:solidFill>
                <a:effectLst/>
                <a:latin typeface="+mj-lt"/>
              </a:rPr>
              <a:t> is a Docker-developed container runtime that manages the life cycle of a container on a physical or virtual machine (i.e., a host). It creates, starts, stops, and destroys containers. It can also pull container images from container registries, mount storage, and enable networking for a container.</a:t>
            </a:r>
          </a:p>
          <a:p>
            <a:pPr lvl="1" fontAlgn="base"/>
            <a:r>
              <a:rPr lang="en-US" b="0" i="0" dirty="0" err="1">
                <a:solidFill>
                  <a:srgbClr val="000000"/>
                </a:solidFill>
                <a:effectLst/>
                <a:latin typeface="+mj-lt"/>
              </a:rPr>
              <a:t>containerd</a:t>
            </a:r>
            <a:r>
              <a:rPr lang="en-US" b="0" i="0" dirty="0">
                <a:solidFill>
                  <a:srgbClr val="000000"/>
                </a:solidFill>
                <a:effectLst/>
                <a:latin typeface="+mj-lt"/>
              </a:rPr>
              <a:t> is a daemon, meaning it’s a computer program that runs as a background process rather than being under the direct control of an interactive user. It’s available for both Linux and Windows. </a:t>
            </a:r>
            <a:endParaRPr lang="en-US" dirty="0">
              <a:solidFill>
                <a:srgbClr val="000000"/>
              </a:solidFill>
              <a:latin typeface="+mj-lt"/>
            </a:endParaRPr>
          </a:p>
          <a:p>
            <a:pPr lvl="1" fontAlgn="base"/>
            <a:r>
              <a:rPr lang="en-US" b="0" i="0" dirty="0" err="1">
                <a:solidFill>
                  <a:srgbClr val="000000"/>
                </a:solidFill>
                <a:effectLst/>
                <a:latin typeface="+mj-lt"/>
              </a:rPr>
              <a:t>containerd</a:t>
            </a:r>
            <a:r>
              <a:rPr lang="en-US" b="0" i="0" dirty="0">
                <a:solidFill>
                  <a:srgbClr val="000000"/>
                </a:solidFill>
                <a:effectLst/>
                <a:latin typeface="+mj-lt"/>
              </a:rPr>
              <a:t> manages the complete container life cycle of its host system—from image transfer and storage to container execution and supervision to low-level storage to network attachments and more.</a:t>
            </a:r>
          </a:p>
          <a:p>
            <a:endParaRPr lang="en-US" dirty="0"/>
          </a:p>
        </p:txBody>
      </p:sp>
    </p:spTree>
    <p:extLst>
      <p:ext uri="{BB962C8B-B14F-4D97-AF65-F5344CB8AC3E}">
        <p14:creationId xmlns:p14="http://schemas.microsoft.com/office/powerpoint/2010/main" val="231275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5157-AB5C-C7CA-F593-EF8619B18CD9}"/>
              </a:ext>
            </a:extLst>
          </p:cNvPr>
          <p:cNvSpPr>
            <a:spLocks noGrp="1"/>
          </p:cNvSpPr>
          <p:nvPr>
            <p:ph type="title"/>
          </p:nvPr>
        </p:nvSpPr>
        <p:spPr/>
        <p:txBody>
          <a:bodyPr/>
          <a:lstStyle/>
          <a:p>
            <a:r>
              <a:rPr lang="en-US" dirty="0" err="1"/>
              <a:t>containerd</a:t>
            </a:r>
            <a:endParaRPr lang="en-US" dirty="0"/>
          </a:p>
        </p:txBody>
      </p:sp>
      <p:sp>
        <p:nvSpPr>
          <p:cNvPr id="3" name="Content Placeholder 2">
            <a:extLst>
              <a:ext uri="{FF2B5EF4-FFF2-40B4-BE49-F238E27FC236}">
                <a16:creationId xmlns:a16="http://schemas.microsoft.com/office/drawing/2014/main" id="{BC49B5BA-27B4-548A-BE63-8BC014680998}"/>
              </a:ext>
            </a:extLst>
          </p:cNvPr>
          <p:cNvSpPr>
            <a:spLocks noGrp="1"/>
          </p:cNvSpPr>
          <p:nvPr>
            <p:ph idx="1"/>
          </p:nvPr>
        </p:nvSpPr>
        <p:spPr/>
        <p:txBody>
          <a:bodyPr/>
          <a:lstStyle/>
          <a:p>
            <a:pPr marL="0" indent="0" algn="l">
              <a:buNone/>
            </a:pPr>
            <a:endParaRPr lang="en-US" b="1" i="0" dirty="0">
              <a:solidFill>
                <a:srgbClr val="000000"/>
              </a:solidFill>
              <a:effectLst/>
              <a:latin typeface="poppins" panose="00000500000000000000" pitchFamily="2" charset="0"/>
            </a:endParaRPr>
          </a:p>
          <a:p>
            <a:pPr algn="l"/>
            <a:r>
              <a:rPr lang="en-US" b="0" i="0" dirty="0" err="1">
                <a:solidFill>
                  <a:srgbClr val="404040"/>
                </a:solidFill>
                <a:effectLst/>
                <a:latin typeface="+mj-lt"/>
              </a:rPr>
              <a:t>containerd</a:t>
            </a:r>
            <a:r>
              <a:rPr lang="en-US" b="0" i="0" dirty="0">
                <a:solidFill>
                  <a:srgbClr val="404040"/>
                </a:solidFill>
                <a:effectLst/>
                <a:latin typeface="+mj-lt"/>
              </a:rPr>
              <a:t> is a Docker-made runtime solution. This daemon is available for Linux and Windows OSes. As part of the Docker project, </a:t>
            </a:r>
            <a:r>
              <a:rPr lang="en-US" b="0" i="0" dirty="0" err="1">
                <a:solidFill>
                  <a:srgbClr val="404040"/>
                </a:solidFill>
                <a:effectLst/>
                <a:latin typeface="+mj-lt"/>
              </a:rPr>
              <a:t>containerd</a:t>
            </a:r>
            <a:r>
              <a:rPr lang="en-US" b="0" i="0" dirty="0">
                <a:solidFill>
                  <a:srgbClr val="404040"/>
                </a:solidFill>
                <a:effectLst/>
                <a:latin typeface="+mj-lt"/>
              </a:rPr>
              <a:t> manages image transfer and storage, as well as container creation, execution and supervision.</a:t>
            </a:r>
          </a:p>
          <a:p>
            <a:pPr algn="l"/>
            <a:r>
              <a:rPr lang="en-US" b="0" i="0" dirty="0">
                <a:solidFill>
                  <a:srgbClr val="404040"/>
                </a:solidFill>
                <a:effectLst/>
                <a:latin typeface="+mj-lt"/>
              </a:rPr>
              <a:t>Kubernetes does not need the entire Docker platform to use </a:t>
            </a:r>
            <a:r>
              <a:rPr lang="en-US" b="0" i="0" dirty="0" err="1">
                <a:solidFill>
                  <a:srgbClr val="404040"/>
                </a:solidFill>
                <a:effectLst/>
                <a:latin typeface="+mj-lt"/>
              </a:rPr>
              <a:t>containerd</a:t>
            </a:r>
            <a:r>
              <a:rPr lang="en-US" b="0" i="0" dirty="0">
                <a:solidFill>
                  <a:srgbClr val="404040"/>
                </a:solidFill>
                <a:effectLst/>
                <a:latin typeface="+mj-lt"/>
              </a:rPr>
              <a:t>. With the CRI compatibility plugin, Kubernetes and </a:t>
            </a:r>
            <a:r>
              <a:rPr lang="en-US" b="0" i="0" dirty="0" err="1">
                <a:solidFill>
                  <a:srgbClr val="404040"/>
                </a:solidFill>
                <a:effectLst/>
                <a:latin typeface="+mj-lt"/>
              </a:rPr>
              <a:t>containerd</a:t>
            </a:r>
            <a:r>
              <a:rPr lang="en-US" b="0" i="0" dirty="0">
                <a:solidFill>
                  <a:srgbClr val="404040"/>
                </a:solidFill>
                <a:effectLst/>
                <a:latin typeface="+mj-lt"/>
              </a:rPr>
              <a:t> can communicate directly.</a:t>
            </a:r>
          </a:p>
          <a:p>
            <a:endParaRPr lang="en-US" dirty="0"/>
          </a:p>
        </p:txBody>
      </p:sp>
    </p:spTree>
    <p:extLst>
      <p:ext uri="{BB962C8B-B14F-4D97-AF65-F5344CB8AC3E}">
        <p14:creationId xmlns:p14="http://schemas.microsoft.com/office/powerpoint/2010/main" val="91273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E015-9300-AD8B-8502-88E06D847665}"/>
              </a:ext>
            </a:extLst>
          </p:cNvPr>
          <p:cNvSpPr>
            <a:spLocks noGrp="1"/>
          </p:cNvSpPr>
          <p:nvPr>
            <p:ph type="title"/>
          </p:nvPr>
        </p:nvSpPr>
        <p:spPr/>
        <p:txBody>
          <a:bodyPr/>
          <a:lstStyle/>
          <a:p>
            <a:r>
              <a:rPr lang="en-US" b="1" i="0" dirty="0">
                <a:solidFill>
                  <a:srgbClr val="404040"/>
                </a:solidFill>
                <a:effectLst/>
                <a:latin typeface="poppins" panose="00000500000000000000" pitchFamily="2" charset="0"/>
              </a:rPr>
              <a:t>Open Container Initiative (OCI)</a:t>
            </a:r>
            <a:br>
              <a:rPr lang="en-US" b="1" i="0" dirty="0">
                <a:solidFill>
                  <a:srgbClr val="404040"/>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AD43B85F-7530-B507-D465-C77583D7ED9A}"/>
              </a:ext>
            </a:extLst>
          </p:cNvPr>
          <p:cNvSpPr>
            <a:spLocks noGrp="1"/>
          </p:cNvSpPr>
          <p:nvPr>
            <p:ph idx="1"/>
          </p:nvPr>
        </p:nvSpPr>
        <p:spPr/>
        <p:txBody>
          <a:bodyPr/>
          <a:lstStyle/>
          <a:p>
            <a:pPr algn="l"/>
            <a:r>
              <a:rPr lang="en-US" b="0" i="0" dirty="0">
                <a:solidFill>
                  <a:srgbClr val="404040"/>
                </a:solidFill>
                <a:effectLst/>
                <a:latin typeface="+mj-lt"/>
              </a:rPr>
              <a:t>Docker and other important container industry actors established the Open Container Initiative (OCI) in 2015. The OCI aims to create standards for container formats and runtimes. Currently, the OCI has two specifications:</a:t>
            </a:r>
          </a:p>
          <a:p>
            <a:pPr lvl="1"/>
            <a:r>
              <a:rPr lang="en-US" b="1" i="0" dirty="0">
                <a:solidFill>
                  <a:srgbClr val="404040"/>
                </a:solidFill>
                <a:effectLst/>
                <a:latin typeface="+mj-lt"/>
              </a:rPr>
              <a:t>image-spec</a:t>
            </a:r>
            <a:r>
              <a:rPr lang="en-US" b="0" i="0" dirty="0">
                <a:solidFill>
                  <a:srgbClr val="404040"/>
                </a:solidFill>
                <a:effectLst/>
                <a:latin typeface="+mj-lt"/>
              </a:rPr>
              <a:t> - the image specification that outlines how to create an OCI-compliant image.</a:t>
            </a:r>
          </a:p>
          <a:p>
            <a:pPr lvl="1"/>
            <a:r>
              <a:rPr lang="en-US" b="1" i="0" dirty="0">
                <a:solidFill>
                  <a:srgbClr val="404040"/>
                </a:solidFill>
                <a:effectLst/>
                <a:latin typeface="+mj-lt"/>
              </a:rPr>
              <a:t>runtime-spec</a:t>
            </a:r>
            <a:r>
              <a:rPr lang="en-US" b="0" i="0" dirty="0">
                <a:solidFill>
                  <a:srgbClr val="404040"/>
                </a:solidFill>
                <a:effectLst/>
                <a:latin typeface="+mj-lt"/>
              </a:rPr>
              <a:t> - the runtime specification for unpacking the filesystem bundle.</a:t>
            </a:r>
          </a:p>
          <a:p>
            <a:endParaRPr lang="en-US" dirty="0"/>
          </a:p>
        </p:txBody>
      </p:sp>
    </p:spTree>
    <p:extLst>
      <p:ext uri="{BB962C8B-B14F-4D97-AF65-F5344CB8AC3E}">
        <p14:creationId xmlns:p14="http://schemas.microsoft.com/office/powerpoint/2010/main" val="387444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53E8-DB91-4AD8-2E07-511739FB028F}"/>
              </a:ext>
            </a:extLst>
          </p:cNvPr>
          <p:cNvSpPr>
            <a:spLocks noGrp="1"/>
          </p:cNvSpPr>
          <p:nvPr>
            <p:ph type="title"/>
          </p:nvPr>
        </p:nvSpPr>
        <p:spPr/>
        <p:txBody>
          <a:bodyPr/>
          <a:lstStyle/>
          <a:p>
            <a:r>
              <a:rPr lang="en-US" dirty="0" err="1"/>
              <a:t>runC</a:t>
            </a:r>
            <a:endParaRPr lang="en-US" dirty="0"/>
          </a:p>
        </p:txBody>
      </p:sp>
      <p:sp>
        <p:nvSpPr>
          <p:cNvPr id="3" name="Content Placeholder 2">
            <a:extLst>
              <a:ext uri="{FF2B5EF4-FFF2-40B4-BE49-F238E27FC236}">
                <a16:creationId xmlns:a16="http://schemas.microsoft.com/office/drawing/2014/main" id="{AE540806-51F0-DAC9-B2E4-EF7B99AF1AD9}"/>
              </a:ext>
            </a:extLst>
          </p:cNvPr>
          <p:cNvSpPr>
            <a:spLocks noGrp="1"/>
          </p:cNvSpPr>
          <p:nvPr>
            <p:ph idx="1"/>
          </p:nvPr>
        </p:nvSpPr>
        <p:spPr/>
        <p:txBody>
          <a:bodyPr/>
          <a:lstStyle/>
          <a:p>
            <a:pPr algn="l"/>
            <a:r>
              <a:rPr lang="en-US" b="0" i="0" dirty="0" err="1">
                <a:solidFill>
                  <a:srgbClr val="404040"/>
                </a:solidFill>
                <a:effectLst/>
                <a:latin typeface="+mj-lt"/>
              </a:rPr>
              <a:t>runC</a:t>
            </a:r>
            <a:r>
              <a:rPr lang="en-US" b="0" i="0" dirty="0">
                <a:solidFill>
                  <a:srgbClr val="404040"/>
                </a:solidFill>
                <a:effectLst/>
                <a:latin typeface="+mj-lt"/>
              </a:rPr>
              <a:t> is a universal container runtime created by Docker. Although it is a part of the Docker set of tools, it does not require Docker platform to run.</a:t>
            </a:r>
          </a:p>
          <a:p>
            <a:pPr algn="l"/>
            <a:r>
              <a:rPr lang="en-US" b="0" i="0" dirty="0">
                <a:solidFill>
                  <a:srgbClr val="404040"/>
                </a:solidFill>
                <a:effectLst/>
                <a:latin typeface="+mj-lt"/>
              </a:rPr>
              <a:t>Some important features of </a:t>
            </a:r>
            <a:r>
              <a:rPr lang="en-US" b="0" i="0" dirty="0" err="1">
                <a:solidFill>
                  <a:srgbClr val="404040"/>
                </a:solidFill>
                <a:effectLst/>
                <a:latin typeface="+mj-lt"/>
              </a:rPr>
              <a:t>runC</a:t>
            </a:r>
            <a:r>
              <a:rPr lang="en-US" b="0" i="0" dirty="0">
                <a:solidFill>
                  <a:srgbClr val="404040"/>
                </a:solidFill>
                <a:effectLst/>
                <a:latin typeface="+mj-lt"/>
              </a:rPr>
              <a:t> are:</a:t>
            </a:r>
          </a:p>
          <a:p>
            <a:pPr lvl="1"/>
            <a:r>
              <a:rPr lang="en-US" b="0" i="0" dirty="0">
                <a:solidFill>
                  <a:srgbClr val="404040"/>
                </a:solidFill>
                <a:effectLst/>
                <a:latin typeface="+mj-lt"/>
              </a:rPr>
              <a:t>Full Linux namespaces support.</a:t>
            </a:r>
          </a:p>
          <a:p>
            <a:pPr lvl="1"/>
            <a:r>
              <a:rPr lang="en-US" b="0" i="0" dirty="0">
                <a:solidFill>
                  <a:srgbClr val="404040"/>
                </a:solidFill>
                <a:effectLst/>
                <a:latin typeface="+mj-lt"/>
              </a:rPr>
              <a:t>Native support for Linux security features, such as </a:t>
            </a:r>
            <a:r>
              <a:rPr lang="en-US" b="0" i="0" dirty="0" err="1">
                <a:solidFill>
                  <a:srgbClr val="404040"/>
                </a:solidFill>
                <a:effectLst/>
                <a:latin typeface="+mj-lt"/>
              </a:rPr>
              <a:t>AppArmor</a:t>
            </a:r>
            <a:r>
              <a:rPr lang="en-US" b="0" i="0" dirty="0">
                <a:solidFill>
                  <a:srgbClr val="404040"/>
                </a:solidFill>
                <a:effectLst/>
                <a:latin typeface="+mj-lt"/>
              </a:rPr>
              <a:t>, </a:t>
            </a:r>
            <a:r>
              <a:rPr lang="en-US" b="0" i="0" dirty="0" err="1">
                <a:solidFill>
                  <a:srgbClr val="404040"/>
                </a:solidFill>
                <a:effectLst/>
                <a:latin typeface="+mj-lt"/>
              </a:rPr>
              <a:t>SELinux</a:t>
            </a:r>
            <a:r>
              <a:rPr lang="en-US" b="0" i="0" dirty="0">
                <a:solidFill>
                  <a:srgbClr val="404040"/>
                </a:solidFill>
                <a:effectLst/>
                <a:latin typeface="+mj-lt"/>
              </a:rPr>
              <a:t>, etc.</a:t>
            </a:r>
          </a:p>
          <a:p>
            <a:pPr lvl="1"/>
            <a:r>
              <a:rPr lang="en-US" b="0" i="0" dirty="0">
                <a:solidFill>
                  <a:srgbClr val="404040"/>
                </a:solidFill>
                <a:effectLst/>
                <a:latin typeface="+mj-lt"/>
              </a:rPr>
              <a:t>Windows 10 containers native support.</a:t>
            </a:r>
          </a:p>
          <a:p>
            <a:pPr lvl="1"/>
            <a:r>
              <a:rPr lang="en-US" b="0" i="0" dirty="0">
                <a:solidFill>
                  <a:srgbClr val="404040"/>
                </a:solidFill>
                <a:effectLst/>
                <a:latin typeface="+mj-lt"/>
              </a:rPr>
              <a:t>Containers that </a:t>
            </a:r>
            <a:r>
              <a:rPr lang="en-US" b="0" i="0" dirty="0" err="1">
                <a:solidFill>
                  <a:srgbClr val="404040"/>
                </a:solidFill>
                <a:effectLst/>
                <a:latin typeface="+mj-lt"/>
              </a:rPr>
              <a:t>runC</a:t>
            </a:r>
            <a:r>
              <a:rPr lang="en-US" b="0" i="0" dirty="0">
                <a:solidFill>
                  <a:srgbClr val="404040"/>
                </a:solidFill>
                <a:effectLst/>
                <a:latin typeface="+mj-lt"/>
              </a:rPr>
              <a:t> creates and manages are OCI compliant.</a:t>
            </a:r>
          </a:p>
          <a:p>
            <a:endParaRPr lang="en-US" dirty="0"/>
          </a:p>
        </p:txBody>
      </p:sp>
    </p:spTree>
    <p:extLst>
      <p:ext uri="{BB962C8B-B14F-4D97-AF65-F5344CB8AC3E}">
        <p14:creationId xmlns:p14="http://schemas.microsoft.com/office/powerpoint/2010/main" val="14846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42CA-9041-3F30-A7B3-B75089282420}"/>
              </a:ext>
            </a:extLst>
          </p:cNvPr>
          <p:cNvSpPr>
            <a:spLocks noGrp="1"/>
          </p:cNvSpPr>
          <p:nvPr>
            <p:ph type="title"/>
          </p:nvPr>
        </p:nvSpPr>
        <p:spPr/>
        <p:txBody>
          <a:bodyPr/>
          <a:lstStyle/>
          <a:p>
            <a:r>
              <a:rPr lang="en-US" dirty="0"/>
              <a:t>Installation of a software</a:t>
            </a:r>
          </a:p>
        </p:txBody>
      </p:sp>
      <p:sp>
        <p:nvSpPr>
          <p:cNvPr id="3" name="Content Placeholder 2">
            <a:extLst>
              <a:ext uri="{FF2B5EF4-FFF2-40B4-BE49-F238E27FC236}">
                <a16:creationId xmlns:a16="http://schemas.microsoft.com/office/drawing/2014/main" id="{E0A59C24-6B81-C51F-A9C6-1FBB75A3A1AB}"/>
              </a:ext>
            </a:extLst>
          </p:cNvPr>
          <p:cNvSpPr>
            <a:spLocks noGrp="1"/>
          </p:cNvSpPr>
          <p:nvPr>
            <p:ph idx="1"/>
          </p:nvPr>
        </p:nvSpPr>
        <p:spPr/>
        <p:txBody>
          <a:bodyPr/>
          <a:lstStyle/>
          <a:p>
            <a:r>
              <a:rPr lang="en-US" dirty="0">
                <a:latin typeface="+mj-lt"/>
              </a:rPr>
              <a:t>Download the installer</a:t>
            </a:r>
          </a:p>
          <a:p>
            <a:r>
              <a:rPr lang="en-US" dirty="0">
                <a:latin typeface="+mj-lt"/>
              </a:rPr>
              <a:t>Run the installer</a:t>
            </a:r>
          </a:p>
          <a:p>
            <a:r>
              <a:rPr lang="en-US" dirty="0">
                <a:latin typeface="+mj-lt"/>
              </a:rPr>
              <a:t>It may fail during the installation? Why</a:t>
            </a:r>
          </a:p>
          <a:p>
            <a:pPr lvl="1"/>
            <a:r>
              <a:rPr lang="en-US" sz="2800" dirty="0">
                <a:latin typeface="+mj-lt"/>
              </a:rPr>
              <a:t>Failed due to dependency</a:t>
            </a:r>
          </a:p>
          <a:p>
            <a:pPr lvl="1"/>
            <a:r>
              <a:rPr lang="en-US" sz="2800" dirty="0">
                <a:latin typeface="+mj-lt"/>
              </a:rPr>
              <a:t>Environmental issues</a:t>
            </a:r>
          </a:p>
          <a:p>
            <a:pPr lvl="1"/>
            <a:r>
              <a:rPr lang="en-US" sz="2800" dirty="0">
                <a:latin typeface="+mj-lt"/>
              </a:rPr>
              <a:t>OS compatibility issue</a:t>
            </a:r>
          </a:p>
          <a:p>
            <a:pPr lvl="1"/>
            <a:r>
              <a:rPr lang="en-US" sz="2800" dirty="0">
                <a:latin typeface="+mj-lt"/>
              </a:rPr>
              <a:t>Older version has issue</a:t>
            </a:r>
          </a:p>
          <a:p>
            <a:pPr lvl="1"/>
            <a:endParaRPr lang="en-US" dirty="0">
              <a:latin typeface="+mj-lt"/>
            </a:endParaRPr>
          </a:p>
          <a:p>
            <a:pPr marL="457200" lvl="1" indent="0">
              <a:buNone/>
            </a:pPr>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20566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5B8C-4CB1-9885-1627-EFD67CD70959}"/>
              </a:ext>
            </a:extLst>
          </p:cNvPr>
          <p:cNvSpPr>
            <a:spLocks noGrp="1"/>
          </p:cNvSpPr>
          <p:nvPr>
            <p:ph type="title"/>
          </p:nvPr>
        </p:nvSpPr>
        <p:spPr/>
        <p:txBody>
          <a:bodyPr/>
          <a:lstStyle/>
          <a:p>
            <a:r>
              <a:rPr lang="en-US" b="1" i="0" dirty="0">
                <a:solidFill>
                  <a:srgbClr val="404040"/>
                </a:solidFill>
                <a:effectLst/>
                <a:latin typeface="poppins" panose="00000500000000000000" pitchFamily="2" charset="0"/>
              </a:rPr>
              <a:t>Container Runtime Interface (CRI)</a:t>
            </a:r>
            <a:br>
              <a:rPr lang="en-US" b="1" i="0" dirty="0">
                <a:solidFill>
                  <a:srgbClr val="404040"/>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2AA6A335-E0B8-E9E6-F285-82C66CC4B067}"/>
              </a:ext>
            </a:extLst>
          </p:cNvPr>
          <p:cNvSpPr>
            <a:spLocks noGrp="1"/>
          </p:cNvSpPr>
          <p:nvPr>
            <p:ph idx="1"/>
          </p:nvPr>
        </p:nvSpPr>
        <p:spPr/>
        <p:txBody>
          <a:bodyPr/>
          <a:lstStyle/>
          <a:p>
            <a:pPr algn="l"/>
            <a:r>
              <a:rPr lang="en-US" b="0" i="0" dirty="0">
                <a:solidFill>
                  <a:srgbClr val="404040"/>
                </a:solidFill>
                <a:effectLst/>
                <a:latin typeface="+mj-lt"/>
              </a:rPr>
              <a:t>Although Kubernetes is a container orchestration platform, at the lowest level, it also needs to create and manage containers. To achieve this, Kubernetes uses container runtimes.</a:t>
            </a:r>
          </a:p>
          <a:p>
            <a:pPr algn="l"/>
            <a:r>
              <a:rPr lang="en-US" b="0" i="0" dirty="0">
                <a:solidFill>
                  <a:srgbClr val="404040"/>
                </a:solidFill>
                <a:effectLst/>
                <a:latin typeface="+mj-lt"/>
              </a:rPr>
              <a:t>In the beginning, Docker Engine was the only available runtime on the platform. But the popularity of containerization resulted in competing solutions and the need for Kubernetes to support them all. With the </a:t>
            </a:r>
            <a:r>
              <a:rPr lang="en-US" b="1" i="0" dirty="0">
                <a:solidFill>
                  <a:srgbClr val="404040"/>
                </a:solidFill>
                <a:effectLst/>
                <a:latin typeface="+mj-lt"/>
              </a:rPr>
              <a:t>Container Runtime Interface</a:t>
            </a:r>
            <a:r>
              <a:rPr lang="en-US" b="0" i="0" dirty="0">
                <a:solidFill>
                  <a:srgbClr val="404040"/>
                </a:solidFill>
                <a:effectLst/>
                <a:latin typeface="+mj-lt"/>
              </a:rPr>
              <a:t> plugin, Kubernetes can communicate with all major runtimes.</a:t>
            </a:r>
          </a:p>
          <a:p>
            <a:endParaRPr lang="en-US" dirty="0"/>
          </a:p>
        </p:txBody>
      </p:sp>
    </p:spTree>
    <p:extLst>
      <p:ext uri="{BB962C8B-B14F-4D97-AF65-F5344CB8AC3E}">
        <p14:creationId xmlns:p14="http://schemas.microsoft.com/office/powerpoint/2010/main" val="166495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907-674C-9416-2AAB-89019D1898D4}"/>
              </a:ext>
            </a:extLst>
          </p:cNvPr>
          <p:cNvSpPr>
            <a:spLocks noGrp="1"/>
          </p:cNvSpPr>
          <p:nvPr>
            <p:ph type="title"/>
          </p:nvPr>
        </p:nvSpPr>
        <p:spPr/>
        <p:txBody>
          <a:bodyPr/>
          <a:lstStyle/>
          <a:p>
            <a:r>
              <a:rPr lang="en-US" dirty="0"/>
              <a:t>.</a:t>
            </a:r>
          </a:p>
        </p:txBody>
      </p:sp>
      <p:pic>
        <p:nvPicPr>
          <p:cNvPr id="4" name="Content Placeholder 4">
            <a:extLst>
              <a:ext uri="{FF2B5EF4-FFF2-40B4-BE49-F238E27FC236}">
                <a16:creationId xmlns:a16="http://schemas.microsoft.com/office/drawing/2014/main" id="{A2639666-046B-1D37-CB15-D3D8166F924B}"/>
              </a:ext>
            </a:extLst>
          </p:cNvPr>
          <p:cNvPicPr>
            <a:picLocks noGrp="1" noChangeAspect="1"/>
          </p:cNvPicPr>
          <p:nvPr>
            <p:ph idx="1"/>
          </p:nvPr>
        </p:nvPicPr>
        <p:blipFill>
          <a:blip r:embed="rId2"/>
          <a:stretch>
            <a:fillRect/>
          </a:stretch>
        </p:blipFill>
        <p:spPr>
          <a:xfrm>
            <a:off x="1987827" y="2129631"/>
            <a:ext cx="7160936" cy="3743325"/>
          </a:xfrm>
        </p:spPr>
      </p:pic>
    </p:spTree>
    <p:extLst>
      <p:ext uri="{BB962C8B-B14F-4D97-AF65-F5344CB8AC3E}">
        <p14:creationId xmlns:p14="http://schemas.microsoft.com/office/powerpoint/2010/main" val="385434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5004-D77A-D115-5725-389E6FF134AA}"/>
              </a:ext>
            </a:extLst>
          </p:cNvPr>
          <p:cNvSpPr>
            <a:spLocks noGrp="1"/>
          </p:cNvSpPr>
          <p:nvPr>
            <p:ph type="title"/>
          </p:nvPr>
        </p:nvSpPr>
        <p:spPr/>
        <p:txBody>
          <a:bodyPr/>
          <a:lstStyle/>
          <a:p>
            <a:r>
              <a:rPr lang="en-US" dirty="0"/>
              <a:t>Current Challenges</a:t>
            </a:r>
          </a:p>
        </p:txBody>
      </p:sp>
      <p:pic>
        <p:nvPicPr>
          <p:cNvPr id="5" name="Content Placeholder 4">
            <a:extLst>
              <a:ext uri="{FF2B5EF4-FFF2-40B4-BE49-F238E27FC236}">
                <a16:creationId xmlns:a16="http://schemas.microsoft.com/office/drawing/2014/main" id="{AC89E3CE-D8AD-3F71-44BA-C27DDE64B57A}"/>
              </a:ext>
            </a:extLst>
          </p:cNvPr>
          <p:cNvPicPr>
            <a:picLocks noGrp="1" noChangeAspect="1"/>
          </p:cNvPicPr>
          <p:nvPr>
            <p:ph idx="1"/>
          </p:nvPr>
        </p:nvPicPr>
        <p:blipFill>
          <a:blip r:embed="rId2"/>
          <a:stretch>
            <a:fillRect/>
          </a:stretch>
        </p:blipFill>
        <p:spPr>
          <a:xfrm>
            <a:off x="1447800" y="1881981"/>
            <a:ext cx="9296400" cy="4238625"/>
          </a:xfrm>
        </p:spPr>
      </p:pic>
    </p:spTree>
    <p:extLst>
      <p:ext uri="{BB962C8B-B14F-4D97-AF65-F5344CB8AC3E}">
        <p14:creationId xmlns:p14="http://schemas.microsoft.com/office/powerpoint/2010/main" val="389507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E079-2020-A01D-DE94-7161A021B4AC}"/>
              </a:ext>
            </a:extLst>
          </p:cNvPr>
          <p:cNvSpPr>
            <a:spLocks noGrp="1"/>
          </p:cNvSpPr>
          <p:nvPr>
            <p:ph type="title"/>
          </p:nvPr>
        </p:nvSpPr>
        <p:spPr/>
        <p:txBody>
          <a:bodyPr/>
          <a:lstStyle/>
          <a:p>
            <a:r>
              <a:rPr lang="en-US" dirty="0"/>
              <a:t>A standardized package</a:t>
            </a:r>
          </a:p>
        </p:txBody>
      </p:sp>
      <p:pic>
        <p:nvPicPr>
          <p:cNvPr id="5" name="Content Placeholder 4">
            <a:extLst>
              <a:ext uri="{FF2B5EF4-FFF2-40B4-BE49-F238E27FC236}">
                <a16:creationId xmlns:a16="http://schemas.microsoft.com/office/drawing/2014/main" id="{3DDE6268-5E55-B7AC-A799-515F064753F3}"/>
              </a:ext>
            </a:extLst>
          </p:cNvPr>
          <p:cNvPicPr>
            <a:picLocks noGrp="1" noChangeAspect="1"/>
          </p:cNvPicPr>
          <p:nvPr>
            <p:ph idx="1"/>
          </p:nvPr>
        </p:nvPicPr>
        <p:blipFill>
          <a:blip r:embed="rId2"/>
          <a:stretch>
            <a:fillRect/>
          </a:stretch>
        </p:blipFill>
        <p:spPr>
          <a:xfrm>
            <a:off x="2757487" y="2515394"/>
            <a:ext cx="6677025" cy="2971800"/>
          </a:xfrm>
        </p:spPr>
      </p:pic>
    </p:spTree>
    <p:extLst>
      <p:ext uri="{BB962C8B-B14F-4D97-AF65-F5344CB8AC3E}">
        <p14:creationId xmlns:p14="http://schemas.microsoft.com/office/powerpoint/2010/main" val="340752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3721-9C63-4D1E-9697-D01AD3C54D56}"/>
              </a:ext>
            </a:extLst>
          </p:cNvPr>
          <p:cNvSpPr>
            <a:spLocks noGrp="1"/>
          </p:cNvSpPr>
          <p:nvPr>
            <p:ph type="title"/>
          </p:nvPr>
        </p:nvSpPr>
        <p:spPr/>
        <p:txBody>
          <a:bodyPr/>
          <a:lstStyle/>
          <a:p>
            <a:r>
              <a:rPr lang="en-US" dirty="0"/>
              <a:t>History	</a:t>
            </a:r>
          </a:p>
        </p:txBody>
      </p:sp>
      <p:sp>
        <p:nvSpPr>
          <p:cNvPr id="3" name="Content Placeholder 2">
            <a:extLst>
              <a:ext uri="{FF2B5EF4-FFF2-40B4-BE49-F238E27FC236}">
                <a16:creationId xmlns:a16="http://schemas.microsoft.com/office/drawing/2014/main" id="{3C1DD825-1D81-FFF8-7D97-0BC0586E8095}"/>
              </a:ext>
            </a:extLst>
          </p:cNvPr>
          <p:cNvSpPr>
            <a:spLocks noGrp="1"/>
          </p:cNvSpPr>
          <p:nvPr>
            <p:ph idx="1"/>
          </p:nvPr>
        </p:nvSpPr>
        <p:spPr/>
        <p:txBody>
          <a:bodyPr/>
          <a:lstStyle/>
          <a:p>
            <a:r>
              <a:rPr lang="en-US" sz="2400" dirty="0">
                <a:latin typeface="+mj-lt"/>
              </a:rPr>
              <a:t>  In 2008 </a:t>
            </a:r>
            <a:r>
              <a:rPr lang="en-US" sz="2400" b="0" i="0" dirty="0">
                <a:solidFill>
                  <a:srgbClr val="292929"/>
                </a:solidFill>
                <a:effectLst/>
                <a:latin typeface="+mj-lt"/>
              </a:rPr>
              <a:t>a project called </a:t>
            </a:r>
            <a:r>
              <a:rPr lang="en-US" sz="2400" b="0" i="1" dirty="0">
                <a:solidFill>
                  <a:srgbClr val="292929"/>
                </a:solidFill>
                <a:effectLst/>
                <a:latin typeface="+mj-lt"/>
              </a:rPr>
              <a:t>Linux Containers</a:t>
            </a:r>
            <a:r>
              <a:rPr lang="en-US" sz="2400" b="0" i="0" dirty="0">
                <a:solidFill>
                  <a:srgbClr val="292929"/>
                </a:solidFill>
                <a:effectLst/>
                <a:latin typeface="+mj-lt"/>
              </a:rPr>
              <a:t> (LXC) started to pop-up in the wild, which should revolutionize the container world. LXC combined </a:t>
            </a:r>
            <a:r>
              <a:rPr lang="en-US" sz="2400" b="0" i="0" dirty="0" err="1">
                <a:solidFill>
                  <a:srgbClr val="292929"/>
                </a:solidFill>
                <a:effectLst/>
                <a:latin typeface="+mj-lt"/>
              </a:rPr>
              <a:t>cgroup</a:t>
            </a:r>
            <a:r>
              <a:rPr lang="en-US" sz="2400" b="0" i="0" dirty="0">
                <a:solidFill>
                  <a:srgbClr val="292929"/>
                </a:solidFill>
                <a:effectLst/>
                <a:latin typeface="+mj-lt"/>
              </a:rPr>
              <a:t> and namespace technologies to provide an isolated environment for running applications</a:t>
            </a:r>
            <a:endParaRPr lang="en-US" sz="2400" dirty="0">
              <a:latin typeface="+mj-lt"/>
            </a:endParaRPr>
          </a:p>
          <a:p>
            <a:r>
              <a:rPr lang="en-US" sz="2400" b="0" i="0" dirty="0">
                <a:solidFill>
                  <a:srgbClr val="292929"/>
                </a:solidFill>
                <a:effectLst/>
                <a:latin typeface="+mj-lt"/>
              </a:rPr>
              <a:t>This means that Google started their own containerization project in 2007 called </a:t>
            </a:r>
            <a:r>
              <a:rPr lang="en-US" sz="2400" b="0" i="1" dirty="0">
                <a:solidFill>
                  <a:srgbClr val="292929"/>
                </a:solidFill>
                <a:effectLst/>
                <a:latin typeface="+mj-lt"/>
              </a:rPr>
              <a:t>Let Me Contain That For You</a:t>
            </a:r>
            <a:r>
              <a:rPr lang="en-US" sz="2400" b="0" i="0" dirty="0">
                <a:solidFill>
                  <a:srgbClr val="292929"/>
                </a:solidFill>
                <a:effectLst/>
                <a:latin typeface="+mj-lt"/>
              </a:rPr>
              <a:t> (</a:t>
            </a:r>
            <a:r>
              <a:rPr lang="en-US" sz="2400" b="0" i="0" u="sng" dirty="0">
                <a:effectLst/>
                <a:latin typeface="+mj-lt"/>
                <a:hlinkClick r:id="rId2"/>
              </a:rPr>
              <a:t>LMCTFY</a:t>
            </a:r>
            <a:r>
              <a:rPr lang="en-US" sz="2400" b="0" i="0" dirty="0">
                <a:solidFill>
                  <a:srgbClr val="292929"/>
                </a:solidFill>
                <a:effectLst/>
                <a:latin typeface="+mj-lt"/>
              </a:rPr>
              <a:t>), which works mainly at the same level as LXC does. With LMCTFY, Google tried to provide a stable and API driven configuration without users having to understand the details of </a:t>
            </a:r>
            <a:r>
              <a:rPr lang="en-US" sz="2400" b="0" i="0" dirty="0" err="1">
                <a:solidFill>
                  <a:srgbClr val="292929"/>
                </a:solidFill>
                <a:effectLst/>
                <a:latin typeface="+mj-lt"/>
              </a:rPr>
              <a:t>cgroups</a:t>
            </a:r>
            <a:r>
              <a:rPr lang="en-US" sz="2400" b="0" i="0" dirty="0">
                <a:solidFill>
                  <a:srgbClr val="292929"/>
                </a:solidFill>
                <a:effectLst/>
                <a:latin typeface="+mj-lt"/>
              </a:rPr>
              <a:t> and its internals</a:t>
            </a:r>
            <a:r>
              <a:rPr lang="en-US" b="0" i="0" dirty="0">
                <a:solidFill>
                  <a:srgbClr val="292929"/>
                </a:solidFill>
                <a:effectLst/>
                <a:latin typeface="charter"/>
              </a:rPr>
              <a:t>.</a:t>
            </a:r>
            <a:endParaRPr lang="en-US" dirty="0"/>
          </a:p>
        </p:txBody>
      </p:sp>
    </p:spTree>
    <p:extLst>
      <p:ext uri="{BB962C8B-B14F-4D97-AF65-F5344CB8AC3E}">
        <p14:creationId xmlns:p14="http://schemas.microsoft.com/office/powerpoint/2010/main" val="268202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1DA4-C24E-A186-AD2A-DD8EEAC755B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B044E6D-39E2-DB60-198C-E6AFE40B8595}"/>
              </a:ext>
            </a:extLst>
          </p:cNvPr>
          <p:cNvSpPr>
            <a:spLocks noGrp="1"/>
          </p:cNvSpPr>
          <p:nvPr>
            <p:ph idx="1"/>
          </p:nvPr>
        </p:nvSpPr>
        <p:spPr/>
        <p:txBody>
          <a:bodyPr>
            <a:noAutofit/>
          </a:bodyPr>
          <a:lstStyle/>
          <a:p>
            <a:r>
              <a:rPr lang="en-US" sz="2400" b="0" i="0" dirty="0">
                <a:solidFill>
                  <a:srgbClr val="292929"/>
                </a:solidFill>
                <a:effectLst/>
                <a:latin typeface="Calibri Light" panose="020F0302020204030204" pitchFamily="34" charset="0"/>
                <a:cs typeface="Calibri Light" panose="020F0302020204030204" pitchFamily="34" charset="0"/>
              </a:rPr>
              <a:t>2013 we see that there was a tool written called </a:t>
            </a:r>
            <a:r>
              <a:rPr lang="en-US" sz="2400" b="0" i="1" dirty="0">
                <a:solidFill>
                  <a:srgbClr val="292929"/>
                </a:solidFill>
                <a:effectLst/>
                <a:latin typeface="Calibri Light" panose="020F0302020204030204" pitchFamily="34" charset="0"/>
                <a:cs typeface="Calibri Light" panose="020F0302020204030204" pitchFamily="34" charset="0"/>
              </a:rPr>
              <a:t>Docker</a:t>
            </a:r>
            <a:r>
              <a:rPr lang="en-US" sz="2400" b="0" i="0" dirty="0">
                <a:solidFill>
                  <a:srgbClr val="292929"/>
                </a:solidFill>
                <a:effectLst/>
                <a:latin typeface="Calibri Light" panose="020F0302020204030204" pitchFamily="34" charset="0"/>
                <a:cs typeface="Calibri Light" panose="020F0302020204030204" pitchFamily="34" charset="0"/>
              </a:rPr>
              <a:t>, which was built on top of the already existing LXC stack. One invention of Docker was that the user is now able to package containers into images to move them between machines.</a:t>
            </a:r>
          </a:p>
          <a:p>
            <a:r>
              <a:rPr lang="en-US" sz="2400" b="0" i="0" dirty="0">
                <a:solidFill>
                  <a:srgbClr val="292929"/>
                </a:solidFill>
                <a:effectLst/>
                <a:latin typeface="Calibri Light" panose="020F0302020204030204" pitchFamily="34" charset="0"/>
                <a:cs typeface="Calibri Light" panose="020F0302020204030204" pitchFamily="34" charset="0"/>
              </a:rPr>
              <a:t>Some years later they began to work on </a:t>
            </a:r>
            <a:r>
              <a:rPr lang="en-US" sz="2400" b="0" i="0" u="sng" dirty="0" err="1">
                <a:effectLst/>
                <a:latin typeface="Calibri Light" panose="020F0302020204030204" pitchFamily="34" charset="0"/>
                <a:cs typeface="Calibri Light" panose="020F0302020204030204" pitchFamily="34" charset="0"/>
                <a:hlinkClick r:id="rId2"/>
              </a:rPr>
              <a:t>libcontainer</a:t>
            </a:r>
            <a:r>
              <a:rPr lang="en-US" sz="2400" b="0" i="0" dirty="0">
                <a:solidFill>
                  <a:srgbClr val="292929"/>
                </a:solidFill>
                <a:effectLst/>
                <a:latin typeface="Calibri Light" panose="020F0302020204030204" pitchFamily="34" charset="0"/>
                <a:cs typeface="Calibri Light" panose="020F0302020204030204" pitchFamily="34" charset="0"/>
              </a:rPr>
              <a:t>, a </a:t>
            </a:r>
            <a:r>
              <a:rPr lang="en-US" sz="2400" b="0" i="0" u="sng" dirty="0">
                <a:effectLst/>
                <a:latin typeface="Calibri Light" panose="020F0302020204030204" pitchFamily="34" charset="0"/>
                <a:cs typeface="Calibri Light" panose="020F0302020204030204" pitchFamily="34" charset="0"/>
                <a:hlinkClick r:id="rId3"/>
              </a:rPr>
              <a:t>Go</a:t>
            </a:r>
            <a:r>
              <a:rPr lang="en-US" sz="2400" b="0" i="0" dirty="0">
                <a:solidFill>
                  <a:srgbClr val="292929"/>
                </a:solidFill>
                <a:effectLst/>
                <a:latin typeface="Calibri Light" panose="020F0302020204030204" pitchFamily="34" charset="0"/>
                <a:cs typeface="Calibri Light" panose="020F0302020204030204" pitchFamily="34" charset="0"/>
              </a:rPr>
              <a:t> native way to spawn and manage containers</a:t>
            </a:r>
            <a:endParaRPr lang="en-US" sz="2400" dirty="0">
              <a:solidFill>
                <a:srgbClr val="292929"/>
              </a:solidFill>
              <a:latin typeface="Calibri Light" panose="020F0302020204030204" pitchFamily="34" charset="0"/>
              <a:cs typeface="Calibri Light" panose="020F0302020204030204" pitchFamily="34" charset="0"/>
            </a:endParaRPr>
          </a:p>
          <a:p>
            <a:r>
              <a:rPr lang="en-US" sz="2400" b="0" i="0" dirty="0">
                <a:solidFill>
                  <a:srgbClr val="292929"/>
                </a:solidFill>
                <a:effectLst/>
                <a:latin typeface="Calibri Light" panose="020F0302020204030204" pitchFamily="34" charset="0"/>
                <a:cs typeface="Calibri Light" panose="020F0302020204030204" pitchFamily="34" charset="0"/>
              </a:rPr>
              <a:t> In 2015, where projects like Kubernetes hit version 1.0. A lot of stuff was ongoing during that time: The CNCF was founded as part of the </a:t>
            </a:r>
            <a:r>
              <a:rPr lang="en-US" sz="2400" b="0" i="0" u="sng" dirty="0">
                <a:effectLst/>
                <a:latin typeface="Calibri Light" panose="020F0302020204030204" pitchFamily="34" charset="0"/>
                <a:cs typeface="Calibri Light" panose="020F0302020204030204" pitchFamily="34" charset="0"/>
                <a:hlinkClick r:id="rId4"/>
              </a:rPr>
              <a:t>Linux Foundation</a:t>
            </a:r>
            <a:r>
              <a:rPr lang="en-US" sz="2400" b="0" i="0" dirty="0">
                <a:solidFill>
                  <a:srgbClr val="292929"/>
                </a:solidFill>
                <a:effectLst/>
                <a:latin typeface="Calibri Light" panose="020F0302020204030204" pitchFamily="34" charset="0"/>
                <a:cs typeface="Calibri Light" panose="020F0302020204030204" pitchFamily="34" charset="0"/>
              </a:rPr>
              <a:t> with the target to promote containers. The </a:t>
            </a:r>
            <a:r>
              <a:rPr lang="en-US" sz="2400" b="0" i="0" u="sng" dirty="0">
                <a:effectLst/>
                <a:latin typeface="Calibri Light" panose="020F0302020204030204" pitchFamily="34" charset="0"/>
                <a:cs typeface="Calibri Light" panose="020F0302020204030204" pitchFamily="34" charset="0"/>
                <a:hlinkClick r:id="rId5"/>
              </a:rPr>
              <a:t>Open Container Initiative (OCI)</a:t>
            </a:r>
            <a:r>
              <a:rPr lang="en-US" sz="2400" b="0" i="0" dirty="0">
                <a:solidFill>
                  <a:srgbClr val="292929"/>
                </a:solidFill>
                <a:effectLst/>
                <a:latin typeface="Calibri Light" panose="020F0302020204030204" pitchFamily="34" charset="0"/>
                <a:cs typeface="Calibri Light" panose="020F0302020204030204" pitchFamily="34" charset="0"/>
              </a:rPr>
              <a:t>was founded 2015 as well, as an open governance structure around the container ecosystem.</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3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36ED-1DD9-3542-9F11-EE464D47B77B}"/>
              </a:ext>
            </a:extLst>
          </p:cNvPr>
          <p:cNvSpPr>
            <a:spLocks noGrp="1"/>
          </p:cNvSpPr>
          <p:nvPr>
            <p:ph type="title"/>
          </p:nvPr>
        </p:nvSpPr>
        <p:spPr/>
        <p:txBody>
          <a:bodyPr/>
          <a:lstStyle/>
          <a:p>
            <a:r>
              <a:rPr lang="en-US" dirty="0"/>
              <a:t>Container runtime</a:t>
            </a:r>
          </a:p>
        </p:txBody>
      </p:sp>
      <p:sp>
        <p:nvSpPr>
          <p:cNvPr id="3" name="Content Placeholder 2">
            <a:extLst>
              <a:ext uri="{FF2B5EF4-FFF2-40B4-BE49-F238E27FC236}">
                <a16:creationId xmlns:a16="http://schemas.microsoft.com/office/drawing/2014/main" id="{D1B2FFC3-1091-69D4-F0D5-B4A1E24C27B5}"/>
              </a:ext>
            </a:extLst>
          </p:cNvPr>
          <p:cNvSpPr>
            <a:spLocks noGrp="1"/>
          </p:cNvSpPr>
          <p:nvPr>
            <p:ph idx="1"/>
          </p:nvPr>
        </p:nvSpPr>
        <p:spPr/>
        <p:txBody>
          <a:bodyPr/>
          <a:lstStyle/>
          <a:p>
            <a:r>
              <a:rPr lang="en-US" dirty="0">
                <a:latin typeface="+mj-lt"/>
              </a:rPr>
              <a:t>Application which can run container.</a:t>
            </a:r>
            <a:r>
              <a:rPr lang="en-US" b="0" i="0" dirty="0">
                <a:solidFill>
                  <a:srgbClr val="292929"/>
                </a:solidFill>
                <a:effectLst/>
                <a:latin typeface="+mj-lt"/>
              </a:rPr>
              <a:t> For example, </a:t>
            </a:r>
            <a:r>
              <a:rPr lang="en-US" b="0" i="0" dirty="0" err="1">
                <a:solidFill>
                  <a:srgbClr val="292929"/>
                </a:solidFill>
                <a:effectLst/>
                <a:latin typeface="+mj-lt"/>
              </a:rPr>
              <a:t>systemd</a:t>
            </a:r>
            <a:r>
              <a:rPr lang="en-US" b="0" i="0" dirty="0">
                <a:solidFill>
                  <a:srgbClr val="292929"/>
                </a:solidFill>
                <a:effectLst/>
                <a:latin typeface="+mj-lt"/>
              </a:rPr>
              <a:t> is able to run containers via </a:t>
            </a:r>
            <a:r>
              <a:rPr lang="en-US" b="0" i="0" u="sng" dirty="0" err="1">
                <a:effectLst/>
                <a:latin typeface="+mj-lt"/>
                <a:hlinkClick r:id="rId2"/>
              </a:rPr>
              <a:t>systemd-nspawn</a:t>
            </a:r>
            <a:r>
              <a:rPr lang="en-US" b="0" i="0" dirty="0">
                <a:solidFill>
                  <a:srgbClr val="292929"/>
                </a:solidFill>
                <a:effectLst/>
                <a:latin typeface="+mj-lt"/>
              </a:rPr>
              <a:t>, and </a:t>
            </a:r>
            <a:r>
              <a:rPr lang="en-US" b="0" i="0" u="sng" dirty="0" err="1">
                <a:effectLst/>
                <a:latin typeface="+mj-lt"/>
                <a:hlinkClick r:id="rId3"/>
              </a:rPr>
              <a:t>NixOS</a:t>
            </a:r>
            <a:r>
              <a:rPr lang="en-US" b="0" i="0" dirty="0">
                <a:solidFill>
                  <a:srgbClr val="292929"/>
                </a:solidFill>
                <a:effectLst/>
                <a:latin typeface="+mj-lt"/>
              </a:rPr>
              <a:t> has integrated </a:t>
            </a:r>
            <a:r>
              <a:rPr lang="en-US" b="0" i="0" u="sng" dirty="0">
                <a:effectLst/>
                <a:latin typeface="+mj-lt"/>
                <a:hlinkClick r:id="rId4"/>
              </a:rPr>
              <a:t>container management</a:t>
            </a:r>
            <a:r>
              <a:rPr lang="en-US" b="0" i="0" dirty="0">
                <a:solidFill>
                  <a:srgbClr val="292929"/>
                </a:solidFill>
                <a:effectLst/>
                <a:latin typeface="+mj-lt"/>
              </a:rPr>
              <a:t> as well. </a:t>
            </a:r>
          </a:p>
          <a:p>
            <a:r>
              <a:rPr lang="en-US" dirty="0">
                <a:solidFill>
                  <a:srgbClr val="292929"/>
                </a:solidFill>
                <a:latin typeface="+mj-lt"/>
              </a:rPr>
              <a:t>A</a:t>
            </a:r>
            <a:r>
              <a:rPr lang="en-US" b="0" i="0" dirty="0">
                <a:solidFill>
                  <a:srgbClr val="292929"/>
                </a:solidFill>
                <a:effectLst/>
                <a:latin typeface="+mj-lt"/>
              </a:rPr>
              <a:t>ll the other existing container runtimes like </a:t>
            </a:r>
            <a:r>
              <a:rPr lang="en-US" b="0" i="0" u="sng" dirty="0">
                <a:effectLst/>
                <a:latin typeface="+mj-lt"/>
                <a:hlinkClick r:id="rId5"/>
              </a:rPr>
              <a:t>CRI-O</a:t>
            </a:r>
            <a:r>
              <a:rPr lang="en-US" b="0" i="0" dirty="0">
                <a:solidFill>
                  <a:srgbClr val="292929"/>
                </a:solidFill>
                <a:effectLst/>
                <a:latin typeface="+mj-lt"/>
              </a:rPr>
              <a:t>, </a:t>
            </a:r>
            <a:r>
              <a:rPr lang="en-US" b="0" i="0" u="sng" dirty="0">
                <a:effectLst/>
                <a:latin typeface="+mj-lt"/>
                <a:hlinkClick r:id="rId6"/>
              </a:rPr>
              <a:t>Kata Containers</a:t>
            </a:r>
            <a:r>
              <a:rPr lang="en-US" b="0" i="0" dirty="0">
                <a:solidFill>
                  <a:srgbClr val="292929"/>
                </a:solidFill>
                <a:effectLst/>
                <a:latin typeface="+mj-lt"/>
              </a:rPr>
              <a:t>, </a:t>
            </a:r>
            <a:r>
              <a:rPr lang="en-US" b="0" i="0" u="sng" dirty="0">
                <a:effectLst/>
                <a:latin typeface="+mj-lt"/>
                <a:hlinkClick r:id="rId7"/>
              </a:rPr>
              <a:t>Firecracker</a:t>
            </a:r>
            <a:r>
              <a:rPr lang="en-US" b="0" i="0" dirty="0">
                <a:solidFill>
                  <a:srgbClr val="292929"/>
                </a:solidFill>
                <a:effectLst/>
                <a:latin typeface="+mj-lt"/>
              </a:rPr>
              <a:t>, </a:t>
            </a:r>
            <a:r>
              <a:rPr lang="en-US" b="0" i="0" u="sng" dirty="0" err="1">
                <a:effectLst/>
                <a:latin typeface="+mj-lt"/>
                <a:hlinkClick r:id="rId8"/>
              </a:rPr>
              <a:t>gVisor</a:t>
            </a:r>
            <a:r>
              <a:rPr lang="en-US" b="0" i="0" dirty="0">
                <a:solidFill>
                  <a:srgbClr val="292929"/>
                </a:solidFill>
                <a:effectLst/>
                <a:latin typeface="+mj-lt"/>
              </a:rPr>
              <a:t>, </a:t>
            </a:r>
            <a:r>
              <a:rPr lang="en-US" b="0" i="0" u="sng" dirty="0" err="1">
                <a:effectLst/>
                <a:latin typeface="+mj-lt"/>
                <a:hlinkClick r:id="rId9"/>
              </a:rPr>
              <a:t>containerd</a:t>
            </a:r>
            <a:r>
              <a:rPr lang="en-US" b="0" i="0" dirty="0">
                <a:solidFill>
                  <a:srgbClr val="292929"/>
                </a:solidFill>
                <a:effectLst/>
                <a:latin typeface="+mj-lt"/>
              </a:rPr>
              <a:t>, </a:t>
            </a:r>
            <a:r>
              <a:rPr lang="en-US" b="0" i="0" u="sng" dirty="0">
                <a:effectLst/>
                <a:latin typeface="+mj-lt"/>
                <a:hlinkClick r:id="rId10"/>
              </a:rPr>
              <a:t>LXC</a:t>
            </a:r>
            <a:r>
              <a:rPr lang="en-US" b="0" i="0" dirty="0">
                <a:solidFill>
                  <a:srgbClr val="292929"/>
                </a:solidFill>
                <a:effectLst/>
                <a:latin typeface="+mj-lt"/>
              </a:rPr>
              <a:t>, </a:t>
            </a:r>
            <a:r>
              <a:rPr lang="en-US" b="0" i="0" u="sng" dirty="0" err="1">
                <a:effectLst/>
                <a:latin typeface="+mj-lt"/>
                <a:hlinkClick r:id="rId11"/>
              </a:rPr>
              <a:t>runc</a:t>
            </a:r>
            <a:r>
              <a:rPr lang="en-US" b="0" i="0" dirty="0">
                <a:solidFill>
                  <a:srgbClr val="292929"/>
                </a:solidFill>
                <a:effectLst/>
                <a:latin typeface="+mj-lt"/>
              </a:rPr>
              <a:t>, </a:t>
            </a:r>
            <a:r>
              <a:rPr lang="en-US" b="0" i="0" u="sng" dirty="0" err="1">
                <a:effectLst/>
                <a:latin typeface="+mj-lt"/>
                <a:hlinkClick r:id="rId12"/>
              </a:rPr>
              <a:t>Nabla</a:t>
            </a:r>
            <a:r>
              <a:rPr lang="en-US" b="0" i="0" u="sng" dirty="0">
                <a:effectLst/>
                <a:latin typeface="+mj-lt"/>
                <a:hlinkClick r:id="rId12"/>
              </a:rPr>
              <a:t> Containers</a:t>
            </a:r>
            <a:r>
              <a:rPr lang="en-US" b="0" i="0" dirty="0">
                <a:solidFill>
                  <a:srgbClr val="292929"/>
                </a:solidFill>
                <a:effectLst/>
                <a:latin typeface="+mj-lt"/>
              </a:rPr>
              <a:t> and many more. A lot of them are now part of the </a:t>
            </a:r>
            <a:r>
              <a:rPr lang="en-US" b="0" i="0" u="sng" dirty="0">
                <a:effectLst/>
                <a:latin typeface="+mj-lt"/>
                <a:hlinkClick r:id="rId13"/>
              </a:rPr>
              <a:t>Cloud Native Computing Foundation (CNCF)</a:t>
            </a:r>
            <a:endParaRPr lang="en-US" dirty="0">
              <a:latin typeface="+mj-lt"/>
            </a:endParaRPr>
          </a:p>
        </p:txBody>
      </p:sp>
    </p:spTree>
    <p:extLst>
      <p:ext uri="{BB962C8B-B14F-4D97-AF65-F5344CB8AC3E}">
        <p14:creationId xmlns:p14="http://schemas.microsoft.com/office/powerpoint/2010/main" val="104260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4B0-E0E1-A8F1-9C26-E81E2B079205}"/>
              </a:ext>
            </a:extLst>
          </p:cNvPr>
          <p:cNvSpPr>
            <a:spLocks noGrp="1"/>
          </p:cNvSpPr>
          <p:nvPr>
            <p:ph type="title"/>
          </p:nvPr>
        </p:nvSpPr>
        <p:spPr/>
        <p:txBody>
          <a:bodyPr/>
          <a:lstStyle/>
          <a:p>
            <a:r>
              <a:rPr lang="en-US" dirty="0"/>
              <a:t>Docker </a:t>
            </a:r>
          </a:p>
        </p:txBody>
      </p:sp>
      <p:sp>
        <p:nvSpPr>
          <p:cNvPr id="3" name="Content Placeholder 2">
            <a:extLst>
              <a:ext uri="{FF2B5EF4-FFF2-40B4-BE49-F238E27FC236}">
                <a16:creationId xmlns:a16="http://schemas.microsoft.com/office/drawing/2014/main" id="{02097D98-2028-272F-CA41-608653610780}"/>
              </a:ext>
            </a:extLst>
          </p:cNvPr>
          <p:cNvSpPr>
            <a:spLocks noGrp="1"/>
          </p:cNvSpPr>
          <p:nvPr>
            <p:ph idx="1"/>
          </p:nvPr>
        </p:nvSpPr>
        <p:spPr/>
        <p:txBody>
          <a:bodyPr/>
          <a:lstStyle/>
          <a:p>
            <a:r>
              <a:rPr lang="en-US" dirty="0">
                <a:latin typeface="+mj-lt"/>
              </a:rPr>
              <a:t>Docker is a set of platform as a service products that use OS-level virtualization to deliver software in packages called container.</a:t>
            </a:r>
          </a:p>
          <a:p>
            <a:r>
              <a:rPr lang="en-US" dirty="0">
                <a:latin typeface="+mj-lt"/>
              </a:rPr>
              <a:t>Containers are isolated from one another and bundle their own software, libraries and configuration files.</a:t>
            </a:r>
          </a:p>
          <a:p>
            <a:r>
              <a:rPr lang="en-US" dirty="0">
                <a:latin typeface="+mj-lt"/>
              </a:rPr>
              <a:t>They can communicate with each other through well defined channels</a:t>
            </a:r>
          </a:p>
          <a:p>
            <a:r>
              <a:rPr lang="en-US" dirty="0">
                <a:latin typeface="+mj-lt"/>
              </a:rPr>
              <a:t>All containers are run by a single operating-system kernel</a:t>
            </a:r>
          </a:p>
        </p:txBody>
      </p:sp>
    </p:spTree>
    <p:extLst>
      <p:ext uri="{BB962C8B-B14F-4D97-AF65-F5344CB8AC3E}">
        <p14:creationId xmlns:p14="http://schemas.microsoft.com/office/powerpoint/2010/main" val="36662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889E-8A27-EFCE-A67C-BBED7A61BFFA}"/>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2D69AA8D-03CB-3B2F-9AEA-75084D935A08}"/>
              </a:ext>
            </a:extLst>
          </p:cNvPr>
          <p:cNvSpPr>
            <a:spLocks noGrp="1"/>
          </p:cNvSpPr>
          <p:nvPr>
            <p:ph idx="1"/>
          </p:nvPr>
        </p:nvSpPr>
        <p:spPr/>
        <p:txBody>
          <a:bodyPr/>
          <a:lstStyle/>
          <a:p>
            <a:r>
              <a:rPr lang="en-US" dirty="0">
                <a:latin typeface="+mj-lt"/>
              </a:rPr>
              <a:t>Docker container is a standardized unit which can be created on the fly to deploy a particular application or environment.</a:t>
            </a:r>
          </a:p>
          <a:p>
            <a:r>
              <a:rPr lang="en-US" dirty="0">
                <a:latin typeface="+mj-lt"/>
              </a:rPr>
              <a:t>It can be ubuntu/centos/or some app container (nginx)</a:t>
            </a:r>
          </a:p>
          <a:p>
            <a:r>
              <a:rPr lang="en-US" dirty="0">
                <a:latin typeface="+mj-lt"/>
              </a:rPr>
              <a:t>Containers are light-weight</a:t>
            </a:r>
          </a:p>
          <a:p>
            <a:r>
              <a:rPr lang="en-US" dirty="0">
                <a:latin typeface="+mj-lt"/>
              </a:rPr>
              <a:t>Docker takes advantage of several features of </a:t>
            </a:r>
            <a:r>
              <a:rPr lang="en-US" dirty="0" err="1">
                <a:latin typeface="+mj-lt"/>
              </a:rPr>
              <a:t>linux</a:t>
            </a:r>
            <a:r>
              <a:rPr lang="en-US" dirty="0">
                <a:latin typeface="+mj-lt"/>
              </a:rPr>
              <a:t> kernel to deliver its functionality</a:t>
            </a:r>
          </a:p>
          <a:p>
            <a:r>
              <a:rPr lang="en-US" dirty="0">
                <a:solidFill>
                  <a:srgbClr val="FF0000"/>
                </a:solidFill>
                <a:latin typeface="+mj-lt"/>
              </a:rPr>
              <a:t>Question: If we want to use container for application what are the org requirements??</a:t>
            </a:r>
          </a:p>
        </p:txBody>
      </p:sp>
    </p:spTree>
    <p:extLst>
      <p:ext uri="{BB962C8B-B14F-4D97-AF65-F5344CB8AC3E}">
        <p14:creationId xmlns:p14="http://schemas.microsoft.com/office/powerpoint/2010/main" val="96879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1106</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charter</vt:lpstr>
      <vt:lpstr>poppins</vt:lpstr>
      <vt:lpstr>Office Theme</vt:lpstr>
      <vt:lpstr>Introduction to docker</vt:lpstr>
      <vt:lpstr>Installation of a software</vt:lpstr>
      <vt:lpstr>Current Challenges</vt:lpstr>
      <vt:lpstr>A standardized package</vt:lpstr>
      <vt:lpstr>History </vt:lpstr>
      <vt:lpstr>..</vt:lpstr>
      <vt:lpstr>Container runtime</vt:lpstr>
      <vt:lpstr>Docker </vt:lpstr>
      <vt:lpstr>Container</vt:lpstr>
      <vt:lpstr>Docker internals</vt:lpstr>
      <vt:lpstr>Namespaces</vt:lpstr>
      <vt:lpstr>Cgroups</vt:lpstr>
      <vt:lpstr>..</vt:lpstr>
      <vt:lpstr>Union File systems</vt:lpstr>
      <vt:lpstr>..</vt:lpstr>
      <vt:lpstr>Containerd</vt:lpstr>
      <vt:lpstr>containerd</vt:lpstr>
      <vt:lpstr>Open Container Initiative (OCI) </vt:lpstr>
      <vt:lpstr>runC</vt:lpstr>
      <vt:lpstr>Container Runtime Interface (CRI)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john</dc:creator>
  <cp:lastModifiedBy>john</cp:lastModifiedBy>
  <cp:revision>24</cp:revision>
  <dcterms:created xsi:type="dcterms:W3CDTF">2022-09-07T14:39:42Z</dcterms:created>
  <dcterms:modified xsi:type="dcterms:W3CDTF">2022-11-09T17:11:05Z</dcterms:modified>
</cp:coreProperties>
</file>