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5/17/2022</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5/17/2022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5/17/2022</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5/17/2022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5/17/2022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5/17/2022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5/17/2022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5/17/2022</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5/17/2022</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60CD4-F8C8-4B9C-A721-4495C2206DE8}"/>
              </a:ext>
            </a:extLst>
          </p:cNvPr>
          <p:cNvSpPr>
            <a:spLocks noGrp="1"/>
          </p:cNvSpPr>
          <p:nvPr>
            <p:ph type="ctrTitle"/>
          </p:nvPr>
        </p:nvSpPr>
        <p:spPr/>
        <p:txBody>
          <a:bodyPr/>
          <a:lstStyle/>
          <a:p>
            <a:r>
              <a:rPr lang="en-US" dirty="0"/>
              <a:t>Docker</a:t>
            </a:r>
          </a:p>
        </p:txBody>
      </p:sp>
      <p:sp>
        <p:nvSpPr>
          <p:cNvPr id="3" name="Subtitle 2">
            <a:extLst>
              <a:ext uri="{FF2B5EF4-FFF2-40B4-BE49-F238E27FC236}">
                <a16:creationId xmlns:a16="http://schemas.microsoft.com/office/drawing/2014/main" id="{B1A54AFE-7048-420B-8C94-1DB6D5ECE6F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474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716B8B-FD8E-49EF-9AFA-6CEFAB5A1E2C}"/>
              </a:ext>
            </a:extLst>
          </p:cNvPr>
          <p:cNvPicPr>
            <a:picLocks noChangeAspect="1"/>
          </p:cNvPicPr>
          <p:nvPr/>
        </p:nvPicPr>
        <p:blipFill>
          <a:blip r:embed="rId2"/>
          <a:stretch>
            <a:fillRect/>
          </a:stretch>
        </p:blipFill>
        <p:spPr>
          <a:xfrm>
            <a:off x="2476292" y="1217957"/>
            <a:ext cx="8310978" cy="4612999"/>
          </a:xfrm>
          <a:prstGeom prst="rect">
            <a:avLst/>
          </a:prstGeom>
        </p:spPr>
      </p:pic>
    </p:spTree>
    <p:extLst>
      <p:ext uri="{BB962C8B-B14F-4D97-AF65-F5344CB8AC3E}">
        <p14:creationId xmlns:p14="http://schemas.microsoft.com/office/powerpoint/2010/main" val="2038417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880D3-A274-4488-A798-921786C6920B}"/>
              </a:ext>
            </a:extLst>
          </p:cNvPr>
          <p:cNvSpPr>
            <a:spLocks noGrp="1"/>
          </p:cNvSpPr>
          <p:nvPr>
            <p:ph type="title"/>
          </p:nvPr>
        </p:nvSpPr>
        <p:spPr/>
        <p:txBody>
          <a:bodyPr/>
          <a:lstStyle/>
          <a:p>
            <a:r>
              <a:rPr lang="en-US" dirty="0"/>
              <a:t>The docker daemon</a:t>
            </a:r>
          </a:p>
        </p:txBody>
      </p:sp>
      <p:sp>
        <p:nvSpPr>
          <p:cNvPr id="3" name="Content Placeholder 2">
            <a:extLst>
              <a:ext uri="{FF2B5EF4-FFF2-40B4-BE49-F238E27FC236}">
                <a16:creationId xmlns:a16="http://schemas.microsoft.com/office/drawing/2014/main" id="{64CFB249-A9EB-4A53-A717-5887C5C787B8}"/>
              </a:ext>
            </a:extLst>
          </p:cNvPr>
          <p:cNvSpPr>
            <a:spLocks noGrp="1"/>
          </p:cNvSpPr>
          <p:nvPr>
            <p:ph idx="1"/>
          </p:nvPr>
        </p:nvSpPr>
        <p:spPr/>
        <p:txBody>
          <a:bodyPr/>
          <a:lstStyle/>
          <a:p>
            <a:r>
              <a:rPr lang="en-US" dirty="0"/>
              <a:t>The docker daemon (</a:t>
            </a:r>
            <a:r>
              <a:rPr lang="en-US" dirty="0" err="1"/>
              <a:t>dockerd</a:t>
            </a:r>
            <a:r>
              <a:rPr lang="en-US" dirty="0"/>
              <a:t>) listens for Docker API requests and manages Docker objects such as images,containers,network and volumes.</a:t>
            </a:r>
          </a:p>
          <a:p>
            <a:r>
              <a:rPr lang="en-US" dirty="0"/>
              <a:t>A daemon can also communicate with other daemons to manage Docker Services</a:t>
            </a:r>
          </a:p>
          <a:p>
            <a:endParaRPr lang="en-US" dirty="0"/>
          </a:p>
        </p:txBody>
      </p:sp>
    </p:spTree>
    <p:extLst>
      <p:ext uri="{BB962C8B-B14F-4D97-AF65-F5344CB8AC3E}">
        <p14:creationId xmlns:p14="http://schemas.microsoft.com/office/powerpoint/2010/main" val="59500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A6C5-661C-492F-9974-402657C14A83}"/>
              </a:ext>
            </a:extLst>
          </p:cNvPr>
          <p:cNvSpPr>
            <a:spLocks noGrp="1"/>
          </p:cNvSpPr>
          <p:nvPr>
            <p:ph type="title"/>
          </p:nvPr>
        </p:nvSpPr>
        <p:spPr/>
        <p:txBody>
          <a:bodyPr/>
          <a:lstStyle/>
          <a:p>
            <a:r>
              <a:rPr lang="en-US" dirty="0"/>
              <a:t>The Docker Client</a:t>
            </a:r>
          </a:p>
        </p:txBody>
      </p:sp>
      <p:sp>
        <p:nvSpPr>
          <p:cNvPr id="3" name="Content Placeholder 2">
            <a:extLst>
              <a:ext uri="{FF2B5EF4-FFF2-40B4-BE49-F238E27FC236}">
                <a16:creationId xmlns:a16="http://schemas.microsoft.com/office/drawing/2014/main" id="{24D0F0A9-50A5-4D16-8D1C-98CA503AFBA1}"/>
              </a:ext>
            </a:extLst>
          </p:cNvPr>
          <p:cNvSpPr>
            <a:spLocks noGrp="1"/>
          </p:cNvSpPr>
          <p:nvPr>
            <p:ph idx="1"/>
          </p:nvPr>
        </p:nvSpPr>
        <p:spPr/>
        <p:txBody>
          <a:bodyPr/>
          <a:lstStyle/>
          <a:p>
            <a:r>
              <a:rPr lang="en-US" dirty="0"/>
              <a:t>The docker client (docker)  is the primary way to communicate with daemon</a:t>
            </a:r>
          </a:p>
          <a:p>
            <a:r>
              <a:rPr lang="en-US" dirty="0"/>
              <a:t>When we run docker run command what exactly happens??</a:t>
            </a:r>
          </a:p>
          <a:p>
            <a:pPr lvl="1"/>
            <a:r>
              <a:rPr lang="en-US" dirty="0"/>
              <a:t>These request to be sent to </a:t>
            </a:r>
            <a:r>
              <a:rPr lang="en-US" dirty="0" err="1"/>
              <a:t>dockerd</a:t>
            </a:r>
            <a:r>
              <a:rPr lang="en-US" dirty="0"/>
              <a:t>, which carries out </a:t>
            </a:r>
          </a:p>
          <a:p>
            <a:pPr lvl="1"/>
            <a:r>
              <a:rPr lang="en-US" dirty="0"/>
              <a:t>The docker command uses the Docker </a:t>
            </a:r>
            <a:r>
              <a:rPr lang="en-US" dirty="0" err="1"/>
              <a:t>Api</a:t>
            </a:r>
            <a:endParaRPr lang="en-US" dirty="0"/>
          </a:p>
          <a:p>
            <a:r>
              <a:rPr lang="en-US" dirty="0"/>
              <a:t>Client can communicate more than one daemon</a:t>
            </a:r>
          </a:p>
          <a:p>
            <a:endParaRPr lang="en-US" dirty="0"/>
          </a:p>
        </p:txBody>
      </p:sp>
    </p:spTree>
    <p:extLst>
      <p:ext uri="{BB962C8B-B14F-4D97-AF65-F5344CB8AC3E}">
        <p14:creationId xmlns:p14="http://schemas.microsoft.com/office/powerpoint/2010/main" val="373093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14D42-FD9D-4357-9D8F-B0B9E5652B95}"/>
              </a:ext>
            </a:extLst>
          </p:cNvPr>
          <p:cNvSpPr>
            <a:spLocks noGrp="1"/>
          </p:cNvSpPr>
          <p:nvPr>
            <p:ph type="title"/>
          </p:nvPr>
        </p:nvSpPr>
        <p:spPr/>
        <p:txBody>
          <a:bodyPr/>
          <a:lstStyle/>
          <a:p>
            <a:r>
              <a:rPr lang="en-US" dirty="0"/>
              <a:t>Docker registry</a:t>
            </a:r>
          </a:p>
        </p:txBody>
      </p:sp>
      <p:sp>
        <p:nvSpPr>
          <p:cNvPr id="3" name="Content Placeholder 2">
            <a:extLst>
              <a:ext uri="{FF2B5EF4-FFF2-40B4-BE49-F238E27FC236}">
                <a16:creationId xmlns:a16="http://schemas.microsoft.com/office/drawing/2014/main" id="{DFEDC59E-EED9-4BA0-A57A-05AC28CF4708}"/>
              </a:ext>
            </a:extLst>
          </p:cNvPr>
          <p:cNvSpPr>
            <a:spLocks noGrp="1"/>
          </p:cNvSpPr>
          <p:nvPr>
            <p:ph idx="1"/>
          </p:nvPr>
        </p:nvSpPr>
        <p:spPr/>
        <p:txBody>
          <a:bodyPr/>
          <a:lstStyle/>
          <a:p>
            <a:r>
              <a:rPr lang="en-US" dirty="0"/>
              <a:t>A docker registry stores docker images</a:t>
            </a:r>
          </a:p>
          <a:p>
            <a:r>
              <a:rPr lang="en-US" dirty="0"/>
              <a:t>Docker hub and docker cloud are public registries</a:t>
            </a:r>
          </a:p>
          <a:p>
            <a:r>
              <a:rPr lang="en-US" dirty="0"/>
              <a:t>By default docker has been configured to look for images on Docker hub</a:t>
            </a:r>
          </a:p>
          <a:p>
            <a:r>
              <a:rPr lang="en-US" dirty="0"/>
              <a:t>Private registry can be also mapped.</a:t>
            </a:r>
          </a:p>
          <a:p>
            <a:r>
              <a:rPr lang="en-US" dirty="0"/>
              <a:t>When we run “docker run” or “docker pull” command, images will be pulled from the configure registry</a:t>
            </a:r>
          </a:p>
          <a:p>
            <a:r>
              <a:rPr lang="en-US" dirty="0"/>
              <a:t>“docker push” command push the image to the configured registry</a:t>
            </a:r>
          </a:p>
          <a:p>
            <a:pPr marL="0" indent="0">
              <a:buNone/>
            </a:pPr>
            <a:endParaRPr lang="en-US" dirty="0"/>
          </a:p>
        </p:txBody>
      </p:sp>
    </p:spTree>
    <p:extLst>
      <p:ext uri="{BB962C8B-B14F-4D97-AF65-F5344CB8AC3E}">
        <p14:creationId xmlns:p14="http://schemas.microsoft.com/office/powerpoint/2010/main" val="1469135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37488-B7E4-4FB1-A249-6320EB570E62}"/>
              </a:ext>
            </a:extLst>
          </p:cNvPr>
          <p:cNvSpPr>
            <a:spLocks noGrp="1"/>
          </p:cNvSpPr>
          <p:nvPr>
            <p:ph type="title"/>
          </p:nvPr>
        </p:nvSpPr>
        <p:spPr/>
        <p:txBody>
          <a:bodyPr/>
          <a:lstStyle/>
          <a:p>
            <a:r>
              <a:rPr lang="en-US" dirty="0"/>
              <a:t>Docker Objects</a:t>
            </a:r>
          </a:p>
        </p:txBody>
      </p:sp>
      <p:sp>
        <p:nvSpPr>
          <p:cNvPr id="3" name="Content Placeholder 2">
            <a:extLst>
              <a:ext uri="{FF2B5EF4-FFF2-40B4-BE49-F238E27FC236}">
                <a16:creationId xmlns:a16="http://schemas.microsoft.com/office/drawing/2014/main" id="{F691EB7F-B517-4185-8E32-A0D7E14D0E2B}"/>
              </a:ext>
            </a:extLst>
          </p:cNvPr>
          <p:cNvSpPr>
            <a:spLocks noGrp="1"/>
          </p:cNvSpPr>
          <p:nvPr>
            <p:ph idx="1"/>
          </p:nvPr>
        </p:nvSpPr>
        <p:spPr/>
        <p:txBody>
          <a:bodyPr/>
          <a:lstStyle/>
          <a:p>
            <a:r>
              <a:rPr lang="en-US" dirty="0"/>
              <a:t>When we use Docker, following are some of the objects:</a:t>
            </a:r>
          </a:p>
          <a:p>
            <a:pPr lvl="1"/>
            <a:r>
              <a:rPr lang="en-US" dirty="0"/>
              <a:t>Images</a:t>
            </a:r>
          </a:p>
          <a:p>
            <a:pPr lvl="1"/>
            <a:r>
              <a:rPr lang="en-US" dirty="0"/>
              <a:t>Container</a:t>
            </a:r>
          </a:p>
          <a:p>
            <a:pPr lvl="1"/>
            <a:r>
              <a:rPr lang="en-US" dirty="0"/>
              <a:t>Services</a:t>
            </a:r>
          </a:p>
          <a:p>
            <a:pPr marL="530352" lvl="1" indent="0">
              <a:buNone/>
            </a:pPr>
            <a:endParaRPr lang="en-US" dirty="0"/>
          </a:p>
        </p:txBody>
      </p:sp>
    </p:spTree>
    <p:extLst>
      <p:ext uri="{BB962C8B-B14F-4D97-AF65-F5344CB8AC3E}">
        <p14:creationId xmlns:p14="http://schemas.microsoft.com/office/powerpoint/2010/main" val="3812024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C2306-8452-4AFA-B198-BB48AA1E05DA}"/>
              </a:ext>
            </a:extLst>
          </p:cNvPr>
          <p:cNvSpPr>
            <a:spLocks noGrp="1"/>
          </p:cNvSpPr>
          <p:nvPr>
            <p:ph type="title"/>
          </p:nvPr>
        </p:nvSpPr>
        <p:spPr/>
        <p:txBody>
          <a:bodyPr/>
          <a:lstStyle/>
          <a:p>
            <a:r>
              <a:rPr lang="en-US" dirty="0"/>
              <a:t>Images</a:t>
            </a:r>
          </a:p>
        </p:txBody>
      </p:sp>
      <p:sp>
        <p:nvSpPr>
          <p:cNvPr id="3" name="Content Placeholder 2">
            <a:extLst>
              <a:ext uri="{FF2B5EF4-FFF2-40B4-BE49-F238E27FC236}">
                <a16:creationId xmlns:a16="http://schemas.microsoft.com/office/drawing/2014/main" id="{E56C2A1C-C4BF-4148-B204-975616601C62}"/>
              </a:ext>
            </a:extLst>
          </p:cNvPr>
          <p:cNvSpPr>
            <a:spLocks noGrp="1"/>
          </p:cNvSpPr>
          <p:nvPr>
            <p:ph idx="1"/>
          </p:nvPr>
        </p:nvSpPr>
        <p:spPr/>
        <p:txBody>
          <a:bodyPr/>
          <a:lstStyle/>
          <a:p>
            <a:r>
              <a:rPr lang="en-US" dirty="0"/>
              <a:t>An image is a read-only template with instruction for creating  a Docker container</a:t>
            </a:r>
          </a:p>
          <a:p>
            <a:r>
              <a:rPr lang="en-US" dirty="0"/>
              <a:t>Often, an image is based on another image, with some additional customization</a:t>
            </a:r>
          </a:p>
          <a:p>
            <a:r>
              <a:rPr lang="en-US" dirty="0"/>
              <a:t>For example, which is based on ‘centos’ image, but install the apache web server and application, as well  as configuration details needed to make application run.</a:t>
            </a:r>
          </a:p>
          <a:p>
            <a:r>
              <a:rPr lang="en-US" dirty="0"/>
              <a:t>To build own image, create  a </a:t>
            </a:r>
            <a:r>
              <a:rPr lang="en-US" dirty="0" err="1"/>
              <a:t>Dockerfile</a:t>
            </a:r>
            <a:r>
              <a:rPr lang="en-US" dirty="0"/>
              <a:t> with a simple syntax for defining the steps needed to create the image and run it.</a:t>
            </a:r>
          </a:p>
          <a:p>
            <a:r>
              <a:rPr lang="en-US" dirty="0"/>
              <a:t>Each instruction in a </a:t>
            </a:r>
            <a:r>
              <a:rPr lang="en-US" dirty="0" err="1"/>
              <a:t>Dockerfile</a:t>
            </a:r>
            <a:r>
              <a:rPr lang="en-US" dirty="0"/>
              <a:t> creates a layer in the image.</a:t>
            </a:r>
          </a:p>
          <a:p>
            <a:r>
              <a:rPr lang="en-US" dirty="0"/>
              <a:t>When changes are made to the </a:t>
            </a:r>
            <a:r>
              <a:rPr lang="en-US" dirty="0" err="1"/>
              <a:t>dockerfile</a:t>
            </a:r>
            <a:r>
              <a:rPr lang="en-US" dirty="0"/>
              <a:t>  and rebuild the image, only  those layers which have changed are rebuilt.</a:t>
            </a:r>
          </a:p>
        </p:txBody>
      </p:sp>
    </p:spTree>
    <p:extLst>
      <p:ext uri="{BB962C8B-B14F-4D97-AF65-F5344CB8AC3E}">
        <p14:creationId xmlns:p14="http://schemas.microsoft.com/office/powerpoint/2010/main" val="4021347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ECA94-BD88-437D-8610-5B2BCA7CFF12}"/>
              </a:ext>
            </a:extLst>
          </p:cNvPr>
          <p:cNvSpPr>
            <a:spLocks noGrp="1"/>
          </p:cNvSpPr>
          <p:nvPr>
            <p:ph type="title"/>
          </p:nvPr>
        </p:nvSpPr>
        <p:spPr/>
        <p:txBody>
          <a:bodyPr/>
          <a:lstStyle/>
          <a:p>
            <a:r>
              <a:rPr lang="en-US" dirty="0"/>
              <a:t>Containers</a:t>
            </a:r>
          </a:p>
        </p:txBody>
      </p:sp>
      <p:sp>
        <p:nvSpPr>
          <p:cNvPr id="3" name="Content Placeholder 2">
            <a:extLst>
              <a:ext uri="{FF2B5EF4-FFF2-40B4-BE49-F238E27FC236}">
                <a16:creationId xmlns:a16="http://schemas.microsoft.com/office/drawing/2014/main" id="{6377F925-3F51-44C0-8D0B-6123B2187D48}"/>
              </a:ext>
            </a:extLst>
          </p:cNvPr>
          <p:cNvSpPr>
            <a:spLocks noGrp="1"/>
          </p:cNvSpPr>
          <p:nvPr>
            <p:ph idx="1"/>
          </p:nvPr>
        </p:nvSpPr>
        <p:spPr/>
        <p:txBody>
          <a:bodyPr>
            <a:normAutofit fontScale="92500" lnSpcReduction="20000"/>
          </a:bodyPr>
          <a:lstStyle/>
          <a:p>
            <a:r>
              <a:rPr lang="en-US" dirty="0"/>
              <a:t>A container is a runnable instance of an image</a:t>
            </a:r>
          </a:p>
          <a:p>
            <a:r>
              <a:rPr lang="en-US" dirty="0"/>
              <a:t>You can </a:t>
            </a:r>
            <a:r>
              <a:rPr lang="en-US" dirty="0" err="1"/>
              <a:t>create,start,stop,move</a:t>
            </a:r>
            <a:r>
              <a:rPr lang="en-US" dirty="0"/>
              <a:t> or delete  a container using the docker </a:t>
            </a:r>
            <a:r>
              <a:rPr lang="en-US" dirty="0" err="1"/>
              <a:t>api</a:t>
            </a:r>
            <a:r>
              <a:rPr lang="en-US" dirty="0"/>
              <a:t> or cli</a:t>
            </a:r>
          </a:p>
          <a:p>
            <a:r>
              <a:rPr lang="en-US" dirty="0"/>
              <a:t>A container is defined by its image as well any configuration options provides during the creation or starting of container</a:t>
            </a:r>
          </a:p>
          <a:p>
            <a:r>
              <a:rPr lang="en-US" dirty="0"/>
              <a:t>What happen when we run following command</a:t>
            </a:r>
          </a:p>
          <a:p>
            <a:pPr marL="0" indent="0">
              <a:buNone/>
            </a:pPr>
            <a:r>
              <a:rPr lang="en-US" dirty="0"/>
              <a:t>“docker run  -</a:t>
            </a:r>
            <a:r>
              <a:rPr lang="en-US" dirty="0" err="1"/>
              <a:t>i</a:t>
            </a:r>
            <a:r>
              <a:rPr lang="en-US" dirty="0"/>
              <a:t> –t ubuntu /bin/bash</a:t>
            </a:r>
          </a:p>
          <a:p>
            <a:pPr>
              <a:buFontTx/>
              <a:buChar char="-"/>
            </a:pPr>
            <a:r>
              <a:rPr lang="en-US" dirty="0"/>
              <a:t>If you don’t have the image locally, docker pulls from the registry , which can be done manually as well</a:t>
            </a:r>
          </a:p>
          <a:p>
            <a:pPr>
              <a:buFontTx/>
              <a:buChar char="-"/>
            </a:pPr>
            <a:r>
              <a:rPr lang="en-US" dirty="0"/>
              <a:t>Its creates a container and run /bin/bash</a:t>
            </a:r>
          </a:p>
          <a:p>
            <a:pPr>
              <a:buFontTx/>
              <a:buChar char="-"/>
            </a:pPr>
            <a:r>
              <a:rPr lang="en-US" dirty="0"/>
              <a:t>-</a:t>
            </a:r>
            <a:r>
              <a:rPr lang="en-US" dirty="0" err="1"/>
              <a:t>i</a:t>
            </a:r>
            <a:r>
              <a:rPr lang="en-US" dirty="0"/>
              <a:t> option is for interactive mode and –t for terminal mode</a:t>
            </a:r>
          </a:p>
        </p:txBody>
      </p:sp>
    </p:spTree>
    <p:extLst>
      <p:ext uri="{BB962C8B-B14F-4D97-AF65-F5344CB8AC3E}">
        <p14:creationId xmlns:p14="http://schemas.microsoft.com/office/powerpoint/2010/main" val="24564692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1B48C-9878-408D-BF47-E13C22F73319}"/>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48FFC45E-AD3C-45E0-BE75-CEEFA6068649}"/>
              </a:ext>
            </a:extLst>
          </p:cNvPr>
          <p:cNvSpPr>
            <a:spLocks noGrp="1"/>
          </p:cNvSpPr>
          <p:nvPr>
            <p:ph idx="1"/>
          </p:nvPr>
        </p:nvSpPr>
        <p:spPr/>
        <p:txBody>
          <a:bodyPr/>
          <a:lstStyle/>
          <a:p>
            <a:r>
              <a:rPr lang="en-US" dirty="0"/>
              <a:t>Services  allow to scale container across multiple docker daemon.</a:t>
            </a:r>
          </a:p>
          <a:p>
            <a:r>
              <a:rPr lang="en-US" dirty="0"/>
              <a:t>It can run in  a clustering form such as docker swarm</a:t>
            </a:r>
          </a:p>
          <a:p>
            <a:r>
              <a:rPr lang="en-US" dirty="0"/>
              <a:t>Docker swarm case all the worker and master node docker daemon runs</a:t>
            </a:r>
          </a:p>
          <a:p>
            <a:r>
              <a:rPr lang="en-US" dirty="0"/>
              <a:t>This docker daemon communicates to each other using </a:t>
            </a:r>
            <a:r>
              <a:rPr lang="en-US" dirty="0" err="1"/>
              <a:t>api</a:t>
            </a:r>
            <a:endParaRPr lang="en-US" dirty="0"/>
          </a:p>
          <a:p>
            <a:r>
              <a:rPr lang="en-US" dirty="0"/>
              <a:t>This provides load balancing, replicas kind of features</a:t>
            </a:r>
          </a:p>
          <a:p>
            <a:endParaRPr lang="en-US" dirty="0"/>
          </a:p>
        </p:txBody>
      </p:sp>
    </p:spTree>
    <p:extLst>
      <p:ext uri="{BB962C8B-B14F-4D97-AF65-F5344CB8AC3E}">
        <p14:creationId xmlns:p14="http://schemas.microsoft.com/office/powerpoint/2010/main" val="29508864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FC109-C1D6-4752-A48B-778073EE8B1D}"/>
              </a:ext>
            </a:extLst>
          </p:cNvPr>
          <p:cNvSpPr>
            <a:spLocks noGrp="1"/>
          </p:cNvSpPr>
          <p:nvPr>
            <p:ph type="title"/>
          </p:nvPr>
        </p:nvSpPr>
        <p:spPr/>
        <p:txBody>
          <a:bodyPr/>
          <a:lstStyle/>
          <a:p>
            <a:r>
              <a:rPr lang="en-US" dirty="0"/>
              <a:t>The underline technology</a:t>
            </a:r>
          </a:p>
        </p:txBody>
      </p:sp>
      <p:sp>
        <p:nvSpPr>
          <p:cNvPr id="3" name="Content Placeholder 2">
            <a:extLst>
              <a:ext uri="{FF2B5EF4-FFF2-40B4-BE49-F238E27FC236}">
                <a16:creationId xmlns:a16="http://schemas.microsoft.com/office/drawing/2014/main" id="{9FA3A977-FAC7-4323-B7F4-EE824767225A}"/>
              </a:ext>
            </a:extLst>
          </p:cNvPr>
          <p:cNvSpPr>
            <a:spLocks noGrp="1"/>
          </p:cNvSpPr>
          <p:nvPr>
            <p:ph idx="1"/>
          </p:nvPr>
        </p:nvSpPr>
        <p:spPr/>
        <p:txBody>
          <a:bodyPr/>
          <a:lstStyle/>
          <a:p>
            <a:r>
              <a:rPr lang="en-US" dirty="0"/>
              <a:t>Docker is written in go </a:t>
            </a:r>
            <a:r>
              <a:rPr lang="en-US" dirty="0" err="1"/>
              <a:t>lang</a:t>
            </a:r>
            <a:r>
              <a:rPr lang="en-US" dirty="0"/>
              <a:t> and takes advantage of several features of </a:t>
            </a:r>
            <a:r>
              <a:rPr lang="en-US" dirty="0" err="1"/>
              <a:t>linux</a:t>
            </a:r>
            <a:r>
              <a:rPr lang="en-US" dirty="0"/>
              <a:t> kernel to deliver the functionality</a:t>
            </a:r>
          </a:p>
          <a:p>
            <a:r>
              <a:rPr lang="en-US" dirty="0"/>
              <a:t>When we create container, Docker creates a set of namespace for the container</a:t>
            </a:r>
          </a:p>
          <a:p>
            <a:r>
              <a:rPr lang="en-US" dirty="0"/>
              <a:t>The namespace provides  a layer of isolation. Each aspect of a container runs in a separate namespace and its access is limited to that namespace.</a:t>
            </a:r>
          </a:p>
        </p:txBody>
      </p:sp>
    </p:spTree>
    <p:extLst>
      <p:ext uri="{BB962C8B-B14F-4D97-AF65-F5344CB8AC3E}">
        <p14:creationId xmlns:p14="http://schemas.microsoft.com/office/powerpoint/2010/main" val="34094622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A8A18-4288-4B90-A019-A7F4110A2CC6}"/>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215872D0-8AB0-4D54-8485-E75E14E061C4}"/>
              </a:ext>
            </a:extLst>
          </p:cNvPr>
          <p:cNvSpPr>
            <a:spLocks noGrp="1"/>
          </p:cNvSpPr>
          <p:nvPr>
            <p:ph idx="1"/>
          </p:nvPr>
        </p:nvSpPr>
        <p:spPr/>
        <p:txBody>
          <a:bodyPr/>
          <a:lstStyle/>
          <a:p>
            <a:r>
              <a:rPr lang="en-US" dirty="0"/>
              <a:t>Docker engine uses namespace such as </a:t>
            </a:r>
          </a:p>
          <a:p>
            <a:pPr lvl="1"/>
            <a:r>
              <a:rPr lang="en-US" dirty="0"/>
              <a:t>The </a:t>
            </a:r>
            <a:r>
              <a:rPr lang="en-US" dirty="0" err="1"/>
              <a:t>pid</a:t>
            </a:r>
            <a:r>
              <a:rPr lang="en-US" dirty="0"/>
              <a:t> namespace: Process isolation(</a:t>
            </a:r>
            <a:r>
              <a:rPr lang="en-US" dirty="0" err="1"/>
              <a:t>PID:process</a:t>
            </a:r>
            <a:r>
              <a:rPr lang="en-US" dirty="0"/>
              <a:t> id)</a:t>
            </a:r>
          </a:p>
          <a:p>
            <a:pPr lvl="1"/>
            <a:r>
              <a:rPr lang="en-US" dirty="0"/>
              <a:t>The net namespace: Managing network namespace(</a:t>
            </a:r>
            <a:r>
              <a:rPr lang="en-US" dirty="0" err="1"/>
              <a:t>NET:networking</a:t>
            </a:r>
            <a:r>
              <a:rPr lang="en-US" dirty="0"/>
              <a:t>)</a:t>
            </a:r>
          </a:p>
          <a:p>
            <a:pPr lvl="1"/>
            <a:r>
              <a:rPr lang="en-US" dirty="0"/>
              <a:t>The </a:t>
            </a:r>
            <a:r>
              <a:rPr lang="en-US" dirty="0" err="1"/>
              <a:t>ipc</a:t>
            </a:r>
            <a:r>
              <a:rPr lang="en-US" dirty="0"/>
              <a:t> namespace: Managing access to </a:t>
            </a:r>
            <a:r>
              <a:rPr lang="en-US" dirty="0" err="1"/>
              <a:t>ipc</a:t>
            </a:r>
            <a:r>
              <a:rPr lang="en-US" dirty="0"/>
              <a:t> resources</a:t>
            </a:r>
          </a:p>
          <a:p>
            <a:pPr lvl="1"/>
            <a:r>
              <a:rPr lang="en-US" dirty="0"/>
              <a:t>The </a:t>
            </a:r>
            <a:r>
              <a:rPr lang="en-US" dirty="0" err="1"/>
              <a:t>mnt</a:t>
            </a:r>
            <a:r>
              <a:rPr lang="en-US" dirty="0"/>
              <a:t> namespace: Managing filesystem mount point</a:t>
            </a:r>
          </a:p>
          <a:p>
            <a:pPr lvl="1"/>
            <a:r>
              <a:rPr lang="en-US" dirty="0"/>
              <a:t>The </a:t>
            </a:r>
            <a:r>
              <a:rPr lang="en-US" dirty="0" err="1"/>
              <a:t>uts</a:t>
            </a:r>
            <a:r>
              <a:rPr lang="en-US" dirty="0"/>
              <a:t> namespace: Isolation kernel and version identifier</a:t>
            </a:r>
          </a:p>
        </p:txBody>
      </p:sp>
    </p:spTree>
    <p:extLst>
      <p:ext uri="{BB962C8B-B14F-4D97-AF65-F5344CB8AC3E}">
        <p14:creationId xmlns:p14="http://schemas.microsoft.com/office/powerpoint/2010/main" val="346690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075FA-40B0-45B9-822E-63AC507DC302}"/>
              </a:ext>
            </a:extLst>
          </p:cNvPr>
          <p:cNvSpPr>
            <a:spLocks noGrp="1"/>
          </p:cNvSpPr>
          <p:nvPr>
            <p:ph type="title"/>
          </p:nvPr>
        </p:nvSpPr>
        <p:spPr/>
        <p:txBody>
          <a:bodyPr/>
          <a:lstStyle/>
          <a:p>
            <a:r>
              <a:rPr lang="en-US" dirty="0"/>
              <a:t>Containerization vs Virtualization</a:t>
            </a:r>
          </a:p>
        </p:txBody>
      </p:sp>
      <p:pic>
        <p:nvPicPr>
          <p:cNvPr id="4" name="Picture 3">
            <a:extLst>
              <a:ext uri="{FF2B5EF4-FFF2-40B4-BE49-F238E27FC236}">
                <a16:creationId xmlns:a16="http://schemas.microsoft.com/office/drawing/2014/main" id="{5B84F979-9831-4F76-815A-2F65114BD1EF}"/>
              </a:ext>
            </a:extLst>
          </p:cNvPr>
          <p:cNvPicPr>
            <a:picLocks noChangeAspect="1"/>
          </p:cNvPicPr>
          <p:nvPr/>
        </p:nvPicPr>
        <p:blipFill>
          <a:blip r:embed="rId2"/>
          <a:stretch>
            <a:fillRect/>
          </a:stretch>
        </p:blipFill>
        <p:spPr>
          <a:xfrm>
            <a:off x="2809462" y="1895475"/>
            <a:ext cx="7593496" cy="4276725"/>
          </a:xfrm>
          <a:prstGeom prst="rect">
            <a:avLst/>
          </a:prstGeom>
        </p:spPr>
      </p:pic>
    </p:spTree>
    <p:extLst>
      <p:ext uri="{BB962C8B-B14F-4D97-AF65-F5344CB8AC3E}">
        <p14:creationId xmlns:p14="http://schemas.microsoft.com/office/powerpoint/2010/main" val="30760204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4C0D8B-BA20-4236-8C93-3D3F6279CEDD}"/>
              </a:ext>
            </a:extLst>
          </p:cNvPr>
          <p:cNvSpPr>
            <a:spLocks noGrp="1"/>
          </p:cNvSpPr>
          <p:nvPr>
            <p:ph type="title"/>
          </p:nvPr>
        </p:nvSpPr>
        <p:spPr/>
        <p:txBody>
          <a:bodyPr/>
          <a:lstStyle/>
          <a:p>
            <a:r>
              <a:rPr lang="en-US" dirty="0"/>
              <a:t>Control groups [</a:t>
            </a:r>
            <a:r>
              <a:rPr lang="en-US" dirty="0" err="1"/>
              <a:t>cgroup</a:t>
            </a:r>
            <a:r>
              <a:rPr lang="en-US" dirty="0"/>
              <a:t>]</a:t>
            </a:r>
          </a:p>
        </p:txBody>
      </p:sp>
      <p:sp>
        <p:nvSpPr>
          <p:cNvPr id="3" name="Content Placeholder 2">
            <a:extLst>
              <a:ext uri="{FF2B5EF4-FFF2-40B4-BE49-F238E27FC236}">
                <a16:creationId xmlns:a16="http://schemas.microsoft.com/office/drawing/2014/main" id="{46DE281F-3452-409F-8122-8A0D54B46C8A}"/>
              </a:ext>
            </a:extLst>
          </p:cNvPr>
          <p:cNvSpPr>
            <a:spLocks noGrp="1"/>
          </p:cNvSpPr>
          <p:nvPr>
            <p:ph idx="1"/>
          </p:nvPr>
        </p:nvSpPr>
        <p:spPr/>
        <p:txBody>
          <a:bodyPr/>
          <a:lstStyle/>
          <a:p>
            <a:r>
              <a:rPr lang="en-US" dirty="0"/>
              <a:t>A </a:t>
            </a:r>
            <a:r>
              <a:rPr lang="en-US" dirty="0" err="1"/>
              <a:t>cgroup</a:t>
            </a:r>
            <a:r>
              <a:rPr lang="en-US" dirty="0"/>
              <a:t> limits  an application to a specific set of resources</a:t>
            </a:r>
          </a:p>
          <a:p>
            <a:r>
              <a:rPr lang="en-US" dirty="0"/>
              <a:t>Control groups allow Docker Engine to share available hardware resources to containers and optionally enforce limits and constraints.</a:t>
            </a:r>
          </a:p>
          <a:p>
            <a:r>
              <a:rPr lang="en-US" dirty="0"/>
              <a:t>For example, you can limit the memory available to a specific container</a:t>
            </a:r>
          </a:p>
          <a:p>
            <a:pPr marL="0" indent="0">
              <a:buNone/>
            </a:pPr>
            <a:endParaRPr lang="en-US" dirty="0"/>
          </a:p>
        </p:txBody>
      </p:sp>
    </p:spTree>
    <p:extLst>
      <p:ext uri="{BB962C8B-B14F-4D97-AF65-F5344CB8AC3E}">
        <p14:creationId xmlns:p14="http://schemas.microsoft.com/office/powerpoint/2010/main" val="20249954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5C1AA8-6F28-42DA-A070-CF8C165EAEB6}"/>
              </a:ext>
            </a:extLst>
          </p:cNvPr>
          <p:cNvSpPr>
            <a:spLocks noGrp="1"/>
          </p:cNvSpPr>
          <p:nvPr>
            <p:ph type="title"/>
          </p:nvPr>
        </p:nvSpPr>
        <p:spPr/>
        <p:txBody>
          <a:bodyPr/>
          <a:lstStyle/>
          <a:p>
            <a:r>
              <a:rPr lang="en-US" dirty="0"/>
              <a:t>Union File systems [</a:t>
            </a:r>
            <a:r>
              <a:rPr lang="en-US" dirty="0" err="1"/>
              <a:t>UnionFS</a:t>
            </a:r>
            <a:r>
              <a:rPr lang="en-US" dirty="0"/>
              <a:t>]</a:t>
            </a:r>
          </a:p>
        </p:txBody>
      </p:sp>
      <p:sp>
        <p:nvSpPr>
          <p:cNvPr id="3" name="Content Placeholder 2">
            <a:extLst>
              <a:ext uri="{FF2B5EF4-FFF2-40B4-BE49-F238E27FC236}">
                <a16:creationId xmlns:a16="http://schemas.microsoft.com/office/drawing/2014/main" id="{1CA9A5DA-35DD-42E2-949F-22806169D266}"/>
              </a:ext>
            </a:extLst>
          </p:cNvPr>
          <p:cNvSpPr>
            <a:spLocks noGrp="1"/>
          </p:cNvSpPr>
          <p:nvPr>
            <p:ph idx="1"/>
          </p:nvPr>
        </p:nvSpPr>
        <p:spPr/>
        <p:txBody>
          <a:bodyPr/>
          <a:lstStyle/>
          <a:p>
            <a:r>
              <a:rPr lang="en-US" dirty="0" err="1"/>
              <a:t>UnionFS</a:t>
            </a:r>
            <a:r>
              <a:rPr lang="en-US" dirty="0"/>
              <a:t> are file systems that operate by creating layers, making them very lightweight and fast</a:t>
            </a:r>
          </a:p>
          <a:p>
            <a:r>
              <a:rPr lang="en-US" dirty="0"/>
              <a:t>Docker engine uses </a:t>
            </a:r>
            <a:r>
              <a:rPr lang="en-US" dirty="0" err="1"/>
              <a:t>UnionFS</a:t>
            </a:r>
            <a:r>
              <a:rPr lang="en-US" dirty="0"/>
              <a:t> to provide the building blocks for container</a:t>
            </a:r>
          </a:p>
          <a:p>
            <a:r>
              <a:rPr lang="en-US" dirty="0" err="1"/>
              <a:t>UnionFS</a:t>
            </a:r>
            <a:r>
              <a:rPr lang="en-US" dirty="0"/>
              <a:t> variants : </a:t>
            </a:r>
            <a:r>
              <a:rPr lang="en-US" dirty="0" err="1"/>
              <a:t>AUFS,brts,vfs</a:t>
            </a:r>
            <a:r>
              <a:rPr lang="en-US" dirty="0"/>
              <a:t> and device manager</a:t>
            </a:r>
          </a:p>
          <a:p>
            <a:endParaRPr lang="en-US" dirty="0"/>
          </a:p>
        </p:txBody>
      </p:sp>
    </p:spTree>
    <p:extLst>
      <p:ext uri="{BB962C8B-B14F-4D97-AF65-F5344CB8AC3E}">
        <p14:creationId xmlns:p14="http://schemas.microsoft.com/office/powerpoint/2010/main" val="610416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AEF77-55CF-4142-BFE9-C70A2180447A}"/>
              </a:ext>
            </a:extLst>
          </p:cNvPr>
          <p:cNvSpPr>
            <a:spLocks noGrp="1"/>
          </p:cNvSpPr>
          <p:nvPr>
            <p:ph type="title"/>
          </p:nvPr>
        </p:nvSpPr>
        <p:spPr/>
        <p:txBody>
          <a:bodyPr/>
          <a:lstStyle/>
          <a:p>
            <a:r>
              <a:rPr lang="en-US" dirty="0"/>
              <a:t>Container format</a:t>
            </a:r>
          </a:p>
        </p:txBody>
      </p:sp>
      <p:sp>
        <p:nvSpPr>
          <p:cNvPr id="3" name="Content Placeholder 2">
            <a:extLst>
              <a:ext uri="{FF2B5EF4-FFF2-40B4-BE49-F238E27FC236}">
                <a16:creationId xmlns:a16="http://schemas.microsoft.com/office/drawing/2014/main" id="{E6546A46-9CC1-4949-8EF1-868BD5C9596F}"/>
              </a:ext>
            </a:extLst>
          </p:cNvPr>
          <p:cNvSpPr>
            <a:spLocks noGrp="1"/>
          </p:cNvSpPr>
          <p:nvPr>
            <p:ph idx="1"/>
          </p:nvPr>
        </p:nvSpPr>
        <p:spPr/>
        <p:txBody>
          <a:bodyPr/>
          <a:lstStyle/>
          <a:p>
            <a:r>
              <a:rPr lang="en-US" dirty="0"/>
              <a:t>Docker engine combines the namespaces, control groups and </a:t>
            </a:r>
            <a:r>
              <a:rPr lang="en-US" dirty="0" err="1"/>
              <a:t>UnionFS</a:t>
            </a:r>
            <a:r>
              <a:rPr lang="en-US" dirty="0"/>
              <a:t> into a wrapper called container format</a:t>
            </a:r>
          </a:p>
          <a:p>
            <a:r>
              <a:rPr lang="en-US" dirty="0"/>
              <a:t>The default container format is </a:t>
            </a:r>
            <a:r>
              <a:rPr lang="en-US" dirty="0" err="1"/>
              <a:t>libcontainer</a:t>
            </a:r>
            <a:endParaRPr lang="en-US" dirty="0"/>
          </a:p>
        </p:txBody>
      </p:sp>
    </p:spTree>
    <p:extLst>
      <p:ext uri="{BB962C8B-B14F-4D97-AF65-F5344CB8AC3E}">
        <p14:creationId xmlns:p14="http://schemas.microsoft.com/office/powerpoint/2010/main" val="3631951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B47E9-C451-40FD-9C56-E53F408F8504}"/>
              </a:ext>
            </a:extLst>
          </p:cNvPr>
          <p:cNvSpPr>
            <a:spLocks noGrp="1"/>
          </p:cNvSpPr>
          <p:nvPr>
            <p:ph type="title"/>
          </p:nvPr>
        </p:nvSpPr>
        <p:spPr/>
        <p:txBody>
          <a:bodyPr/>
          <a:lstStyle/>
          <a:p>
            <a:r>
              <a:rPr lang="en-US" dirty="0"/>
              <a:t>Docker CE [customer edition]</a:t>
            </a:r>
          </a:p>
        </p:txBody>
      </p:sp>
      <p:sp>
        <p:nvSpPr>
          <p:cNvPr id="3" name="Content Placeholder 2">
            <a:extLst>
              <a:ext uri="{FF2B5EF4-FFF2-40B4-BE49-F238E27FC236}">
                <a16:creationId xmlns:a16="http://schemas.microsoft.com/office/drawing/2014/main" id="{87CCAA7B-EAE3-47E3-BAF8-3969ED9B545F}"/>
              </a:ext>
            </a:extLst>
          </p:cNvPr>
          <p:cNvSpPr>
            <a:spLocks noGrp="1"/>
          </p:cNvSpPr>
          <p:nvPr>
            <p:ph idx="1"/>
          </p:nvPr>
        </p:nvSpPr>
        <p:spPr/>
        <p:txBody>
          <a:bodyPr/>
          <a:lstStyle/>
          <a:p>
            <a:r>
              <a:rPr lang="en-US" dirty="0"/>
              <a:t>Docker CE is ideal for developers and </a:t>
            </a:r>
            <a:r>
              <a:rPr lang="en-US" dirty="0" err="1"/>
              <a:t>smb</a:t>
            </a:r>
            <a:endParaRPr lang="en-US" dirty="0"/>
          </a:p>
          <a:p>
            <a:r>
              <a:rPr lang="en-US" dirty="0"/>
              <a:t>Docker CE has two update channels</a:t>
            </a:r>
          </a:p>
          <a:p>
            <a:pPr lvl="1"/>
            <a:r>
              <a:rPr lang="en-US" dirty="0"/>
              <a:t>Stable: reliable, get updates every quarter</a:t>
            </a:r>
          </a:p>
          <a:p>
            <a:pPr lvl="1"/>
            <a:r>
              <a:rPr lang="en-US" dirty="0"/>
              <a:t>Edge: New features every month</a:t>
            </a:r>
          </a:p>
          <a:p>
            <a:pPr marL="530352" lvl="1" indent="0">
              <a:buNone/>
            </a:pPr>
            <a:endParaRPr lang="en-US" dirty="0"/>
          </a:p>
        </p:txBody>
      </p:sp>
      <p:pic>
        <p:nvPicPr>
          <p:cNvPr id="4" name="Picture 3">
            <a:extLst>
              <a:ext uri="{FF2B5EF4-FFF2-40B4-BE49-F238E27FC236}">
                <a16:creationId xmlns:a16="http://schemas.microsoft.com/office/drawing/2014/main" id="{CE0A38E6-5F56-423C-84C6-ED58F2E2A6B9}"/>
              </a:ext>
            </a:extLst>
          </p:cNvPr>
          <p:cNvPicPr>
            <a:picLocks noChangeAspect="1"/>
          </p:cNvPicPr>
          <p:nvPr/>
        </p:nvPicPr>
        <p:blipFill>
          <a:blip r:embed="rId2"/>
          <a:stretch>
            <a:fillRect/>
          </a:stretch>
        </p:blipFill>
        <p:spPr>
          <a:xfrm>
            <a:off x="1736448" y="4076700"/>
            <a:ext cx="7181850" cy="2486232"/>
          </a:xfrm>
          <a:prstGeom prst="rect">
            <a:avLst/>
          </a:prstGeom>
        </p:spPr>
      </p:pic>
    </p:spTree>
    <p:extLst>
      <p:ext uri="{BB962C8B-B14F-4D97-AF65-F5344CB8AC3E}">
        <p14:creationId xmlns:p14="http://schemas.microsoft.com/office/powerpoint/2010/main" val="3335839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4A700-ABD2-4BC6-ADD3-0BEEEA3CC9A6}"/>
              </a:ext>
            </a:extLst>
          </p:cNvPr>
          <p:cNvSpPr>
            <a:spLocks noGrp="1"/>
          </p:cNvSpPr>
          <p:nvPr>
            <p:ph type="title"/>
          </p:nvPr>
        </p:nvSpPr>
        <p:spPr/>
        <p:txBody>
          <a:bodyPr/>
          <a:lstStyle/>
          <a:p>
            <a:r>
              <a:rPr lang="en-US" dirty="0"/>
              <a:t>…</a:t>
            </a:r>
          </a:p>
        </p:txBody>
      </p:sp>
      <p:pic>
        <p:nvPicPr>
          <p:cNvPr id="4" name="Picture 3">
            <a:extLst>
              <a:ext uri="{FF2B5EF4-FFF2-40B4-BE49-F238E27FC236}">
                <a16:creationId xmlns:a16="http://schemas.microsoft.com/office/drawing/2014/main" id="{65C9F279-B353-40AB-B086-27285346CC7A}"/>
              </a:ext>
            </a:extLst>
          </p:cNvPr>
          <p:cNvPicPr>
            <a:picLocks noChangeAspect="1"/>
          </p:cNvPicPr>
          <p:nvPr/>
        </p:nvPicPr>
        <p:blipFill>
          <a:blip r:embed="rId2"/>
          <a:stretch>
            <a:fillRect/>
          </a:stretch>
        </p:blipFill>
        <p:spPr>
          <a:xfrm>
            <a:off x="1957387" y="2171700"/>
            <a:ext cx="8429625" cy="3528185"/>
          </a:xfrm>
          <a:prstGeom prst="rect">
            <a:avLst/>
          </a:prstGeom>
        </p:spPr>
      </p:pic>
    </p:spTree>
    <p:extLst>
      <p:ext uri="{BB962C8B-B14F-4D97-AF65-F5344CB8AC3E}">
        <p14:creationId xmlns:p14="http://schemas.microsoft.com/office/powerpoint/2010/main" val="1798321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6AAF-C4AA-413A-9042-5CC30015E83C}"/>
              </a:ext>
            </a:extLst>
          </p:cNvPr>
          <p:cNvSpPr>
            <a:spLocks noGrp="1"/>
          </p:cNvSpPr>
          <p:nvPr>
            <p:ph type="title"/>
          </p:nvPr>
        </p:nvSpPr>
        <p:spPr/>
        <p:txBody>
          <a:bodyPr/>
          <a:lstStyle/>
          <a:p>
            <a:r>
              <a:rPr lang="en-US" dirty="0"/>
              <a:t>Define a container with </a:t>
            </a:r>
            <a:r>
              <a:rPr lang="en-US" dirty="0" err="1"/>
              <a:t>dockerfile</a:t>
            </a:r>
            <a:endParaRPr lang="en-US" dirty="0"/>
          </a:p>
        </p:txBody>
      </p:sp>
      <p:sp>
        <p:nvSpPr>
          <p:cNvPr id="3" name="Content Placeholder 2">
            <a:extLst>
              <a:ext uri="{FF2B5EF4-FFF2-40B4-BE49-F238E27FC236}">
                <a16:creationId xmlns:a16="http://schemas.microsoft.com/office/drawing/2014/main" id="{32A65D6A-D012-4D07-A63C-74B7A5977C96}"/>
              </a:ext>
            </a:extLst>
          </p:cNvPr>
          <p:cNvSpPr>
            <a:spLocks noGrp="1"/>
          </p:cNvSpPr>
          <p:nvPr>
            <p:ph idx="1"/>
          </p:nvPr>
        </p:nvSpPr>
        <p:spPr/>
        <p:txBody>
          <a:bodyPr/>
          <a:lstStyle/>
          <a:p>
            <a:r>
              <a:rPr lang="en-US" dirty="0" err="1"/>
              <a:t>Dockerfile</a:t>
            </a:r>
            <a:r>
              <a:rPr lang="en-US" dirty="0"/>
              <a:t> defines what goes on in the environment inside container</a:t>
            </a:r>
          </a:p>
          <a:p>
            <a:r>
              <a:rPr lang="en-US" dirty="0"/>
              <a:t>What need to be copied during container build</a:t>
            </a:r>
          </a:p>
          <a:p>
            <a:r>
              <a:rPr lang="en-US" dirty="0"/>
              <a:t>Network interfaces and disk drives is virtualized in the environment, which is isolated from the rest of the system, need to map the ports to the outside world, and be specific about what files you want to “copy in” to that environment</a:t>
            </a:r>
          </a:p>
        </p:txBody>
      </p:sp>
    </p:spTree>
    <p:extLst>
      <p:ext uri="{BB962C8B-B14F-4D97-AF65-F5344CB8AC3E}">
        <p14:creationId xmlns:p14="http://schemas.microsoft.com/office/powerpoint/2010/main" val="9531033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D6FA0-00EE-4EDD-9E66-729EBCE3FE0D}"/>
              </a:ext>
            </a:extLst>
          </p:cNvPr>
          <p:cNvSpPr>
            <a:spLocks noGrp="1"/>
          </p:cNvSpPr>
          <p:nvPr>
            <p:ph type="title"/>
          </p:nvPr>
        </p:nvSpPr>
        <p:spPr/>
        <p:txBody>
          <a:bodyPr/>
          <a:lstStyle/>
          <a:p>
            <a:r>
              <a:rPr lang="en-US" dirty="0" err="1"/>
              <a:t>Dockerfile</a:t>
            </a:r>
            <a:endParaRPr lang="en-US" dirty="0"/>
          </a:p>
        </p:txBody>
      </p:sp>
      <p:sp>
        <p:nvSpPr>
          <p:cNvPr id="3" name="Content Placeholder 2">
            <a:extLst>
              <a:ext uri="{FF2B5EF4-FFF2-40B4-BE49-F238E27FC236}">
                <a16:creationId xmlns:a16="http://schemas.microsoft.com/office/drawing/2014/main" id="{11257611-688A-432A-86A6-7B577BCCCFAB}"/>
              </a:ext>
            </a:extLst>
          </p:cNvPr>
          <p:cNvSpPr>
            <a:spLocks noGrp="1"/>
          </p:cNvSpPr>
          <p:nvPr>
            <p:ph idx="1"/>
          </p:nvPr>
        </p:nvSpPr>
        <p:spPr/>
        <p:txBody>
          <a:bodyPr/>
          <a:lstStyle/>
          <a:p>
            <a:r>
              <a:rPr lang="en-US" dirty="0"/>
              <a:t>Create an empty directory</a:t>
            </a:r>
          </a:p>
          <a:p>
            <a:r>
              <a:rPr lang="en-US" dirty="0"/>
              <a:t>Change directory (cd) into new directory</a:t>
            </a:r>
          </a:p>
          <a:p>
            <a:r>
              <a:rPr lang="en-US" dirty="0"/>
              <a:t>Copy and paste the content into that file</a:t>
            </a:r>
          </a:p>
          <a:p>
            <a:pPr marL="0" indent="0">
              <a:buNone/>
            </a:pPr>
            <a:r>
              <a:rPr lang="en-US" dirty="0"/>
              <a:t>Docker file Syntax</a:t>
            </a:r>
          </a:p>
          <a:p>
            <a:pPr marL="0" indent="0">
              <a:buNone/>
            </a:pPr>
            <a:r>
              <a:rPr lang="en-US" dirty="0"/>
              <a:t>#Use  an official 	python runtime as parent image</a:t>
            </a:r>
          </a:p>
          <a:p>
            <a:pPr marL="0" indent="0">
              <a:buNone/>
            </a:pPr>
            <a:r>
              <a:rPr lang="en-US" dirty="0"/>
              <a:t>From python:2.7-slim</a:t>
            </a:r>
          </a:p>
          <a:p>
            <a:pPr marL="0" indent="0">
              <a:buNone/>
            </a:pPr>
            <a:r>
              <a:rPr lang="en-US" dirty="0"/>
              <a:t>#Set the working directory to /app</a:t>
            </a:r>
          </a:p>
          <a:p>
            <a:pPr marL="0" indent="0">
              <a:buNone/>
            </a:pPr>
            <a:r>
              <a:rPr lang="en-US" dirty="0"/>
              <a:t>WORKDIR /app</a:t>
            </a:r>
          </a:p>
        </p:txBody>
      </p:sp>
    </p:spTree>
    <p:extLst>
      <p:ext uri="{BB962C8B-B14F-4D97-AF65-F5344CB8AC3E}">
        <p14:creationId xmlns:p14="http://schemas.microsoft.com/office/powerpoint/2010/main" val="2971282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1C955-F18E-481B-BE9F-547925ACDAE3}"/>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85AE9AF8-1E8C-4970-94D0-4F2B1E154F71}"/>
              </a:ext>
            </a:extLst>
          </p:cNvPr>
          <p:cNvSpPr>
            <a:spLocks noGrp="1"/>
          </p:cNvSpPr>
          <p:nvPr>
            <p:ph idx="1"/>
          </p:nvPr>
        </p:nvSpPr>
        <p:spPr/>
        <p:txBody>
          <a:bodyPr>
            <a:normAutofit fontScale="85000" lnSpcReduction="20000"/>
          </a:bodyPr>
          <a:lstStyle/>
          <a:p>
            <a:pPr marL="0" indent="0">
              <a:buNone/>
            </a:pPr>
            <a:r>
              <a:rPr lang="en-US" dirty="0"/>
              <a:t>#Copy the current directory contents into the container at /app</a:t>
            </a:r>
          </a:p>
          <a:p>
            <a:pPr marL="0" indent="0">
              <a:buNone/>
            </a:pPr>
            <a:r>
              <a:rPr lang="en-US" dirty="0"/>
              <a:t>ADD . /app</a:t>
            </a:r>
          </a:p>
          <a:p>
            <a:pPr marL="0" indent="0">
              <a:buNone/>
            </a:pPr>
            <a:r>
              <a:rPr lang="en-US" dirty="0"/>
              <a:t>#install any needed package specified in requirement.txt</a:t>
            </a:r>
          </a:p>
          <a:p>
            <a:pPr marL="0" indent="0">
              <a:buNone/>
            </a:pPr>
            <a:r>
              <a:rPr lang="en-US" dirty="0"/>
              <a:t>RUN pip install –trusted-host pypi.python.org –r requirements.txt</a:t>
            </a:r>
          </a:p>
          <a:p>
            <a:pPr marL="0" indent="0">
              <a:buNone/>
            </a:pPr>
            <a:r>
              <a:rPr lang="en-US" dirty="0"/>
              <a:t>#Make port 80 available to the outside world</a:t>
            </a:r>
          </a:p>
          <a:p>
            <a:pPr marL="0" indent="0">
              <a:buNone/>
            </a:pPr>
            <a:r>
              <a:rPr lang="en-US" dirty="0"/>
              <a:t>EXPOSE 80</a:t>
            </a:r>
          </a:p>
          <a:p>
            <a:pPr marL="0" indent="0">
              <a:buNone/>
            </a:pPr>
            <a:r>
              <a:rPr lang="en-US" dirty="0"/>
              <a:t>#Define environment variable</a:t>
            </a:r>
          </a:p>
          <a:p>
            <a:pPr marL="0" indent="0">
              <a:buNone/>
            </a:pPr>
            <a:r>
              <a:rPr lang="en-US" dirty="0"/>
              <a:t>ENV NAME WORLD</a:t>
            </a:r>
          </a:p>
          <a:p>
            <a:pPr marL="0" indent="0">
              <a:buNone/>
            </a:pPr>
            <a:r>
              <a:rPr lang="en-US" dirty="0"/>
              <a:t># Run app.py  when the container launches</a:t>
            </a:r>
          </a:p>
          <a:p>
            <a:pPr marL="0" indent="0">
              <a:buNone/>
            </a:pPr>
            <a:r>
              <a:rPr lang="en-US" dirty="0"/>
              <a:t>CMD [“python”, “app.py	</a:t>
            </a:r>
          </a:p>
        </p:txBody>
      </p:sp>
    </p:spTree>
    <p:extLst>
      <p:ext uri="{BB962C8B-B14F-4D97-AF65-F5344CB8AC3E}">
        <p14:creationId xmlns:p14="http://schemas.microsoft.com/office/powerpoint/2010/main" val="1362699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00C25-F48A-4FA1-9FC8-6D19EBC35BB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E59C9F5-40A7-42B7-8377-354B47B5F9F2}"/>
              </a:ext>
            </a:extLst>
          </p:cNvPr>
          <p:cNvSpPr>
            <a:spLocks noGrp="1"/>
          </p:cNvSpPr>
          <p:nvPr>
            <p:ph idx="1"/>
          </p:nvPr>
        </p:nvSpPr>
        <p:spPr/>
        <p:txBody>
          <a:bodyPr/>
          <a:lstStyle/>
          <a:p>
            <a:r>
              <a:rPr lang="en-US" dirty="0" err="1"/>
              <a:t>Dockerfile</a:t>
            </a:r>
            <a:r>
              <a:rPr lang="en-US" dirty="0"/>
              <a:t> refers couple of file, haven’t created yet app.py and requirements.txt. Lets create that one.</a:t>
            </a:r>
          </a:p>
          <a:p>
            <a:r>
              <a:rPr lang="en-US" dirty="0"/>
              <a:t>Requirements.txt</a:t>
            </a:r>
          </a:p>
          <a:p>
            <a:pPr marL="530352" lvl="1" indent="0">
              <a:buNone/>
            </a:pPr>
            <a:r>
              <a:rPr lang="en-US" dirty="0"/>
              <a:t>Flask</a:t>
            </a:r>
          </a:p>
          <a:p>
            <a:pPr marL="530352" lvl="1" indent="0">
              <a:buNone/>
            </a:pPr>
            <a:r>
              <a:rPr lang="en-US" dirty="0"/>
              <a:t>Redis</a:t>
            </a:r>
          </a:p>
          <a:p>
            <a:pPr marL="530352" lvl="1" indent="0">
              <a:buNone/>
            </a:pPr>
            <a:r>
              <a:rPr lang="en-US" dirty="0"/>
              <a:t>Pip  install –r requirements.txt, installs the Flask and Redis library for python</a:t>
            </a:r>
          </a:p>
        </p:txBody>
      </p:sp>
    </p:spTree>
    <p:extLst>
      <p:ext uri="{BB962C8B-B14F-4D97-AF65-F5344CB8AC3E}">
        <p14:creationId xmlns:p14="http://schemas.microsoft.com/office/powerpoint/2010/main" val="29392860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69218-577B-4772-9E9F-2E0D98875673}"/>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C0DA65C4-CA13-4B3A-AE0F-AB2686867C92}"/>
              </a:ext>
            </a:extLst>
          </p:cNvPr>
          <p:cNvSpPr>
            <a:spLocks noGrp="1"/>
          </p:cNvSpPr>
          <p:nvPr>
            <p:ph idx="1"/>
          </p:nvPr>
        </p:nvSpPr>
        <p:spPr/>
        <p:txBody>
          <a:bodyPr/>
          <a:lstStyle/>
          <a:p>
            <a:r>
              <a:rPr lang="en-US" dirty="0"/>
              <a:t>App.py</a:t>
            </a:r>
          </a:p>
          <a:p>
            <a:endParaRPr lang="en-US" dirty="0"/>
          </a:p>
        </p:txBody>
      </p:sp>
      <p:pic>
        <p:nvPicPr>
          <p:cNvPr id="4" name="Picture 3">
            <a:extLst>
              <a:ext uri="{FF2B5EF4-FFF2-40B4-BE49-F238E27FC236}">
                <a16:creationId xmlns:a16="http://schemas.microsoft.com/office/drawing/2014/main" id="{761B97E1-CF37-41D0-B272-3987632E1FD3}"/>
              </a:ext>
            </a:extLst>
          </p:cNvPr>
          <p:cNvPicPr>
            <a:picLocks noChangeAspect="1"/>
          </p:cNvPicPr>
          <p:nvPr/>
        </p:nvPicPr>
        <p:blipFill>
          <a:blip r:embed="rId2"/>
          <a:stretch>
            <a:fillRect/>
          </a:stretch>
        </p:blipFill>
        <p:spPr>
          <a:xfrm>
            <a:off x="1371599" y="2694540"/>
            <a:ext cx="8753061" cy="3799026"/>
          </a:xfrm>
          <a:prstGeom prst="rect">
            <a:avLst/>
          </a:prstGeom>
        </p:spPr>
      </p:pic>
    </p:spTree>
    <p:extLst>
      <p:ext uri="{BB962C8B-B14F-4D97-AF65-F5344CB8AC3E}">
        <p14:creationId xmlns:p14="http://schemas.microsoft.com/office/powerpoint/2010/main" val="2116366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240D93-CB09-414F-923E-8D329304E81D}"/>
              </a:ext>
            </a:extLst>
          </p:cNvPr>
          <p:cNvPicPr>
            <a:picLocks noChangeAspect="1"/>
          </p:cNvPicPr>
          <p:nvPr/>
        </p:nvPicPr>
        <p:blipFill>
          <a:blip r:embed="rId2"/>
          <a:stretch>
            <a:fillRect/>
          </a:stretch>
        </p:blipFill>
        <p:spPr>
          <a:xfrm>
            <a:off x="3776870" y="1690687"/>
            <a:ext cx="6467060" cy="3967991"/>
          </a:xfrm>
          <a:prstGeom prst="rect">
            <a:avLst/>
          </a:prstGeom>
        </p:spPr>
      </p:pic>
    </p:spTree>
    <p:extLst>
      <p:ext uri="{BB962C8B-B14F-4D97-AF65-F5344CB8AC3E}">
        <p14:creationId xmlns:p14="http://schemas.microsoft.com/office/powerpoint/2010/main" val="312477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0706-6721-4B04-BA41-7C744BA45DAF}"/>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FF0A253A-4540-40E3-A2E4-2ADD02B1D8D4}"/>
              </a:ext>
            </a:extLst>
          </p:cNvPr>
          <p:cNvSpPr>
            <a:spLocks noGrp="1"/>
          </p:cNvSpPr>
          <p:nvPr>
            <p:ph idx="1"/>
          </p:nvPr>
        </p:nvSpPr>
        <p:spPr/>
        <p:txBody>
          <a:bodyPr/>
          <a:lstStyle/>
          <a:p>
            <a:pPr marL="0" indent="0">
              <a:buNone/>
            </a:pPr>
            <a:r>
              <a:rPr lang="en-US" dirty="0"/>
              <a:t>ls command output of app </a:t>
            </a:r>
            <a:r>
              <a:rPr lang="en-US" dirty="0" err="1"/>
              <a:t>dir</a:t>
            </a: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Now run the build command. This will create docker image, with –t option it provides option user friendly</a:t>
            </a:r>
          </a:p>
          <a:p>
            <a:pPr marL="0" indent="0">
              <a:buNone/>
            </a:pPr>
            <a:r>
              <a:rPr lang="en-US" dirty="0" err="1"/>
              <a:t>Dokcer</a:t>
            </a:r>
            <a:r>
              <a:rPr lang="en-US" dirty="0"/>
              <a:t> build –t hello</a:t>
            </a:r>
          </a:p>
          <a:p>
            <a:pPr marL="0" indent="0">
              <a:buNone/>
            </a:pPr>
            <a:r>
              <a:rPr lang="en-US" dirty="0"/>
              <a:t>Docker images ls</a:t>
            </a:r>
          </a:p>
        </p:txBody>
      </p:sp>
      <p:pic>
        <p:nvPicPr>
          <p:cNvPr id="4" name="Picture 3">
            <a:extLst>
              <a:ext uri="{FF2B5EF4-FFF2-40B4-BE49-F238E27FC236}">
                <a16:creationId xmlns:a16="http://schemas.microsoft.com/office/drawing/2014/main" id="{F6DAD746-0F74-464A-A9DB-17DB841D885A}"/>
              </a:ext>
            </a:extLst>
          </p:cNvPr>
          <p:cNvPicPr>
            <a:picLocks noChangeAspect="1"/>
          </p:cNvPicPr>
          <p:nvPr/>
        </p:nvPicPr>
        <p:blipFill>
          <a:blip r:embed="rId2"/>
          <a:stretch>
            <a:fillRect/>
          </a:stretch>
        </p:blipFill>
        <p:spPr>
          <a:xfrm>
            <a:off x="1371600" y="2767633"/>
            <a:ext cx="5991225" cy="819150"/>
          </a:xfrm>
          <a:prstGeom prst="rect">
            <a:avLst/>
          </a:prstGeom>
        </p:spPr>
      </p:pic>
    </p:spTree>
    <p:extLst>
      <p:ext uri="{BB962C8B-B14F-4D97-AF65-F5344CB8AC3E}">
        <p14:creationId xmlns:p14="http://schemas.microsoft.com/office/powerpoint/2010/main" val="1960311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EC0FC-D5D7-4CF2-A05C-3AE2584900E8}"/>
              </a:ext>
            </a:extLst>
          </p:cNvPr>
          <p:cNvSpPr>
            <a:spLocks noGrp="1"/>
          </p:cNvSpPr>
          <p:nvPr>
            <p:ph type="title"/>
          </p:nvPr>
        </p:nvSpPr>
        <p:spPr/>
        <p:txBody>
          <a:bodyPr/>
          <a:lstStyle/>
          <a:p>
            <a:r>
              <a:rPr lang="en-US" dirty="0"/>
              <a:t>Troubleshooting</a:t>
            </a:r>
          </a:p>
        </p:txBody>
      </p:sp>
      <p:pic>
        <p:nvPicPr>
          <p:cNvPr id="4" name="Picture 3">
            <a:extLst>
              <a:ext uri="{FF2B5EF4-FFF2-40B4-BE49-F238E27FC236}">
                <a16:creationId xmlns:a16="http://schemas.microsoft.com/office/drawing/2014/main" id="{AC742643-B7F9-47A9-A952-39AB1233C8E7}"/>
              </a:ext>
            </a:extLst>
          </p:cNvPr>
          <p:cNvPicPr>
            <a:picLocks noChangeAspect="1"/>
          </p:cNvPicPr>
          <p:nvPr/>
        </p:nvPicPr>
        <p:blipFill>
          <a:blip r:embed="rId2"/>
          <a:stretch>
            <a:fillRect/>
          </a:stretch>
        </p:blipFill>
        <p:spPr>
          <a:xfrm>
            <a:off x="1987826" y="2271712"/>
            <a:ext cx="7251424" cy="3900488"/>
          </a:xfrm>
          <a:prstGeom prst="rect">
            <a:avLst/>
          </a:prstGeom>
        </p:spPr>
      </p:pic>
    </p:spTree>
    <p:extLst>
      <p:ext uri="{BB962C8B-B14F-4D97-AF65-F5344CB8AC3E}">
        <p14:creationId xmlns:p14="http://schemas.microsoft.com/office/powerpoint/2010/main" val="7628765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011F-D6F0-4BE3-934C-67A62189250F}"/>
              </a:ext>
            </a:extLst>
          </p:cNvPr>
          <p:cNvSpPr>
            <a:spLocks noGrp="1"/>
          </p:cNvSpPr>
          <p:nvPr>
            <p:ph type="title"/>
          </p:nvPr>
        </p:nvSpPr>
        <p:spPr/>
        <p:txBody>
          <a:bodyPr/>
          <a:lstStyle/>
          <a:p>
            <a:r>
              <a:rPr lang="en-US" dirty="0"/>
              <a:t>…</a:t>
            </a:r>
          </a:p>
        </p:txBody>
      </p:sp>
      <p:pic>
        <p:nvPicPr>
          <p:cNvPr id="4" name="Picture 3">
            <a:extLst>
              <a:ext uri="{FF2B5EF4-FFF2-40B4-BE49-F238E27FC236}">
                <a16:creationId xmlns:a16="http://schemas.microsoft.com/office/drawing/2014/main" id="{61600FFC-B38E-4ED7-B9D2-A6967A91D375}"/>
              </a:ext>
            </a:extLst>
          </p:cNvPr>
          <p:cNvPicPr>
            <a:picLocks noChangeAspect="1"/>
          </p:cNvPicPr>
          <p:nvPr/>
        </p:nvPicPr>
        <p:blipFill>
          <a:blip r:embed="rId2"/>
          <a:stretch>
            <a:fillRect/>
          </a:stretch>
        </p:blipFill>
        <p:spPr>
          <a:xfrm>
            <a:off x="2288484" y="1850335"/>
            <a:ext cx="8531916" cy="4191000"/>
          </a:xfrm>
          <a:prstGeom prst="rect">
            <a:avLst/>
          </a:prstGeom>
        </p:spPr>
      </p:pic>
    </p:spTree>
    <p:extLst>
      <p:ext uri="{BB962C8B-B14F-4D97-AF65-F5344CB8AC3E}">
        <p14:creationId xmlns:p14="http://schemas.microsoft.com/office/powerpoint/2010/main" val="866445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28B85-D068-4220-83CC-1FD90AA8D138}"/>
              </a:ext>
            </a:extLst>
          </p:cNvPr>
          <p:cNvSpPr>
            <a:spLocks noGrp="1"/>
          </p:cNvSpPr>
          <p:nvPr>
            <p:ph type="title"/>
          </p:nvPr>
        </p:nvSpPr>
        <p:spPr/>
        <p:txBody>
          <a:bodyPr/>
          <a:lstStyle/>
          <a:p>
            <a:r>
              <a:rPr lang="en-US" dirty="0"/>
              <a:t>Port mapping with host system</a:t>
            </a:r>
          </a:p>
        </p:txBody>
      </p:sp>
      <p:pic>
        <p:nvPicPr>
          <p:cNvPr id="4" name="Picture 3">
            <a:extLst>
              <a:ext uri="{FF2B5EF4-FFF2-40B4-BE49-F238E27FC236}">
                <a16:creationId xmlns:a16="http://schemas.microsoft.com/office/drawing/2014/main" id="{34D42EF9-5196-4881-BBEA-7A638909E65E}"/>
              </a:ext>
            </a:extLst>
          </p:cNvPr>
          <p:cNvPicPr>
            <a:picLocks noChangeAspect="1"/>
          </p:cNvPicPr>
          <p:nvPr/>
        </p:nvPicPr>
        <p:blipFill>
          <a:blip r:embed="rId2"/>
          <a:stretch>
            <a:fillRect/>
          </a:stretch>
        </p:blipFill>
        <p:spPr>
          <a:xfrm>
            <a:off x="2476707" y="2345117"/>
            <a:ext cx="8111780" cy="2167766"/>
          </a:xfrm>
          <a:prstGeom prst="rect">
            <a:avLst/>
          </a:prstGeom>
        </p:spPr>
      </p:pic>
    </p:spTree>
    <p:extLst>
      <p:ext uri="{BB962C8B-B14F-4D97-AF65-F5344CB8AC3E}">
        <p14:creationId xmlns:p14="http://schemas.microsoft.com/office/powerpoint/2010/main" val="11827080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4C7EE-5BE8-4B3E-983B-95A3EAB040C9}"/>
              </a:ext>
            </a:extLst>
          </p:cNvPr>
          <p:cNvSpPr>
            <a:spLocks noGrp="1"/>
          </p:cNvSpPr>
          <p:nvPr>
            <p:ph type="title"/>
          </p:nvPr>
        </p:nvSpPr>
        <p:spPr/>
        <p:txBody>
          <a:bodyPr/>
          <a:lstStyle/>
          <a:p>
            <a:r>
              <a:rPr lang="en-US" dirty="0"/>
              <a:t>Run in background [detach mode]</a:t>
            </a:r>
          </a:p>
        </p:txBody>
      </p:sp>
      <p:sp>
        <p:nvSpPr>
          <p:cNvPr id="3" name="Content Placeholder 2">
            <a:extLst>
              <a:ext uri="{FF2B5EF4-FFF2-40B4-BE49-F238E27FC236}">
                <a16:creationId xmlns:a16="http://schemas.microsoft.com/office/drawing/2014/main" id="{D56C1416-7D1F-40F5-9F5B-7FF3A6EF7CAC}"/>
              </a:ext>
            </a:extLst>
          </p:cNvPr>
          <p:cNvSpPr>
            <a:spLocks noGrp="1"/>
          </p:cNvSpPr>
          <p:nvPr>
            <p:ph idx="1"/>
          </p:nvPr>
        </p:nvSpPr>
        <p:spPr/>
        <p:txBody>
          <a:bodyPr/>
          <a:lstStyle/>
          <a:p>
            <a:r>
              <a:rPr lang="en-US" dirty="0"/>
              <a:t>Docker run –d –p 4000:80 hello</a:t>
            </a:r>
          </a:p>
          <a:p>
            <a:r>
              <a:rPr lang="en-US" dirty="0"/>
              <a:t>Docker container ls</a:t>
            </a:r>
          </a:p>
          <a:p>
            <a:r>
              <a:rPr lang="en-US" dirty="0"/>
              <a:t>Docker container stop &lt;container id&gt;</a:t>
            </a:r>
          </a:p>
          <a:p>
            <a:endParaRPr lang="en-US" dirty="0"/>
          </a:p>
        </p:txBody>
      </p:sp>
    </p:spTree>
    <p:extLst>
      <p:ext uri="{BB962C8B-B14F-4D97-AF65-F5344CB8AC3E}">
        <p14:creationId xmlns:p14="http://schemas.microsoft.com/office/powerpoint/2010/main" val="1325806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3581E-44A3-4BE0-A2E6-BDBD80B5BBC5}"/>
              </a:ext>
            </a:extLst>
          </p:cNvPr>
          <p:cNvSpPr>
            <a:spLocks noGrp="1"/>
          </p:cNvSpPr>
          <p:nvPr>
            <p:ph type="title"/>
          </p:nvPr>
        </p:nvSpPr>
        <p:spPr/>
        <p:txBody>
          <a:bodyPr/>
          <a:lstStyle/>
          <a:p>
            <a:r>
              <a:rPr lang="en-US" dirty="0"/>
              <a:t>Share image to public registry</a:t>
            </a:r>
          </a:p>
        </p:txBody>
      </p:sp>
      <p:sp>
        <p:nvSpPr>
          <p:cNvPr id="3" name="Content Placeholder 2">
            <a:extLst>
              <a:ext uri="{FF2B5EF4-FFF2-40B4-BE49-F238E27FC236}">
                <a16:creationId xmlns:a16="http://schemas.microsoft.com/office/drawing/2014/main" id="{EDEEF118-0BF0-48DF-AB89-94FD742F2294}"/>
              </a:ext>
            </a:extLst>
          </p:cNvPr>
          <p:cNvSpPr>
            <a:spLocks noGrp="1"/>
          </p:cNvSpPr>
          <p:nvPr>
            <p:ph idx="1"/>
          </p:nvPr>
        </p:nvSpPr>
        <p:spPr/>
        <p:txBody>
          <a:bodyPr/>
          <a:lstStyle/>
          <a:p>
            <a:r>
              <a:rPr lang="en-US" dirty="0"/>
              <a:t>If want to share the </a:t>
            </a:r>
            <a:r>
              <a:rPr lang="en-US" dirty="0" err="1"/>
              <a:t>image,push</a:t>
            </a:r>
            <a:r>
              <a:rPr lang="en-US" dirty="0"/>
              <a:t> it to registry. This is kind of repo.</a:t>
            </a:r>
          </a:p>
          <a:p>
            <a:r>
              <a:rPr lang="en-US" dirty="0"/>
              <a:t>Default registry is “hub.docker.com”</a:t>
            </a:r>
          </a:p>
          <a:p>
            <a:r>
              <a:rPr lang="en-US" dirty="0"/>
              <a:t>Sign-up and create an account on that</a:t>
            </a:r>
          </a:p>
          <a:p>
            <a:r>
              <a:rPr lang="en-US" dirty="0"/>
              <a:t>Login using command line</a:t>
            </a:r>
          </a:p>
          <a:p>
            <a:pPr lvl="1"/>
            <a:r>
              <a:rPr lang="en-US" dirty="0"/>
              <a:t>Docker login</a:t>
            </a:r>
          </a:p>
          <a:p>
            <a:r>
              <a:rPr lang="en-US" dirty="0"/>
              <a:t>Tag the image, associating a local image with a repository on a registry is</a:t>
            </a:r>
          </a:p>
          <a:p>
            <a:pPr marL="0" indent="0">
              <a:buNone/>
            </a:pPr>
            <a:r>
              <a:rPr lang="en-US" dirty="0"/>
              <a:t>Username/</a:t>
            </a:r>
            <a:r>
              <a:rPr lang="en-US" dirty="0" err="1"/>
              <a:t>repository:tag</a:t>
            </a:r>
            <a:endParaRPr lang="en-US" dirty="0"/>
          </a:p>
          <a:p>
            <a:pPr marL="0" indent="0">
              <a:buNone/>
            </a:pPr>
            <a:r>
              <a:rPr lang="en-US" dirty="0"/>
              <a:t>Note: Tag is always optional </a:t>
            </a:r>
            <a:r>
              <a:rPr lang="en-US" dirty="0" err="1"/>
              <a:t>part,but</a:t>
            </a:r>
            <a:r>
              <a:rPr lang="en-US" dirty="0"/>
              <a:t> recommended</a:t>
            </a:r>
          </a:p>
        </p:txBody>
      </p:sp>
    </p:spTree>
    <p:extLst>
      <p:ext uri="{BB962C8B-B14F-4D97-AF65-F5344CB8AC3E}">
        <p14:creationId xmlns:p14="http://schemas.microsoft.com/office/powerpoint/2010/main" val="1326784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9C72F-47AA-437F-A540-9F193ABC2AA4}"/>
              </a:ext>
            </a:extLst>
          </p:cNvPr>
          <p:cNvSpPr>
            <a:spLocks noGrp="1"/>
          </p:cNvSpPr>
          <p:nvPr>
            <p:ph type="title"/>
          </p:nvPr>
        </p:nvSpPr>
        <p:spPr/>
        <p:txBody>
          <a:bodyPr/>
          <a:lstStyle/>
          <a:p>
            <a:r>
              <a:rPr lang="en-US" dirty="0"/>
              <a:t>…</a:t>
            </a:r>
          </a:p>
        </p:txBody>
      </p:sp>
      <p:sp>
        <p:nvSpPr>
          <p:cNvPr id="3" name="Content Placeholder 2">
            <a:extLst>
              <a:ext uri="{FF2B5EF4-FFF2-40B4-BE49-F238E27FC236}">
                <a16:creationId xmlns:a16="http://schemas.microsoft.com/office/drawing/2014/main" id="{6AF03858-E83A-424D-A6A3-EB4BB6933BB8}"/>
              </a:ext>
            </a:extLst>
          </p:cNvPr>
          <p:cNvSpPr>
            <a:spLocks noGrp="1"/>
          </p:cNvSpPr>
          <p:nvPr>
            <p:ph idx="1"/>
          </p:nvPr>
        </p:nvSpPr>
        <p:spPr>
          <a:xfrm>
            <a:off x="1371600" y="2286000"/>
            <a:ext cx="9601200" cy="3581400"/>
          </a:xfrm>
        </p:spPr>
        <p:txBody>
          <a:bodyPr/>
          <a:lstStyle/>
          <a:p>
            <a:r>
              <a:rPr lang="en-US" dirty="0"/>
              <a:t>Publish the image</a:t>
            </a:r>
          </a:p>
          <a:p>
            <a:pPr marL="0" indent="0">
              <a:buNone/>
            </a:pPr>
            <a:r>
              <a:rPr lang="en-US" dirty="0"/>
              <a:t>Docker push username/</a:t>
            </a:r>
            <a:r>
              <a:rPr lang="en-US" dirty="0" err="1"/>
              <a:t>repository:tag</a:t>
            </a:r>
            <a:endParaRPr lang="en-US" dirty="0"/>
          </a:p>
          <a:p>
            <a:r>
              <a:rPr lang="en-US" dirty="0"/>
              <a:t>Pull image</a:t>
            </a:r>
          </a:p>
          <a:p>
            <a:pPr marL="0" indent="0">
              <a:buNone/>
            </a:pPr>
            <a:r>
              <a:rPr lang="en-US" dirty="0"/>
              <a:t>Docker run –p 4000:80 username:/</a:t>
            </a:r>
            <a:r>
              <a:rPr lang="en-US" dirty="0" err="1"/>
              <a:t>repository:tag</a:t>
            </a:r>
            <a:endParaRPr lang="en-US" dirty="0"/>
          </a:p>
          <a:p>
            <a:pPr marL="0" indent="0">
              <a:buNone/>
            </a:pPr>
            <a:endParaRPr lang="en-US" dirty="0"/>
          </a:p>
        </p:txBody>
      </p:sp>
    </p:spTree>
    <p:extLst>
      <p:ext uri="{BB962C8B-B14F-4D97-AF65-F5344CB8AC3E}">
        <p14:creationId xmlns:p14="http://schemas.microsoft.com/office/powerpoint/2010/main" val="17689749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FD6EB-EE73-40D9-B45E-EBD1A885EFAB}"/>
              </a:ext>
            </a:extLst>
          </p:cNvPr>
          <p:cNvSpPr>
            <a:spLocks noGrp="1"/>
          </p:cNvSpPr>
          <p:nvPr>
            <p:ph type="title"/>
          </p:nvPr>
        </p:nvSpPr>
        <p:spPr/>
        <p:txBody>
          <a:bodyPr/>
          <a:lstStyle/>
          <a:p>
            <a:r>
              <a:rPr lang="en-US" dirty="0"/>
              <a:t>Commands</a:t>
            </a:r>
          </a:p>
        </p:txBody>
      </p:sp>
      <p:pic>
        <p:nvPicPr>
          <p:cNvPr id="5" name="Picture 4">
            <a:extLst>
              <a:ext uri="{FF2B5EF4-FFF2-40B4-BE49-F238E27FC236}">
                <a16:creationId xmlns:a16="http://schemas.microsoft.com/office/drawing/2014/main" id="{F66B2E00-D9AC-4ECE-A7D1-571CAAED17DA}"/>
              </a:ext>
            </a:extLst>
          </p:cNvPr>
          <p:cNvPicPr>
            <a:picLocks noChangeAspect="1"/>
          </p:cNvPicPr>
          <p:nvPr/>
        </p:nvPicPr>
        <p:blipFill>
          <a:blip r:embed="rId2"/>
          <a:stretch>
            <a:fillRect/>
          </a:stretch>
        </p:blipFill>
        <p:spPr>
          <a:xfrm>
            <a:off x="2332797" y="1539942"/>
            <a:ext cx="8487603" cy="4459979"/>
          </a:xfrm>
          <a:prstGeom prst="rect">
            <a:avLst/>
          </a:prstGeom>
        </p:spPr>
      </p:pic>
    </p:spTree>
    <p:extLst>
      <p:ext uri="{BB962C8B-B14F-4D97-AF65-F5344CB8AC3E}">
        <p14:creationId xmlns:p14="http://schemas.microsoft.com/office/powerpoint/2010/main" val="40639561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15AC-2415-4381-AF98-AFED1DE07F88}"/>
              </a:ext>
            </a:extLst>
          </p:cNvPr>
          <p:cNvSpPr>
            <a:spLocks noGrp="1"/>
          </p:cNvSpPr>
          <p:nvPr>
            <p:ph type="title"/>
          </p:nvPr>
        </p:nvSpPr>
        <p:spPr/>
        <p:txBody>
          <a:bodyPr/>
          <a:lstStyle/>
          <a:p>
            <a:r>
              <a:rPr lang="en-US" dirty="0"/>
              <a:t>Services:</a:t>
            </a:r>
          </a:p>
        </p:txBody>
      </p:sp>
      <p:sp>
        <p:nvSpPr>
          <p:cNvPr id="3" name="Content Placeholder 2">
            <a:extLst>
              <a:ext uri="{FF2B5EF4-FFF2-40B4-BE49-F238E27FC236}">
                <a16:creationId xmlns:a16="http://schemas.microsoft.com/office/drawing/2014/main" id="{A3412E6F-4611-4F1B-9EDB-91B8DFF77E78}"/>
              </a:ext>
            </a:extLst>
          </p:cNvPr>
          <p:cNvSpPr>
            <a:spLocks noGrp="1"/>
          </p:cNvSpPr>
          <p:nvPr>
            <p:ph idx="1"/>
          </p:nvPr>
        </p:nvSpPr>
        <p:spPr/>
        <p:txBody>
          <a:bodyPr>
            <a:normAutofit lnSpcReduction="10000"/>
          </a:bodyPr>
          <a:lstStyle/>
          <a:p>
            <a:r>
              <a:rPr lang="en-US" dirty="0"/>
              <a:t>Now wants to scale our application and enable load balancing. To do this, we must go one level up in the hierarchy of distributed application: service</a:t>
            </a:r>
          </a:p>
          <a:p>
            <a:r>
              <a:rPr lang="en-US" dirty="0"/>
              <a:t>In a distributed application , different pieces of the app are called “services”</a:t>
            </a:r>
          </a:p>
          <a:p>
            <a:r>
              <a:rPr lang="en-US" dirty="0"/>
              <a:t>Example:</a:t>
            </a:r>
          </a:p>
          <a:p>
            <a:pPr lvl="1"/>
            <a:r>
              <a:rPr lang="en-US" dirty="0"/>
              <a:t>Imagine a video sharing site, it includes service for storing application data in a database, a service for video transcoding in the background, a service for front end.</a:t>
            </a:r>
          </a:p>
          <a:p>
            <a:r>
              <a:rPr lang="en-US" dirty="0"/>
              <a:t>Services are just “containers in production</a:t>
            </a:r>
          </a:p>
          <a:p>
            <a:r>
              <a:rPr lang="en-US" dirty="0"/>
              <a:t>Services run container image, provide option for which </a:t>
            </a:r>
            <a:r>
              <a:rPr lang="en-US" dirty="0" err="1"/>
              <a:t>port,how</a:t>
            </a:r>
            <a:r>
              <a:rPr lang="en-US" dirty="0"/>
              <a:t> many replicas, resource requirement etc..</a:t>
            </a:r>
          </a:p>
          <a:p>
            <a:endParaRPr lang="en-US" dirty="0"/>
          </a:p>
        </p:txBody>
      </p:sp>
    </p:spTree>
    <p:extLst>
      <p:ext uri="{BB962C8B-B14F-4D97-AF65-F5344CB8AC3E}">
        <p14:creationId xmlns:p14="http://schemas.microsoft.com/office/powerpoint/2010/main" val="30994229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39AF0-A1B2-473E-8C40-4ABF47BCFF07}"/>
              </a:ext>
            </a:extLst>
          </p:cNvPr>
          <p:cNvSpPr>
            <a:spLocks noGrp="1"/>
          </p:cNvSpPr>
          <p:nvPr>
            <p:ph type="title"/>
          </p:nvPr>
        </p:nvSpPr>
        <p:spPr/>
        <p:txBody>
          <a:bodyPr/>
          <a:lstStyle/>
          <a:p>
            <a:r>
              <a:rPr lang="en-US" dirty="0"/>
              <a:t>Docker-</a:t>
            </a:r>
            <a:r>
              <a:rPr lang="en-US" dirty="0" err="1"/>
              <a:t>compose.yml</a:t>
            </a:r>
            <a:endParaRPr lang="en-US" dirty="0"/>
          </a:p>
        </p:txBody>
      </p:sp>
      <p:sp>
        <p:nvSpPr>
          <p:cNvPr id="3" name="Content Placeholder 2">
            <a:extLst>
              <a:ext uri="{FF2B5EF4-FFF2-40B4-BE49-F238E27FC236}">
                <a16:creationId xmlns:a16="http://schemas.microsoft.com/office/drawing/2014/main" id="{51398860-D8DD-459F-8710-1AE49EA8153A}"/>
              </a:ext>
            </a:extLst>
          </p:cNvPr>
          <p:cNvSpPr>
            <a:spLocks noGrp="1"/>
          </p:cNvSpPr>
          <p:nvPr>
            <p:ph idx="1"/>
          </p:nvPr>
        </p:nvSpPr>
        <p:spPr/>
        <p:txBody>
          <a:bodyPr/>
          <a:lstStyle/>
          <a:p>
            <a:r>
              <a:rPr lang="en-US" dirty="0"/>
              <a:t>Docker-</a:t>
            </a:r>
            <a:r>
              <a:rPr lang="en-US" dirty="0" err="1"/>
              <a:t>compose.yml</a:t>
            </a:r>
            <a:r>
              <a:rPr lang="en-US" dirty="0"/>
              <a:t> file is a </a:t>
            </a:r>
            <a:r>
              <a:rPr lang="en-US" dirty="0" err="1"/>
              <a:t>yaml</a:t>
            </a:r>
            <a:r>
              <a:rPr lang="en-US" dirty="0"/>
              <a:t> file, how docker containers should behave in production</a:t>
            </a:r>
          </a:p>
          <a:p>
            <a:pPr marL="0" indent="0">
              <a:buNone/>
            </a:pPr>
            <a:endParaRPr lang="en-US" dirty="0"/>
          </a:p>
        </p:txBody>
      </p:sp>
      <p:pic>
        <p:nvPicPr>
          <p:cNvPr id="4" name="Picture 3">
            <a:extLst>
              <a:ext uri="{FF2B5EF4-FFF2-40B4-BE49-F238E27FC236}">
                <a16:creationId xmlns:a16="http://schemas.microsoft.com/office/drawing/2014/main" id="{2239C14D-50F2-4075-A8F1-8D0D8A2655F7}"/>
              </a:ext>
            </a:extLst>
          </p:cNvPr>
          <p:cNvPicPr>
            <a:picLocks noChangeAspect="1"/>
          </p:cNvPicPr>
          <p:nvPr/>
        </p:nvPicPr>
        <p:blipFill>
          <a:blip r:embed="rId2"/>
          <a:stretch>
            <a:fillRect/>
          </a:stretch>
        </p:blipFill>
        <p:spPr>
          <a:xfrm>
            <a:off x="2231334" y="3046758"/>
            <a:ext cx="8105361" cy="3600450"/>
          </a:xfrm>
          <a:prstGeom prst="rect">
            <a:avLst/>
          </a:prstGeom>
        </p:spPr>
      </p:pic>
    </p:spTree>
    <p:extLst>
      <p:ext uri="{BB962C8B-B14F-4D97-AF65-F5344CB8AC3E}">
        <p14:creationId xmlns:p14="http://schemas.microsoft.com/office/powerpoint/2010/main" val="1330539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0B45F25-F0AD-47E1-8AB9-74ACDF6A54C9}"/>
              </a:ext>
            </a:extLst>
          </p:cNvPr>
          <p:cNvPicPr>
            <a:picLocks noChangeAspect="1"/>
          </p:cNvPicPr>
          <p:nvPr/>
        </p:nvPicPr>
        <p:blipFill>
          <a:blip r:embed="rId2"/>
          <a:stretch>
            <a:fillRect/>
          </a:stretch>
        </p:blipFill>
        <p:spPr>
          <a:xfrm>
            <a:off x="2358886" y="1417983"/>
            <a:ext cx="8428383" cy="4174434"/>
          </a:xfrm>
          <a:prstGeom prst="rect">
            <a:avLst/>
          </a:prstGeom>
        </p:spPr>
      </p:pic>
    </p:spTree>
    <p:extLst>
      <p:ext uri="{BB962C8B-B14F-4D97-AF65-F5344CB8AC3E}">
        <p14:creationId xmlns:p14="http://schemas.microsoft.com/office/powerpoint/2010/main" val="3405766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0B34-624D-4FA4-8F0A-F61B285ED52E}"/>
              </a:ext>
            </a:extLst>
          </p:cNvPr>
          <p:cNvSpPr>
            <a:spLocks noGrp="1"/>
          </p:cNvSpPr>
          <p:nvPr>
            <p:ph type="title"/>
          </p:nvPr>
        </p:nvSpPr>
        <p:spPr/>
        <p:txBody>
          <a:bodyPr/>
          <a:lstStyle/>
          <a:p>
            <a:r>
              <a:rPr lang="en-US" dirty="0"/>
              <a:t>Compose file instruct following steps</a:t>
            </a:r>
          </a:p>
        </p:txBody>
      </p:sp>
      <p:sp>
        <p:nvSpPr>
          <p:cNvPr id="3" name="Content Placeholder 2">
            <a:extLst>
              <a:ext uri="{FF2B5EF4-FFF2-40B4-BE49-F238E27FC236}">
                <a16:creationId xmlns:a16="http://schemas.microsoft.com/office/drawing/2014/main" id="{70D621D0-FA85-4778-B9B6-021FED5F5841}"/>
              </a:ext>
            </a:extLst>
          </p:cNvPr>
          <p:cNvSpPr>
            <a:spLocks noGrp="1"/>
          </p:cNvSpPr>
          <p:nvPr>
            <p:ph idx="1"/>
          </p:nvPr>
        </p:nvSpPr>
        <p:spPr/>
        <p:txBody>
          <a:bodyPr/>
          <a:lstStyle/>
          <a:p>
            <a:r>
              <a:rPr lang="en-US" dirty="0"/>
              <a:t>Pull image using docker registry</a:t>
            </a:r>
          </a:p>
          <a:p>
            <a:r>
              <a:rPr lang="en-US" dirty="0"/>
              <a:t>Running 5 replicas and each one using 10% of </a:t>
            </a:r>
            <a:r>
              <a:rPr lang="en-US" dirty="0" err="1"/>
              <a:t>cpu</a:t>
            </a:r>
            <a:r>
              <a:rPr lang="en-US" dirty="0"/>
              <a:t> core and 50 MB memory [resource restriction]</a:t>
            </a:r>
          </a:p>
          <a:p>
            <a:r>
              <a:rPr lang="en-US" dirty="0"/>
              <a:t>Policy to “restart-immediately” in case of failure</a:t>
            </a:r>
          </a:p>
          <a:p>
            <a:r>
              <a:rPr lang="en-US" dirty="0"/>
              <a:t>Map port 80 to host port 80</a:t>
            </a:r>
          </a:p>
          <a:p>
            <a:r>
              <a:rPr lang="en-US" dirty="0"/>
              <a:t>Instruct container to share port 80 via load-balanced network called </a:t>
            </a:r>
            <a:r>
              <a:rPr lang="en-US" dirty="0" err="1"/>
              <a:t>webnet</a:t>
            </a:r>
            <a:endParaRPr lang="en-US" dirty="0"/>
          </a:p>
          <a:p>
            <a:r>
              <a:rPr lang="en-US" dirty="0"/>
              <a:t>Define the </a:t>
            </a:r>
            <a:r>
              <a:rPr lang="en-US" dirty="0" err="1"/>
              <a:t>webnet</a:t>
            </a:r>
            <a:r>
              <a:rPr lang="en-US" dirty="0"/>
              <a:t> network with the default settings.</a:t>
            </a:r>
          </a:p>
          <a:p>
            <a:endParaRPr lang="en-US" dirty="0"/>
          </a:p>
        </p:txBody>
      </p:sp>
    </p:spTree>
    <p:extLst>
      <p:ext uri="{BB962C8B-B14F-4D97-AF65-F5344CB8AC3E}">
        <p14:creationId xmlns:p14="http://schemas.microsoft.com/office/powerpoint/2010/main" val="28892174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11069-BB99-4E16-A248-B8BECD321055}"/>
              </a:ext>
            </a:extLst>
          </p:cNvPr>
          <p:cNvSpPr>
            <a:spLocks noGrp="1"/>
          </p:cNvSpPr>
          <p:nvPr>
            <p:ph type="title"/>
          </p:nvPr>
        </p:nvSpPr>
        <p:spPr/>
        <p:txBody>
          <a:bodyPr/>
          <a:lstStyle/>
          <a:p>
            <a:r>
              <a:rPr lang="en-US" dirty="0"/>
              <a:t>Swarm</a:t>
            </a:r>
          </a:p>
        </p:txBody>
      </p:sp>
      <p:sp>
        <p:nvSpPr>
          <p:cNvPr id="3" name="Content Placeholder 2">
            <a:extLst>
              <a:ext uri="{FF2B5EF4-FFF2-40B4-BE49-F238E27FC236}">
                <a16:creationId xmlns:a16="http://schemas.microsoft.com/office/drawing/2014/main" id="{45110A24-C920-4357-A276-48F5D95D5D7A}"/>
              </a:ext>
            </a:extLst>
          </p:cNvPr>
          <p:cNvSpPr>
            <a:spLocks noGrp="1"/>
          </p:cNvSpPr>
          <p:nvPr>
            <p:ph idx="1"/>
          </p:nvPr>
        </p:nvSpPr>
        <p:spPr/>
        <p:txBody>
          <a:bodyPr/>
          <a:lstStyle/>
          <a:p>
            <a:r>
              <a:rPr lang="en-US" dirty="0" err="1"/>
              <a:t>Dockerized</a:t>
            </a:r>
            <a:r>
              <a:rPr lang="en-US" dirty="0"/>
              <a:t> cluster called swarm</a:t>
            </a:r>
          </a:p>
          <a:p>
            <a:r>
              <a:rPr lang="en-US" dirty="0"/>
              <a:t>A swarm is a group of machines that running Docker and joined into cluster</a:t>
            </a:r>
          </a:p>
          <a:p>
            <a:r>
              <a:rPr lang="en-US" dirty="0"/>
              <a:t>In case of cluster environment when we execute docker commands, they will be executed on cluster by docker swarm</a:t>
            </a:r>
          </a:p>
          <a:p>
            <a:r>
              <a:rPr lang="en-US" dirty="0"/>
              <a:t>Docker swarm hosts refer as nodes</a:t>
            </a:r>
          </a:p>
          <a:p>
            <a:r>
              <a:rPr lang="en-US" dirty="0"/>
              <a:t>Swarm manager are the only machine in a swarm that executes command or authorize to tell other nodes what can do or cannot</a:t>
            </a:r>
          </a:p>
          <a:p>
            <a:r>
              <a:rPr lang="en-US" dirty="0"/>
              <a:t>Workers are just to provide capacity , no authority </a:t>
            </a:r>
          </a:p>
        </p:txBody>
      </p:sp>
    </p:spTree>
    <p:extLst>
      <p:ext uri="{BB962C8B-B14F-4D97-AF65-F5344CB8AC3E}">
        <p14:creationId xmlns:p14="http://schemas.microsoft.com/office/powerpoint/2010/main" val="37328568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E862-61B7-4058-A00E-EE2E8DF7333A}"/>
              </a:ext>
            </a:extLst>
          </p:cNvPr>
          <p:cNvSpPr>
            <a:spLocks noGrp="1"/>
          </p:cNvSpPr>
          <p:nvPr>
            <p:ph type="title"/>
          </p:nvPr>
        </p:nvSpPr>
        <p:spPr/>
        <p:txBody>
          <a:bodyPr/>
          <a:lstStyle/>
          <a:p>
            <a:r>
              <a:rPr lang="en-US" dirty="0"/>
              <a:t>Network Drivers	</a:t>
            </a:r>
          </a:p>
        </p:txBody>
      </p:sp>
      <p:sp>
        <p:nvSpPr>
          <p:cNvPr id="3" name="Content Placeholder 2">
            <a:extLst>
              <a:ext uri="{FF2B5EF4-FFF2-40B4-BE49-F238E27FC236}">
                <a16:creationId xmlns:a16="http://schemas.microsoft.com/office/drawing/2014/main" id="{F55416D7-F62A-4CE2-A761-3637443D4811}"/>
              </a:ext>
            </a:extLst>
          </p:cNvPr>
          <p:cNvSpPr>
            <a:spLocks noGrp="1"/>
          </p:cNvSpPr>
          <p:nvPr>
            <p:ph idx="1"/>
          </p:nvPr>
        </p:nvSpPr>
        <p:spPr/>
        <p:txBody>
          <a:bodyPr/>
          <a:lstStyle/>
          <a:p>
            <a:r>
              <a:rPr lang="en-US" dirty="0"/>
              <a:t>Docker networking subsystem is pluggable, using drivers. Some of the drivers are:</a:t>
            </a:r>
          </a:p>
          <a:p>
            <a:pPr lvl="1"/>
            <a:r>
              <a:rPr lang="en-US" dirty="0"/>
              <a:t>Bridge: Default driver, if don’t specify anything. Bridge network </a:t>
            </a:r>
            <a:r>
              <a:rPr lang="en-US" dirty="0" err="1"/>
              <a:t>specifcally</a:t>
            </a:r>
            <a:endParaRPr lang="en-US" dirty="0"/>
          </a:p>
        </p:txBody>
      </p:sp>
    </p:spTree>
    <p:extLst>
      <p:ext uri="{BB962C8B-B14F-4D97-AF65-F5344CB8AC3E}">
        <p14:creationId xmlns:p14="http://schemas.microsoft.com/office/powerpoint/2010/main" val="2266757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5C436-A5DB-4E73-9664-E9CAAB209B98}"/>
              </a:ext>
            </a:extLst>
          </p:cNvPr>
          <p:cNvSpPr>
            <a:spLocks noGrp="1"/>
          </p:cNvSpPr>
          <p:nvPr>
            <p:ph type="title"/>
          </p:nvPr>
        </p:nvSpPr>
        <p:spPr/>
        <p:txBody>
          <a:bodyPr/>
          <a:lstStyle/>
          <a:p>
            <a:r>
              <a:rPr lang="en-US" dirty="0"/>
              <a:t>Docker</a:t>
            </a:r>
          </a:p>
        </p:txBody>
      </p:sp>
      <p:sp>
        <p:nvSpPr>
          <p:cNvPr id="3" name="Content Placeholder 2">
            <a:extLst>
              <a:ext uri="{FF2B5EF4-FFF2-40B4-BE49-F238E27FC236}">
                <a16:creationId xmlns:a16="http://schemas.microsoft.com/office/drawing/2014/main" id="{302081A4-D563-4160-837C-3743D4B1F39E}"/>
              </a:ext>
            </a:extLst>
          </p:cNvPr>
          <p:cNvSpPr>
            <a:spLocks noGrp="1"/>
          </p:cNvSpPr>
          <p:nvPr>
            <p:ph idx="1"/>
          </p:nvPr>
        </p:nvSpPr>
        <p:spPr/>
        <p:txBody>
          <a:bodyPr/>
          <a:lstStyle/>
          <a:p>
            <a:r>
              <a:rPr lang="en-US" dirty="0"/>
              <a:t>Docker is an open platform for developing, shipping and running applications</a:t>
            </a:r>
          </a:p>
          <a:p>
            <a:r>
              <a:rPr lang="en-US" dirty="0"/>
              <a:t>Enable separate application for delivering software quickly</a:t>
            </a:r>
          </a:p>
          <a:p>
            <a:r>
              <a:rPr lang="en-US" dirty="0"/>
              <a:t>Provide quick mechanism for shipping, testing and deploying code quickly</a:t>
            </a:r>
          </a:p>
          <a:p>
            <a:r>
              <a:rPr lang="en-US" dirty="0"/>
              <a:t>Docker provides the ability to package and run an application in an isolation environment called container</a:t>
            </a:r>
          </a:p>
          <a:p>
            <a:r>
              <a:rPr lang="en-US" dirty="0"/>
              <a:t>Isolation and security allow to run multiple container on the same host.</a:t>
            </a:r>
          </a:p>
          <a:p>
            <a:endParaRPr lang="en-US" dirty="0"/>
          </a:p>
        </p:txBody>
      </p:sp>
    </p:spTree>
    <p:extLst>
      <p:ext uri="{BB962C8B-B14F-4D97-AF65-F5344CB8AC3E}">
        <p14:creationId xmlns:p14="http://schemas.microsoft.com/office/powerpoint/2010/main" val="1206356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02CB6-0E32-4232-AA9E-22FEE568D422}"/>
              </a:ext>
            </a:extLst>
          </p:cNvPr>
          <p:cNvSpPr>
            <a:spLocks noGrp="1"/>
          </p:cNvSpPr>
          <p:nvPr>
            <p:ph type="title"/>
          </p:nvPr>
        </p:nvSpPr>
        <p:spPr/>
        <p:txBody>
          <a:bodyPr/>
          <a:lstStyle/>
          <a:p>
            <a:r>
              <a:rPr lang="en-US" dirty="0"/>
              <a:t>Lifecycle of container</a:t>
            </a:r>
          </a:p>
        </p:txBody>
      </p:sp>
      <p:sp>
        <p:nvSpPr>
          <p:cNvPr id="3" name="Content Placeholder 2">
            <a:extLst>
              <a:ext uri="{FF2B5EF4-FFF2-40B4-BE49-F238E27FC236}">
                <a16:creationId xmlns:a16="http://schemas.microsoft.com/office/drawing/2014/main" id="{0D82C2D7-AA2C-4749-8A30-809FAF4F48B8}"/>
              </a:ext>
            </a:extLst>
          </p:cNvPr>
          <p:cNvSpPr>
            <a:spLocks noGrp="1"/>
          </p:cNvSpPr>
          <p:nvPr>
            <p:ph idx="1"/>
          </p:nvPr>
        </p:nvSpPr>
        <p:spPr/>
        <p:txBody>
          <a:bodyPr/>
          <a:lstStyle/>
          <a:p>
            <a:r>
              <a:rPr lang="en-US" dirty="0"/>
              <a:t>Docker provides tooling and a platform to manage the lifecycle of container</a:t>
            </a:r>
          </a:p>
          <a:p>
            <a:r>
              <a:rPr lang="en-US" dirty="0"/>
              <a:t>Develop application and supporting components using container</a:t>
            </a:r>
          </a:p>
          <a:p>
            <a:r>
              <a:rPr lang="en-US" dirty="0"/>
              <a:t>Container become unit  for distributing and testing application</a:t>
            </a:r>
          </a:p>
          <a:p>
            <a:r>
              <a:rPr lang="en-US" dirty="0"/>
              <a:t>Container image becomes the unit</a:t>
            </a:r>
          </a:p>
          <a:p>
            <a:r>
              <a:rPr lang="en-US" dirty="0"/>
              <a:t>It can be pushed and pulled from repo [Will be discussed in details]</a:t>
            </a:r>
          </a:p>
          <a:p>
            <a:endParaRPr lang="en-US" dirty="0"/>
          </a:p>
          <a:p>
            <a:endParaRPr lang="en-US" dirty="0"/>
          </a:p>
        </p:txBody>
      </p:sp>
    </p:spTree>
    <p:extLst>
      <p:ext uri="{BB962C8B-B14F-4D97-AF65-F5344CB8AC3E}">
        <p14:creationId xmlns:p14="http://schemas.microsoft.com/office/powerpoint/2010/main" val="1538650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07705-7912-41B0-9A16-F7F7458B9269}"/>
              </a:ext>
            </a:extLst>
          </p:cNvPr>
          <p:cNvSpPr>
            <a:spLocks noGrp="1"/>
          </p:cNvSpPr>
          <p:nvPr>
            <p:ph type="title"/>
          </p:nvPr>
        </p:nvSpPr>
        <p:spPr/>
        <p:txBody>
          <a:bodyPr/>
          <a:lstStyle/>
          <a:p>
            <a:r>
              <a:rPr lang="en-US" dirty="0"/>
              <a:t>Docker Engine</a:t>
            </a:r>
          </a:p>
        </p:txBody>
      </p:sp>
      <p:sp>
        <p:nvSpPr>
          <p:cNvPr id="3" name="Content Placeholder 2">
            <a:extLst>
              <a:ext uri="{FF2B5EF4-FFF2-40B4-BE49-F238E27FC236}">
                <a16:creationId xmlns:a16="http://schemas.microsoft.com/office/drawing/2014/main" id="{8195147E-D3F6-4077-8B91-54100583A5BB}"/>
              </a:ext>
            </a:extLst>
          </p:cNvPr>
          <p:cNvSpPr>
            <a:spLocks noGrp="1"/>
          </p:cNvSpPr>
          <p:nvPr>
            <p:ph idx="1"/>
          </p:nvPr>
        </p:nvSpPr>
        <p:spPr/>
        <p:txBody>
          <a:bodyPr/>
          <a:lstStyle/>
          <a:p>
            <a:r>
              <a:rPr lang="en-US" dirty="0"/>
              <a:t>Docker engine is a client-server application with following components:</a:t>
            </a:r>
          </a:p>
          <a:p>
            <a:pPr lvl="1"/>
            <a:r>
              <a:rPr lang="en-US" dirty="0"/>
              <a:t>A server which is running daemon process [the </a:t>
            </a:r>
            <a:r>
              <a:rPr lang="en-US" dirty="0" err="1"/>
              <a:t>dockerd</a:t>
            </a:r>
            <a:r>
              <a:rPr lang="en-US" dirty="0"/>
              <a:t> command]</a:t>
            </a:r>
          </a:p>
          <a:p>
            <a:pPr lvl="1"/>
            <a:r>
              <a:rPr lang="en-US" dirty="0"/>
              <a:t>A rest </a:t>
            </a:r>
            <a:r>
              <a:rPr lang="en-US" dirty="0" err="1"/>
              <a:t>api</a:t>
            </a:r>
            <a:r>
              <a:rPr lang="en-US" dirty="0"/>
              <a:t> which specifies interfaces that program can use to talk to daemon and instruct what to do</a:t>
            </a:r>
          </a:p>
          <a:p>
            <a:pPr lvl="1"/>
            <a:r>
              <a:rPr lang="en-US" dirty="0"/>
              <a:t>A command line interface [CLI] client [the docker command]</a:t>
            </a:r>
          </a:p>
        </p:txBody>
      </p:sp>
    </p:spTree>
    <p:extLst>
      <p:ext uri="{BB962C8B-B14F-4D97-AF65-F5344CB8AC3E}">
        <p14:creationId xmlns:p14="http://schemas.microsoft.com/office/powerpoint/2010/main" val="39337131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66942-F915-499E-9C3E-6535734869BB}"/>
              </a:ext>
            </a:extLst>
          </p:cNvPr>
          <p:cNvSpPr>
            <a:spLocks noGrp="1"/>
          </p:cNvSpPr>
          <p:nvPr>
            <p:ph type="title"/>
          </p:nvPr>
        </p:nvSpPr>
        <p:spPr>
          <a:xfrm>
            <a:off x="1371600" y="685800"/>
            <a:ext cx="9601200" cy="838200"/>
          </a:xfrm>
        </p:spPr>
        <p:txBody>
          <a:bodyPr/>
          <a:lstStyle/>
          <a:p>
            <a:r>
              <a:rPr lang="en-US" dirty="0"/>
              <a:t>…</a:t>
            </a:r>
          </a:p>
        </p:txBody>
      </p:sp>
      <p:pic>
        <p:nvPicPr>
          <p:cNvPr id="4" name="Picture 3">
            <a:extLst>
              <a:ext uri="{FF2B5EF4-FFF2-40B4-BE49-F238E27FC236}">
                <a16:creationId xmlns:a16="http://schemas.microsoft.com/office/drawing/2014/main" id="{58ED8DCA-7E59-48AF-A9DF-13819536B918}"/>
              </a:ext>
            </a:extLst>
          </p:cNvPr>
          <p:cNvPicPr>
            <a:picLocks noChangeAspect="1"/>
          </p:cNvPicPr>
          <p:nvPr/>
        </p:nvPicPr>
        <p:blipFill>
          <a:blip r:embed="rId2"/>
          <a:stretch>
            <a:fillRect/>
          </a:stretch>
        </p:blipFill>
        <p:spPr>
          <a:xfrm>
            <a:off x="2080591" y="1656522"/>
            <a:ext cx="9316279" cy="4515678"/>
          </a:xfrm>
          <a:prstGeom prst="rect">
            <a:avLst/>
          </a:prstGeom>
        </p:spPr>
      </p:pic>
    </p:spTree>
    <p:extLst>
      <p:ext uri="{BB962C8B-B14F-4D97-AF65-F5344CB8AC3E}">
        <p14:creationId xmlns:p14="http://schemas.microsoft.com/office/powerpoint/2010/main" val="3950204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4483-F133-418B-86FA-5D003C195249}"/>
              </a:ext>
            </a:extLst>
          </p:cNvPr>
          <p:cNvSpPr>
            <a:spLocks noGrp="1"/>
          </p:cNvSpPr>
          <p:nvPr>
            <p:ph type="title"/>
          </p:nvPr>
        </p:nvSpPr>
        <p:spPr/>
        <p:txBody>
          <a:bodyPr/>
          <a:lstStyle/>
          <a:p>
            <a:r>
              <a:rPr lang="en-US" dirty="0"/>
              <a:t>Docker Architecture</a:t>
            </a:r>
          </a:p>
        </p:txBody>
      </p:sp>
      <p:sp>
        <p:nvSpPr>
          <p:cNvPr id="3" name="Content Placeholder 2">
            <a:extLst>
              <a:ext uri="{FF2B5EF4-FFF2-40B4-BE49-F238E27FC236}">
                <a16:creationId xmlns:a16="http://schemas.microsoft.com/office/drawing/2014/main" id="{86AE1BD1-CD74-4990-B16B-EB67AECFE74F}"/>
              </a:ext>
            </a:extLst>
          </p:cNvPr>
          <p:cNvSpPr>
            <a:spLocks noGrp="1"/>
          </p:cNvSpPr>
          <p:nvPr>
            <p:ph idx="1"/>
          </p:nvPr>
        </p:nvSpPr>
        <p:spPr/>
        <p:txBody>
          <a:bodyPr/>
          <a:lstStyle/>
          <a:p>
            <a:r>
              <a:rPr lang="en-US" dirty="0"/>
              <a:t>Docker uses client server architecture</a:t>
            </a:r>
          </a:p>
          <a:p>
            <a:r>
              <a:rPr lang="en-US" dirty="0"/>
              <a:t>The docker client talks to the docker daemon, which does the heavy lifting of </a:t>
            </a:r>
            <a:r>
              <a:rPr lang="en-US" dirty="0" err="1"/>
              <a:t>building,running</a:t>
            </a:r>
            <a:r>
              <a:rPr lang="en-US" dirty="0"/>
              <a:t> and distributing Docker container</a:t>
            </a:r>
          </a:p>
          <a:p>
            <a:r>
              <a:rPr lang="en-US" dirty="0"/>
              <a:t>Docker client and docker daemon can run on the same system as well or you can connect from remote as well</a:t>
            </a:r>
          </a:p>
          <a:p>
            <a:r>
              <a:rPr lang="en-US" dirty="0"/>
              <a:t>Client and daemon communicate using rest </a:t>
            </a:r>
            <a:r>
              <a:rPr lang="en-US" dirty="0" err="1"/>
              <a:t>api</a:t>
            </a:r>
            <a:r>
              <a:rPr lang="en-US" dirty="0"/>
              <a:t> over </a:t>
            </a:r>
            <a:r>
              <a:rPr lang="en-US" dirty="0" err="1"/>
              <a:t>unix</a:t>
            </a:r>
            <a:r>
              <a:rPr lang="en-US" dirty="0"/>
              <a:t> sockets or network interface</a:t>
            </a:r>
          </a:p>
        </p:txBody>
      </p:sp>
    </p:spTree>
    <p:extLst>
      <p:ext uri="{BB962C8B-B14F-4D97-AF65-F5344CB8AC3E}">
        <p14:creationId xmlns:p14="http://schemas.microsoft.com/office/powerpoint/2010/main" val="5677353"/>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TM10001105[[fn=Crop]]</Template>
  <TotalTime>1388</TotalTime>
  <Words>1677</Words>
  <Application>Microsoft Office PowerPoint</Application>
  <PresentationFormat>Widescreen</PresentationFormat>
  <Paragraphs>183</Paragraphs>
  <Slides>42</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42</vt:i4>
      </vt:variant>
    </vt:vector>
  </HeadingPairs>
  <TitlesOfParts>
    <vt:vector size="44" baseType="lpstr">
      <vt:lpstr>Franklin Gothic Book</vt:lpstr>
      <vt:lpstr>Crop</vt:lpstr>
      <vt:lpstr>Docker</vt:lpstr>
      <vt:lpstr>Containerization vs Virtualization</vt:lpstr>
      <vt:lpstr>PowerPoint Presentation</vt:lpstr>
      <vt:lpstr>PowerPoint Presentation</vt:lpstr>
      <vt:lpstr>Docker</vt:lpstr>
      <vt:lpstr>Lifecycle of container</vt:lpstr>
      <vt:lpstr>Docker Engine</vt:lpstr>
      <vt:lpstr>…</vt:lpstr>
      <vt:lpstr>Docker Architecture</vt:lpstr>
      <vt:lpstr>PowerPoint Presentation</vt:lpstr>
      <vt:lpstr>The docker daemon</vt:lpstr>
      <vt:lpstr>The Docker Client</vt:lpstr>
      <vt:lpstr>Docker registry</vt:lpstr>
      <vt:lpstr>Docker Objects</vt:lpstr>
      <vt:lpstr>Images</vt:lpstr>
      <vt:lpstr>Containers</vt:lpstr>
      <vt:lpstr>Services</vt:lpstr>
      <vt:lpstr>The underline technology</vt:lpstr>
      <vt:lpstr>…</vt:lpstr>
      <vt:lpstr>Control groups [cgroup]</vt:lpstr>
      <vt:lpstr>Union File systems [UnionFS]</vt:lpstr>
      <vt:lpstr>Container format</vt:lpstr>
      <vt:lpstr>Docker CE [customer edition]</vt:lpstr>
      <vt:lpstr>…</vt:lpstr>
      <vt:lpstr>Define a container with dockerfile</vt:lpstr>
      <vt:lpstr>Dockerfile</vt:lpstr>
      <vt:lpstr>…</vt:lpstr>
      <vt:lpstr>PowerPoint Presentation</vt:lpstr>
      <vt:lpstr>…</vt:lpstr>
      <vt:lpstr>…</vt:lpstr>
      <vt:lpstr>Troubleshooting</vt:lpstr>
      <vt:lpstr>…</vt:lpstr>
      <vt:lpstr>Port mapping with host system</vt:lpstr>
      <vt:lpstr>Run in background [detach mode]</vt:lpstr>
      <vt:lpstr>Share image to public registry</vt:lpstr>
      <vt:lpstr>…</vt:lpstr>
      <vt:lpstr>Commands</vt:lpstr>
      <vt:lpstr>Services:</vt:lpstr>
      <vt:lpstr>Docker-compose.yml</vt:lpstr>
      <vt:lpstr>Compose file instruct following steps</vt:lpstr>
      <vt:lpstr>Swarm</vt:lpstr>
      <vt:lpstr>Network Drivers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Docker</dc:title>
  <dc:creator>amitm</dc:creator>
  <cp:lastModifiedBy>john</cp:lastModifiedBy>
  <cp:revision>62</cp:revision>
  <dcterms:created xsi:type="dcterms:W3CDTF">2018-05-02T07:20:41Z</dcterms:created>
  <dcterms:modified xsi:type="dcterms:W3CDTF">2022-05-17T17:42:14Z</dcterms:modified>
</cp:coreProperties>
</file>