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61" r:id="rId5"/>
    <p:sldId id="262" r:id="rId6"/>
    <p:sldId id="263" r:id="rId7"/>
    <p:sldId id="264" r:id="rId8"/>
    <p:sldId id="268" r:id="rId9"/>
    <p:sldId id="269" r:id="rId10"/>
    <p:sldId id="270" r:id="rId11"/>
    <p:sldId id="257" r:id="rId12"/>
    <p:sldId id="258" r:id="rId13"/>
    <p:sldId id="266" r:id="rId14"/>
    <p:sldId id="265" r:id="rId15"/>
    <p:sldId id="271" r:id="rId16"/>
    <p:sldId id="272" r:id="rId17"/>
    <p:sldId id="273" r:id="rId18"/>
    <p:sldId id="274" r:id="rId19"/>
    <p:sldId id="267" r:id="rId20"/>
    <p:sldId id="275" r:id="rId21"/>
    <p:sldId id="276" r:id="rId22"/>
    <p:sldId id="277" r:id="rId23"/>
    <p:sldId id="278" r:id="rId24"/>
    <p:sldId id="283" r:id="rId25"/>
    <p:sldId id="279" r:id="rId26"/>
    <p:sldId id="280" r:id="rId27"/>
    <p:sldId id="281" r:id="rId28"/>
    <p:sldId id="282" r:id="rId29"/>
    <p:sldId id="284" r:id="rId30"/>
    <p:sldId id="285" r:id="rId31"/>
    <p:sldId id="286" r:id="rId32"/>
    <p:sldId id="287" r:id="rId33"/>
    <p:sldId id="288" r:id="rId34"/>
    <p:sldId id="289" r:id="rId35"/>
    <p:sldId id="290" r:id="rId36"/>
    <p:sldId id="291" r:id="rId37"/>
    <p:sldId id="292" r:id="rId38"/>
    <p:sldId id="293" r:id="rId39"/>
    <p:sldId id="298" r:id="rId40"/>
    <p:sldId id="299" r:id="rId41"/>
    <p:sldId id="300" r:id="rId42"/>
    <p:sldId id="301" r:id="rId43"/>
    <p:sldId id="295" r:id="rId44"/>
    <p:sldId id="296" r:id="rId45"/>
    <p:sldId id="297" r:id="rId46"/>
    <p:sldId id="294"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41" r:id="rId85"/>
    <p:sldId id="339" r:id="rId86"/>
    <p:sldId id="340" r:id="rId87"/>
    <p:sldId id="342" r:id="rId88"/>
    <p:sldId id="343" r:id="rId8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0" d="100"/>
          <a:sy n="60" d="100"/>
        </p:scale>
        <p:origin x="908"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https://search.maven.org/"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59641-C977-60FF-2203-48D2CD04B2C9}"/>
              </a:ext>
            </a:extLst>
          </p:cNvPr>
          <p:cNvSpPr>
            <a:spLocks noGrp="1"/>
          </p:cNvSpPr>
          <p:nvPr>
            <p:ph type="ctrTitle"/>
          </p:nvPr>
        </p:nvSpPr>
        <p:spPr/>
        <p:txBody>
          <a:bodyPr/>
          <a:lstStyle/>
          <a:p>
            <a:r>
              <a:rPr lang="en-IN" dirty="0"/>
              <a:t>Ci/cd</a:t>
            </a:r>
          </a:p>
        </p:txBody>
      </p:sp>
      <p:sp>
        <p:nvSpPr>
          <p:cNvPr id="3" name="Subtitle 2">
            <a:extLst>
              <a:ext uri="{FF2B5EF4-FFF2-40B4-BE49-F238E27FC236}">
                <a16:creationId xmlns:a16="http://schemas.microsoft.com/office/drawing/2014/main" id="{13781F49-BD64-FF86-9063-98C7BFB4C11B}"/>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347285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83862-B578-1E22-30D2-ABB69F1E5F24}"/>
              </a:ext>
            </a:extLst>
          </p:cNvPr>
          <p:cNvSpPr>
            <a:spLocks noGrp="1"/>
          </p:cNvSpPr>
          <p:nvPr>
            <p:ph type="title"/>
          </p:nvPr>
        </p:nvSpPr>
        <p:spPr/>
        <p:txBody>
          <a:bodyPr/>
          <a:lstStyle/>
          <a:p>
            <a:r>
              <a:rPr lang="en-IN" dirty="0"/>
              <a:t>Ops	</a:t>
            </a:r>
          </a:p>
        </p:txBody>
      </p:sp>
      <p:graphicFrame>
        <p:nvGraphicFramePr>
          <p:cNvPr id="4" name="Content Placeholder 3">
            <a:extLst>
              <a:ext uri="{FF2B5EF4-FFF2-40B4-BE49-F238E27FC236}">
                <a16:creationId xmlns:a16="http://schemas.microsoft.com/office/drawing/2014/main" id="{0EEA5C12-DBD2-4E43-2E3B-04CF28B05511}"/>
              </a:ext>
            </a:extLst>
          </p:cNvPr>
          <p:cNvGraphicFramePr>
            <a:graphicFrameLocks noGrp="1"/>
          </p:cNvGraphicFramePr>
          <p:nvPr>
            <p:ph idx="1"/>
          </p:nvPr>
        </p:nvGraphicFramePr>
        <p:xfrm>
          <a:off x="1450975" y="2016125"/>
          <a:ext cx="9604374" cy="22961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3723133841"/>
                    </a:ext>
                  </a:extLst>
                </a:gridCol>
                <a:gridCol w="3201458">
                  <a:extLst>
                    <a:ext uri="{9D8B030D-6E8A-4147-A177-3AD203B41FA5}">
                      <a16:colId xmlns:a16="http://schemas.microsoft.com/office/drawing/2014/main" val="4116612530"/>
                    </a:ext>
                  </a:extLst>
                </a:gridCol>
                <a:gridCol w="3201458">
                  <a:extLst>
                    <a:ext uri="{9D8B030D-6E8A-4147-A177-3AD203B41FA5}">
                      <a16:colId xmlns:a16="http://schemas.microsoft.com/office/drawing/2014/main" val="3091861014"/>
                    </a:ext>
                  </a:extLst>
                </a:gridCol>
              </a:tblGrid>
              <a:tr h="370840">
                <a:tc>
                  <a:txBody>
                    <a:bodyPr/>
                    <a:lstStyle/>
                    <a:p>
                      <a:r>
                        <a:rPr lang="en-IN" dirty="0"/>
                        <a:t>OPS</a:t>
                      </a:r>
                    </a:p>
                  </a:txBody>
                  <a:tcPr/>
                </a:tc>
                <a:tc>
                  <a:txBody>
                    <a:bodyPr/>
                    <a:lstStyle/>
                    <a:p>
                      <a:r>
                        <a:rPr lang="en-IN" dirty="0"/>
                        <a:t>Challenges</a:t>
                      </a:r>
                    </a:p>
                  </a:txBody>
                  <a:tcPr/>
                </a:tc>
                <a:tc>
                  <a:txBody>
                    <a:bodyPr/>
                    <a:lstStyle/>
                    <a:p>
                      <a:r>
                        <a:rPr lang="en-IN" dirty="0"/>
                        <a:t>solution</a:t>
                      </a:r>
                    </a:p>
                  </a:txBody>
                  <a:tcPr/>
                </a:tc>
                <a:extLst>
                  <a:ext uri="{0D108BD9-81ED-4DB2-BD59-A6C34878D82A}">
                    <a16:rowId xmlns:a16="http://schemas.microsoft.com/office/drawing/2014/main" val="1414800269"/>
                  </a:ext>
                </a:extLst>
              </a:tr>
              <a:tr h="370840">
                <a:tc>
                  <a:txBody>
                    <a:bodyPr/>
                    <a:lstStyle/>
                    <a:p>
                      <a:endParaRPr lang="en-IN"/>
                    </a:p>
                  </a:txBody>
                  <a:tcPr/>
                </a:tc>
                <a:tc>
                  <a:txBody>
                    <a:bodyPr/>
                    <a:lstStyle/>
                    <a:p>
                      <a:r>
                        <a:rPr lang="en-IN" dirty="0"/>
                        <a:t>Difficult to maintain uptime</a:t>
                      </a:r>
                    </a:p>
                  </a:txBody>
                  <a:tcPr/>
                </a:tc>
                <a:tc>
                  <a:txBody>
                    <a:bodyPr/>
                    <a:lstStyle/>
                    <a:p>
                      <a:r>
                        <a:rPr lang="en-IN" dirty="0"/>
                        <a:t>Virtualization and containerization helps, run app in form of containers</a:t>
                      </a:r>
                    </a:p>
                  </a:txBody>
                  <a:tcPr/>
                </a:tc>
                <a:extLst>
                  <a:ext uri="{0D108BD9-81ED-4DB2-BD59-A6C34878D82A}">
                    <a16:rowId xmlns:a16="http://schemas.microsoft.com/office/drawing/2014/main" val="2276894444"/>
                  </a:ext>
                </a:extLst>
              </a:tr>
              <a:tr h="370840">
                <a:tc>
                  <a:txBody>
                    <a:bodyPr/>
                    <a:lstStyle/>
                    <a:p>
                      <a:r>
                        <a:rPr lang="en-IN" dirty="0"/>
                        <a:t>,</a:t>
                      </a:r>
                    </a:p>
                  </a:txBody>
                  <a:tcPr/>
                </a:tc>
                <a:tc>
                  <a:txBody>
                    <a:bodyPr/>
                    <a:lstStyle/>
                    <a:p>
                      <a:r>
                        <a:rPr lang="en-IN" dirty="0"/>
                        <a:t>Tools to automate management part</a:t>
                      </a:r>
                    </a:p>
                  </a:txBody>
                  <a:tcPr/>
                </a:tc>
                <a:tc>
                  <a:txBody>
                    <a:bodyPr/>
                    <a:lstStyle/>
                    <a:p>
                      <a:r>
                        <a:rPr lang="en-IN" dirty="0"/>
                        <a:t>Config management , CD tools and </a:t>
                      </a:r>
                      <a:r>
                        <a:rPr lang="en-IN" dirty="0" err="1"/>
                        <a:t>iac</a:t>
                      </a:r>
                      <a:r>
                        <a:rPr lang="en-IN" dirty="0"/>
                        <a:t> tools</a:t>
                      </a:r>
                    </a:p>
                  </a:txBody>
                  <a:tcPr/>
                </a:tc>
                <a:extLst>
                  <a:ext uri="{0D108BD9-81ED-4DB2-BD59-A6C34878D82A}">
                    <a16:rowId xmlns:a16="http://schemas.microsoft.com/office/drawing/2014/main" val="2280634035"/>
                  </a:ext>
                </a:extLst>
              </a:tr>
              <a:tr h="370840">
                <a:tc>
                  <a:txBody>
                    <a:bodyPr/>
                    <a:lstStyle/>
                    <a:p>
                      <a:endParaRPr lang="en-IN"/>
                    </a:p>
                  </a:txBody>
                  <a:tcPr/>
                </a:tc>
                <a:tc>
                  <a:txBody>
                    <a:bodyPr/>
                    <a:lstStyle/>
                    <a:p>
                      <a:r>
                        <a:rPr lang="en-IN" dirty="0"/>
                        <a:t>monitoring</a:t>
                      </a:r>
                    </a:p>
                  </a:txBody>
                  <a:tcPr/>
                </a:tc>
                <a:tc>
                  <a:txBody>
                    <a:bodyPr/>
                    <a:lstStyle/>
                    <a:p>
                      <a:r>
                        <a:rPr lang="en-IN" dirty="0"/>
                        <a:t>Continuous monitoring</a:t>
                      </a:r>
                    </a:p>
                  </a:txBody>
                  <a:tcPr/>
                </a:tc>
                <a:extLst>
                  <a:ext uri="{0D108BD9-81ED-4DB2-BD59-A6C34878D82A}">
                    <a16:rowId xmlns:a16="http://schemas.microsoft.com/office/drawing/2014/main" val="995541978"/>
                  </a:ext>
                </a:extLst>
              </a:tr>
            </a:tbl>
          </a:graphicData>
        </a:graphic>
      </p:graphicFrame>
    </p:spTree>
    <p:extLst>
      <p:ext uri="{BB962C8B-B14F-4D97-AF65-F5344CB8AC3E}">
        <p14:creationId xmlns:p14="http://schemas.microsoft.com/office/powerpoint/2010/main" val="80973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31D0-6AD2-DF0D-7CBC-5A7380AF5DC3}"/>
              </a:ext>
            </a:extLst>
          </p:cNvPr>
          <p:cNvSpPr>
            <a:spLocks noGrp="1"/>
          </p:cNvSpPr>
          <p:nvPr>
            <p:ph type="title"/>
          </p:nvPr>
        </p:nvSpPr>
        <p:spPr/>
        <p:txBody>
          <a:bodyPr/>
          <a:lstStyle/>
          <a:p>
            <a:r>
              <a:rPr lang="en-IN" dirty="0"/>
              <a:t>What is ci/cd?</a:t>
            </a:r>
          </a:p>
        </p:txBody>
      </p:sp>
      <p:sp>
        <p:nvSpPr>
          <p:cNvPr id="3" name="Content Placeholder 2">
            <a:extLst>
              <a:ext uri="{FF2B5EF4-FFF2-40B4-BE49-F238E27FC236}">
                <a16:creationId xmlns:a16="http://schemas.microsoft.com/office/drawing/2014/main" id="{05F3D389-0D13-BA68-6745-C0EABCD1FD45}"/>
              </a:ext>
            </a:extLst>
          </p:cNvPr>
          <p:cNvSpPr>
            <a:spLocks noGrp="1"/>
          </p:cNvSpPr>
          <p:nvPr>
            <p:ph idx="1"/>
          </p:nvPr>
        </p:nvSpPr>
        <p:spPr/>
        <p:txBody>
          <a:bodyPr>
            <a:normAutofit/>
          </a:bodyPr>
          <a:lstStyle/>
          <a:p>
            <a:r>
              <a:rPr lang="en-US" sz="25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CI/CD practices are crucial to keeping the software release process agile, reliable, and fast. </a:t>
            </a:r>
            <a:r>
              <a:rPr lang="en-US" sz="25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Continuous Integration (CI)</a:t>
            </a:r>
            <a:r>
              <a:rPr lang="en-US" sz="25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focuses on regularly integrating code changes into a shared repository, allowing developers to identify bugs early in the development process.</a:t>
            </a:r>
          </a:p>
          <a:p>
            <a:r>
              <a:rPr lang="en-US" sz="25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Continuous Deployment (CD)</a:t>
            </a:r>
            <a:r>
              <a:rPr lang="en-US" sz="25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extends this by automating the deployment of code changes, helping get tested code into production or staging environments more quickly and reliably.</a:t>
            </a:r>
            <a:endParaRPr lang="en-IN" sz="25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6638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CC88B-AC5B-F2A9-04AB-E236B50BAF14}"/>
              </a:ext>
            </a:extLst>
          </p:cNvPr>
          <p:cNvSpPr>
            <a:spLocks noGrp="1"/>
          </p:cNvSpPr>
          <p:nvPr>
            <p:ph type="title"/>
          </p:nvPr>
        </p:nvSpPr>
        <p:spPr/>
        <p:txBody>
          <a:bodyPr/>
          <a:lstStyle/>
          <a:p>
            <a:r>
              <a:rPr lang="en-IN" dirty="0"/>
              <a:t>Why we need ci/cd</a:t>
            </a:r>
          </a:p>
        </p:txBody>
      </p:sp>
      <p:sp>
        <p:nvSpPr>
          <p:cNvPr id="3" name="Content Placeholder 2">
            <a:extLst>
              <a:ext uri="{FF2B5EF4-FFF2-40B4-BE49-F238E27FC236}">
                <a16:creationId xmlns:a16="http://schemas.microsoft.com/office/drawing/2014/main" id="{93B7E827-A6FC-A0BE-2A92-958C22D0CB1F}"/>
              </a:ext>
            </a:extLst>
          </p:cNvPr>
          <p:cNvSpPr>
            <a:spLocks noGrp="1"/>
          </p:cNvSpPr>
          <p:nvPr>
            <p:ph idx="1"/>
          </p:nvPr>
        </p:nvSpPr>
        <p:spPr/>
        <p:txBody>
          <a:bodyPr>
            <a:normAutofit/>
          </a:bodyPr>
          <a:lstStyle/>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 CI/CD platform is essential for modern software development teams. It accelerates the release cycle, reduces errors, and promotes collaboration.</a:t>
            </a:r>
          </a:p>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 By automating repetitive tasks, development teams can focus on writing quality code, ultimately enabling quicker, more consistent delivery of features, bug fixes, and updates. Without a CI/CD platform, managing and deploying code changes at the pace of modern development would be challenging and prone to errors.</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92952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9EB1-CACB-8A87-B55E-BFF501C000AE}"/>
              </a:ext>
            </a:extLst>
          </p:cNvPr>
          <p:cNvSpPr>
            <a:spLocks noGrp="1"/>
          </p:cNvSpPr>
          <p:nvPr>
            <p:ph type="title"/>
          </p:nvPr>
        </p:nvSpPr>
        <p:spPr/>
        <p:txBody>
          <a:bodyPr/>
          <a:lstStyle/>
          <a:p>
            <a:r>
              <a:rPr lang="en-IN" dirty="0"/>
              <a:t>Tools</a:t>
            </a:r>
          </a:p>
        </p:txBody>
      </p:sp>
      <p:sp>
        <p:nvSpPr>
          <p:cNvPr id="3" name="Content Placeholder 2">
            <a:extLst>
              <a:ext uri="{FF2B5EF4-FFF2-40B4-BE49-F238E27FC236}">
                <a16:creationId xmlns:a16="http://schemas.microsoft.com/office/drawing/2014/main" id="{6A2B09D1-0B1F-1F41-F0FF-44323475C2BB}"/>
              </a:ext>
            </a:extLst>
          </p:cNvPr>
          <p:cNvSpPr>
            <a:spLocks noGrp="1"/>
          </p:cNvSpPr>
          <p:nvPr>
            <p:ph idx="1"/>
          </p:nvPr>
        </p:nvSpPr>
        <p:spPr/>
        <p:txBody>
          <a:bodyPr/>
          <a:lstStyle/>
          <a:p>
            <a:r>
              <a:rPr lang="en-IN" dirty="0"/>
              <a:t>Code management: git</a:t>
            </a:r>
          </a:p>
          <a:p>
            <a:r>
              <a:rPr lang="en-IN" dirty="0"/>
              <a:t>Build: maven, docker</a:t>
            </a:r>
          </a:p>
          <a:p>
            <a:r>
              <a:rPr lang="en-IN" dirty="0" err="1"/>
              <a:t>Cicd</a:t>
            </a:r>
            <a:r>
              <a:rPr lang="en-IN" dirty="0"/>
              <a:t>: </a:t>
            </a:r>
            <a:r>
              <a:rPr lang="en-IN" dirty="0" err="1"/>
              <a:t>gitlab,jenkins,azure</a:t>
            </a:r>
            <a:r>
              <a:rPr lang="en-IN" dirty="0"/>
              <a:t> </a:t>
            </a:r>
            <a:r>
              <a:rPr lang="en-IN" dirty="0" err="1"/>
              <a:t>devops</a:t>
            </a:r>
            <a:endParaRPr lang="en-IN" dirty="0"/>
          </a:p>
          <a:p>
            <a:r>
              <a:rPr lang="en-IN" dirty="0" err="1"/>
              <a:t>Monitoring:nagios</a:t>
            </a:r>
            <a:endParaRPr lang="en-IN" dirty="0"/>
          </a:p>
          <a:p>
            <a:r>
              <a:rPr lang="en-IN" dirty="0"/>
              <a:t>Config management: ansible</a:t>
            </a:r>
          </a:p>
          <a:p>
            <a:r>
              <a:rPr lang="en-IN" dirty="0"/>
              <a:t>Deploy: terraform</a:t>
            </a:r>
          </a:p>
          <a:p>
            <a:r>
              <a:rPr lang="en-IN" dirty="0"/>
              <a:t>Notification: </a:t>
            </a:r>
            <a:r>
              <a:rPr lang="en-IN" dirty="0" err="1"/>
              <a:t>slack,mail</a:t>
            </a:r>
            <a:endParaRPr lang="en-IN" dirty="0"/>
          </a:p>
        </p:txBody>
      </p:sp>
    </p:spTree>
    <p:extLst>
      <p:ext uri="{BB962C8B-B14F-4D97-AF65-F5344CB8AC3E}">
        <p14:creationId xmlns:p14="http://schemas.microsoft.com/office/powerpoint/2010/main" val="755708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67DB-8CDB-FC26-F7D5-B339D122FC62}"/>
              </a:ext>
            </a:extLst>
          </p:cNvPr>
          <p:cNvSpPr>
            <a:spLocks noGrp="1"/>
          </p:cNvSpPr>
          <p:nvPr>
            <p:ph type="title"/>
          </p:nvPr>
        </p:nvSpPr>
        <p:spPr/>
        <p:txBody>
          <a:bodyPr/>
          <a:lstStyle/>
          <a:p>
            <a:r>
              <a:rPr lang="en-IN" dirty="0"/>
              <a:t>CICD</a:t>
            </a:r>
          </a:p>
        </p:txBody>
      </p:sp>
      <p:sp>
        <p:nvSpPr>
          <p:cNvPr id="3" name="Content Placeholder 2">
            <a:extLst>
              <a:ext uri="{FF2B5EF4-FFF2-40B4-BE49-F238E27FC236}">
                <a16:creationId xmlns:a16="http://schemas.microsoft.com/office/drawing/2014/main" id="{B2BF3A93-4D79-6BCB-748C-B6818595359C}"/>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Continuous Integration (CI)</a:t>
            </a:r>
            <a:endParaRPr kumimoji="0" lang="en-US" altLang="en-US" b="0" i="0" u="none" strike="noStrike" cap="none" normalizeH="0" baseline="0" dirty="0">
              <a:ln>
                <a:noFill/>
              </a:ln>
              <a:solidFill>
                <a:schemeClr val="tx1"/>
              </a:solidFill>
              <a:effectLst/>
              <a:latin typeface="+mj-lt"/>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Definition:</a:t>
            </a:r>
            <a:r>
              <a:rPr kumimoji="0" lang="en-US" altLang="en-US" b="0" i="0" u="none" strike="noStrike" cap="none" normalizeH="0" baseline="0" dirty="0">
                <a:ln>
                  <a:noFill/>
                </a:ln>
                <a:solidFill>
                  <a:schemeClr val="tx1"/>
                </a:solidFill>
                <a:effectLst/>
                <a:latin typeface="+mj-lt"/>
              </a:rPr>
              <a:t> Developers frequently integrate code into a shared repository, </a:t>
            </a:r>
          </a:p>
          <a:p>
            <a:pPr marL="457200" lvl="1" indent="0" eaLnBrk="0" fontAlgn="base" hangingPunct="0">
              <a:lnSpc>
                <a:spcPct val="100000"/>
              </a:lnSpc>
              <a:spcBef>
                <a:spcPct val="0"/>
              </a:spcBef>
              <a:spcAft>
                <a:spcPct val="0"/>
              </a:spcAft>
              <a:buNone/>
            </a:pPr>
            <a:r>
              <a:rPr lang="en-US" altLang="en-US" dirty="0">
                <a:latin typeface="+mj-lt"/>
              </a:rPr>
              <a:t>   </a:t>
            </a:r>
            <a:r>
              <a:rPr kumimoji="0" lang="en-US" altLang="en-US" b="0" i="0" u="none" strike="noStrike" cap="none" normalizeH="0" baseline="0" dirty="0">
                <a:ln>
                  <a:noFill/>
                </a:ln>
                <a:solidFill>
                  <a:schemeClr val="tx1"/>
                </a:solidFill>
                <a:effectLst/>
                <a:latin typeface="+mj-lt"/>
              </a:rPr>
              <a:t>often multiple times a day.</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Goal:</a:t>
            </a:r>
            <a:r>
              <a:rPr kumimoji="0" lang="en-US" altLang="en-US" b="0" i="0" u="none" strike="noStrike" cap="none" normalizeH="0" baseline="0" dirty="0">
                <a:ln>
                  <a:noFill/>
                </a:ln>
                <a:solidFill>
                  <a:schemeClr val="tx1"/>
                </a:solidFill>
                <a:effectLst/>
                <a:latin typeface="+mj-lt"/>
              </a:rPr>
              <a:t> Detect integration errors as early as possible.</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Tools:</a:t>
            </a:r>
            <a:r>
              <a:rPr kumimoji="0" lang="en-US" altLang="en-US" b="0" i="0" u="none" strike="noStrike" cap="none" normalizeH="0" baseline="0" dirty="0">
                <a:ln>
                  <a:noFill/>
                </a:ln>
                <a:solidFill>
                  <a:schemeClr val="tx1"/>
                </a:solidFill>
                <a:effectLst/>
                <a:latin typeface="+mj-lt"/>
              </a:rPr>
              <a:t> Jenkins, GitLab CI, Travis CI, </a:t>
            </a:r>
            <a:r>
              <a:rPr kumimoji="0" lang="en-US" altLang="en-US" b="0" i="0" u="none" strike="noStrike" cap="none" normalizeH="0" baseline="0" dirty="0" err="1">
                <a:ln>
                  <a:noFill/>
                </a:ln>
                <a:solidFill>
                  <a:schemeClr val="tx1"/>
                </a:solidFill>
                <a:effectLst/>
                <a:latin typeface="+mj-lt"/>
              </a:rPr>
              <a:t>CircleCI</a:t>
            </a:r>
            <a:r>
              <a:rPr kumimoji="0" lang="en-US" altLang="en-US"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Continuous Delivery (CD)</a:t>
            </a:r>
            <a:endParaRPr kumimoji="0" lang="en-US" altLang="en-US" b="0" i="0" u="none" strike="noStrike" cap="none" normalizeH="0" baseline="0" dirty="0">
              <a:ln>
                <a:noFill/>
              </a:ln>
              <a:solidFill>
                <a:schemeClr val="tx1"/>
              </a:solidFill>
              <a:effectLst/>
              <a:latin typeface="+mj-lt"/>
            </a:endParaRP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Definition:</a:t>
            </a:r>
            <a:r>
              <a:rPr kumimoji="0" lang="en-US" altLang="en-US" b="0" i="0" u="none" strike="noStrike" cap="none" normalizeH="0" baseline="0" dirty="0">
                <a:ln>
                  <a:noFill/>
                </a:ln>
                <a:solidFill>
                  <a:schemeClr val="tx1"/>
                </a:solidFill>
                <a:effectLst/>
                <a:latin typeface="+mj-lt"/>
              </a:rPr>
              <a:t> Code changes are automatically built, tested, and prepared for release </a:t>
            </a:r>
          </a:p>
          <a:p>
            <a:pPr marL="457200" lvl="1" indent="0" eaLnBrk="0" fontAlgn="base" hangingPunct="0">
              <a:lnSpc>
                <a:spcPct val="100000"/>
              </a:lnSpc>
              <a:spcBef>
                <a:spcPct val="0"/>
              </a:spcBef>
              <a:spcAft>
                <a:spcPct val="0"/>
              </a:spcAft>
              <a:buNone/>
            </a:pPr>
            <a:r>
              <a:rPr lang="en-US" altLang="en-US" dirty="0">
                <a:latin typeface="+mj-lt"/>
              </a:rPr>
              <a:t>  </a:t>
            </a:r>
            <a:r>
              <a:rPr kumimoji="0" lang="en-US" altLang="en-US" b="0" i="0" u="none" strike="noStrike" cap="none" normalizeH="0" baseline="0" dirty="0">
                <a:ln>
                  <a:noFill/>
                </a:ln>
                <a:solidFill>
                  <a:schemeClr val="tx1"/>
                </a:solidFill>
                <a:effectLst/>
                <a:latin typeface="+mj-lt"/>
              </a:rPr>
              <a:t>to production.</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Goal:</a:t>
            </a:r>
            <a:r>
              <a:rPr kumimoji="0" lang="en-US" altLang="en-US" b="0" i="0" u="none" strike="noStrike" cap="none" normalizeH="0" baseline="0" dirty="0">
                <a:ln>
                  <a:noFill/>
                </a:ln>
                <a:solidFill>
                  <a:schemeClr val="tx1"/>
                </a:solidFill>
                <a:effectLst/>
                <a:latin typeface="+mj-lt"/>
              </a:rPr>
              <a:t> Ensure that the software can be released reliably at any time.</a:t>
            </a:r>
          </a:p>
          <a:p>
            <a:pPr marL="457200" lvl="1" indent="0" eaLnBrk="0" fontAlgn="base" hangingPunct="0">
              <a:lnSpc>
                <a:spcPct val="100000"/>
              </a:lnSpc>
              <a:spcBef>
                <a:spcPct val="0"/>
              </a:spcBef>
              <a:spcAft>
                <a:spcPct val="0"/>
              </a:spcAft>
              <a:buFontTx/>
              <a:buChar char="•"/>
            </a:pPr>
            <a:r>
              <a:rPr kumimoji="0" lang="en-US" altLang="en-US" b="1" i="0" u="none" strike="noStrike" cap="none" normalizeH="0" baseline="0" dirty="0">
                <a:ln>
                  <a:noFill/>
                </a:ln>
                <a:solidFill>
                  <a:schemeClr val="tx1"/>
                </a:solidFill>
                <a:effectLst/>
                <a:latin typeface="+mj-lt"/>
              </a:rPr>
              <a:t>Tools:</a:t>
            </a:r>
            <a:r>
              <a:rPr kumimoji="0" lang="en-US" altLang="en-US" b="0" i="0" u="none" strike="noStrike" cap="none" normalizeH="0" baseline="0" dirty="0">
                <a:ln>
                  <a:noFill/>
                </a:ln>
                <a:solidFill>
                  <a:schemeClr val="tx1"/>
                </a:solidFill>
                <a:effectLst/>
                <a:latin typeface="+mj-lt"/>
              </a:rPr>
              <a:t> Jenkins, GitLab CI/CD, Spinnaker, Argo CD.</a:t>
            </a:r>
          </a:p>
          <a:p>
            <a:endParaRPr lang="en-IN" dirty="0"/>
          </a:p>
        </p:txBody>
      </p:sp>
    </p:spTree>
    <p:extLst>
      <p:ext uri="{BB962C8B-B14F-4D97-AF65-F5344CB8AC3E}">
        <p14:creationId xmlns:p14="http://schemas.microsoft.com/office/powerpoint/2010/main" val="1741316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C1FE7-45C5-5A70-D54F-071B3750CDF1}"/>
              </a:ext>
            </a:extLst>
          </p:cNvPr>
          <p:cNvSpPr>
            <a:spLocks noGrp="1"/>
          </p:cNvSpPr>
          <p:nvPr>
            <p:ph type="title"/>
          </p:nvPr>
        </p:nvSpPr>
        <p:spPr/>
        <p:txBody>
          <a:bodyPr/>
          <a:lstStyle/>
          <a:p>
            <a:r>
              <a:rPr lang="en-IN" dirty="0"/>
              <a:t>Approach</a:t>
            </a:r>
          </a:p>
        </p:txBody>
      </p:sp>
      <p:sp>
        <p:nvSpPr>
          <p:cNvPr id="3" name="Content Placeholder 2">
            <a:extLst>
              <a:ext uri="{FF2B5EF4-FFF2-40B4-BE49-F238E27FC236}">
                <a16:creationId xmlns:a16="http://schemas.microsoft.com/office/drawing/2014/main" id="{FF327927-4B33-23B3-8080-3864EED87829}"/>
              </a:ext>
            </a:extLst>
          </p:cNvPr>
          <p:cNvSpPr>
            <a:spLocks noGrp="1"/>
          </p:cNvSpPr>
          <p:nvPr>
            <p:ph idx="1"/>
          </p:nvPr>
        </p:nvSpPr>
        <p:spPr/>
        <p:txBody>
          <a:bodyPr/>
          <a:lstStyle/>
          <a:p>
            <a:r>
              <a:rPr lang="en-US" dirty="0"/>
              <a:t>The DevOps approach involves automating as much of the software development and deployment process as possible, using tools like continuous integration and continuous delivery (CI/CD) pipelines. </a:t>
            </a:r>
          </a:p>
          <a:p>
            <a:r>
              <a:rPr lang="en-US" dirty="0"/>
              <a:t>By automating routine tasks, DevOps teams can focus on more strategic activities, such as improving code quality and enhancing customer experiences.</a:t>
            </a:r>
          </a:p>
          <a:p>
            <a:r>
              <a:rPr lang="en-IN" dirty="0"/>
              <a:t>Tools we use:</a:t>
            </a:r>
          </a:p>
          <a:p>
            <a:pPr lvl="1"/>
            <a:r>
              <a:rPr lang="en-IN" dirty="0" err="1"/>
              <a:t>Git,Github,aws</a:t>
            </a:r>
            <a:r>
              <a:rPr lang="en-IN" dirty="0"/>
              <a:t> code commit</a:t>
            </a:r>
          </a:p>
          <a:p>
            <a:pPr lvl="1"/>
            <a:r>
              <a:rPr lang="en-IN" dirty="0"/>
              <a:t>Jenkins, </a:t>
            </a:r>
            <a:r>
              <a:rPr lang="en-IN" dirty="0" err="1"/>
              <a:t>Github</a:t>
            </a:r>
            <a:r>
              <a:rPr lang="en-IN" dirty="0"/>
              <a:t> actions, </a:t>
            </a:r>
            <a:r>
              <a:rPr lang="en-IN" dirty="0" err="1"/>
              <a:t>Gitlabs,aws</a:t>
            </a:r>
            <a:r>
              <a:rPr lang="en-IN" dirty="0"/>
              <a:t> pipeline</a:t>
            </a:r>
          </a:p>
        </p:txBody>
      </p:sp>
    </p:spTree>
    <p:extLst>
      <p:ext uri="{BB962C8B-B14F-4D97-AF65-F5344CB8AC3E}">
        <p14:creationId xmlns:p14="http://schemas.microsoft.com/office/powerpoint/2010/main" val="40322045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069C-02CE-B885-29CE-DA2D535C1CA6}"/>
              </a:ext>
            </a:extLst>
          </p:cNvPr>
          <p:cNvSpPr>
            <a:spLocks noGrp="1"/>
          </p:cNvSpPr>
          <p:nvPr>
            <p:ph type="title"/>
          </p:nvPr>
        </p:nvSpPr>
        <p:spPr/>
        <p:txBody>
          <a:bodyPr/>
          <a:lstStyle/>
          <a:p>
            <a:r>
              <a:rPr lang="en-US" dirty="0"/>
              <a:t>Benefits of DevOps</a:t>
            </a:r>
            <a:endParaRPr lang="hi-IN" dirty="0"/>
          </a:p>
        </p:txBody>
      </p:sp>
      <p:sp>
        <p:nvSpPr>
          <p:cNvPr id="3" name="Content Placeholder 2">
            <a:extLst>
              <a:ext uri="{FF2B5EF4-FFF2-40B4-BE49-F238E27FC236}">
                <a16:creationId xmlns:a16="http://schemas.microsoft.com/office/drawing/2014/main" id="{8093BE47-CF5C-EBDF-557D-64550171C3F9}"/>
              </a:ext>
            </a:extLst>
          </p:cNvPr>
          <p:cNvSpPr>
            <a:spLocks noGrp="1"/>
          </p:cNvSpPr>
          <p:nvPr>
            <p:ph idx="1"/>
          </p:nvPr>
        </p:nvSpPr>
        <p:spPr/>
        <p:txBody>
          <a:bodyPr>
            <a:normAutofit/>
          </a:bodyPr>
          <a:lstStyle/>
          <a:p>
            <a:r>
              <a:rPr lang="en-US" dirty="0"/>
              <a:t>One of the key benefits of DevOps is faster time-to-market for software products. </a:t>
            </a:r>
          </a:p>
          <a:p>
            <a:r>
              <a:rPr lang="en-US" dirty="0"/>
              <a:t>By automating the development and deployment process, DevOps teams can release new features and updates more frequently, which allows them to respond quickly to changing market conditions and customer needs.</a:t>
            </a:r>
          </a:p>
          <a:p>
            <a:r>
              <a:rPr lang="en-US" dirty="0"/>
              <a:t>Finding the Bugs in early stage.</a:t>
            </a:r>
          </a:p>
          <a:p>
            <a:r>
              <a:rPr lang="en-US" dirty="0"/>
              <a:t>Integration is quite easier, as platforms are compatible</a:t>
            </a:r>
          </a:p>
          <a:p>
            <a:endParaRPr lang="en-US" dirty="0"/>
          </a:p>
          <a:p>
            <a:endParaRPr lang="hi-IN" dirty="0"/>
          </a:p>
        </p:txBody>
      </p:sp>
    </p:spTree>
    <p:extLst>
      <p:ext uri="{BB962C8B-B14F-4D97-AF65-F5344CB8AC3E}">
        <p14:creationId xmlns:p14="http://schemas.microsoft.com/office/powerpoint/2010/main" val="42024267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FDBF8-6B89-64CC-7E46-93AAD0F3A8E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9FEDA0F-74BD-EEAF-E765-05F8BE8CDC03}"/>
              </a:ext>
            </a:extLst>
          </p:cNvPr>
          <p:cNvSpPr>
            <a:spLocks noGrp="1"/>
          </p:cNvSpPr>
          <p:nvPr>
            <p:ph idx="1"/>
          </p:nvPr>
        </p:nvSpPr>
        <p:spPr/>
        <p:txBody>
          <a:bodyPr/>
          <a:lstStyle/>
          <a:p>
            <a:r>
              <a:rPr lang="en-US" dirty="0"/>
              <a:t>Another benefit of DevOps is improved collaboration between development and operations teams.</a:t>
            </a:r>
          </a:p>
          <a:p>
            <a:r>
              <a:rPr lang="en-US" dirty="0"/>
              <a:t> By breaking down silos and encouraging cross-functional teams, DevOps fosters a culture of collaboration and communication that leads to better outcomes for everyone involved.</a:t>
            </a:r>
          </a:p>
          <a:p>
            <a:pPr marL="0" indent="0">
              <a:buNone/>
            </a:pPr>
            <a:endParaRPr lang="en-IN" dirty="0"/>
          </a:p>
        </p:txBody>
      </p:sp>
      <p:pic>
        <p:nvPicPr>
          <p:cNvPr id="5" name="Picture 4">
            <a:extLst>
              <a:ext uri="{FF2B5EF4-FFF2-40B4-BE49-F238E27FC236}">
                <a16:creationId xmlns:a16="http://schemas.microsoft.com/office/drawing/2014/main" id="{3F2FF4BA-9B41-6A24-637F-C93DFB71CB87}"/>
              </a:ext>
            </a:extLst>
          </p:cNvPr>
          <p:cNvPicPr>
            <a:picLocks noChangeAspect="1"/>
          </p:cNvPicPr>
          <p:nvPr/>
        </p:nvPicPr>
        <p:blipFill>
          <a:blip r:embed="rId2"/>
          <a:stretch>
            <a:fillRect/>
          </a:stretch>
        </p:blipFill>
        <p:spPr>
          <a:xfrm>
            <a:off x="1971041" y="4001294"/>
            <a:ext cx="7274560" cy="2175669"/>
          </a:xfrm>
          <a:prstGeom prst="rect">
            <a:avLst/>
          </a:prstGeom>
        </p:spPr>
      </p:pic>
    </p:spTree>
    <p:extLst>
      <p:ext uri="{BB962C8B-B14F-4D97-AF65-F5344CB8AC3E}">
        <p14:creationId xmlns:p14="http://schemas.microsoft.com/office/powerpoint/2010/main" val="2142423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472A-51ED-5341-7004-06FA5C61BB94}"/>
              </a:ext>
            </a:extLst>
          </p:cNvPr>
          <p:cNvSpPr>
            <a:spLocks noGrp="1"/>
          </p:cNvSpPr>
          <p:nvPr>
            <p:ph type="title"/>
          </p:nvPr>
        </p:nvSpPr>
        <p:spPr/>
        <p:txBody>
          <a:bodyPr/>
          <a:lstStyle/>
          <a:p>
            <a:r>
              <a:rPr lang="en-US" dirty="0"/>
              <a:t>Challenges of DevOps</a:t>
            </a:r>
            <a:endParaRPr lang="hi-IN" dirty="0"/>
          </a:p>
        </p:txBody>
      </p:sp>
      <p:sp>
        <p:nvSpPr>
          <p:cNvPr id="3" name="Content Placeholder 2">
            <a:extLst>
              <a:ext uri="{FF2B5EF4-FFF2-40B4-BE49-F238E27FC236}">
                <a16:creationId xmlns:a16="http://schemas.microsoft.com/office/drawing/2014/main" id="{797A8DEA-E1C8-54C9-2241-A24E3B1382A0}"/>
              </a:ext>
            </a:extLst>
          </p:cNvPr>
          <p:cNvSpPr>
            <a:spLocks noGrp="1"/>
          </p:cNvSpPr>
          <p:nvPr>
            <p:ph idx="1"/>
          </p:nvPr>
        </p:nvSpPr>
        <p:spPr/>
        <p:txBody>
          <a:bodyPr/>
          <a:lstStyle/>
          <a:p>
            <a:r>
              <a:rPr lang="en-US" dirty="0"/>
              <a:t>While DevOps offers many benefits, there are also some challenges associated with this approach. One of the biggest challenges is cultural resistance to change. </a:t>
            </a:r>
          </a:p>
          <a:p>
            <a:pPr marL="0" indent="0">
              <a:buNone/>
            </a:pPr>
            <a:endParaRPr lang="en-US" dirty="0"/>
          </a:p>
          <a:p>
            <a:pPr marL="0" indent="0">
              <a:buNone/>
            </a:pPr>
            <a:endParaRPr lang="en-US" dirty="0"/>
          </a:p>
          <a:p>
            <a:endParaRPr lang="hi-IN" dirty="0"/>
          </a:p>
        </p:txBody>
      </p:sp>
      <p:pic>
        <p:nvPicPr>
          <p:cNvPr id="5" name="Picture 4">
            <a:extLst>
              <a:ext uri="{FF2B5EF4-FFF2-40B4-BE49-F238E27FC236}">
                <a16:creationId xmlns:a16="http://schemas.microsoft.com/office/drawing/2014/main" id="{703CC90F-DE9C-BA5F-BE9F-363498145AB0}"/>
              </a:ext>
            </a:extLst>
          </p:cNvPr>
          <p:cNvPicPr>
            <a:picLocks noChangeAspect="1"/>
          </p:cNvPicPr>
          <p:nvPr/>
        </p:nvPicPr>
        <p:blipFill>
          <a:blip r:embed="rId2"/>
          <a:stretch>
            <a:fillRect/>
          </a:stretch>
        </p:blipFill>
        <p:spPr>
          <a:xfrm>
            <a:off x="1838960" y="3090704"/>
            <a:ext cx="9347199" cy="3086259"/>
          </a:xfrm>
          <a:prstGeom prst="rect">
            <a:avLst/>
          </a:prstGeom>
        </p:spPr>
      </p:pic>
    </p:spTree>
    <p:extLst>
      <p:ext uri="{BB962C8B-B14F-4D97-AF65-F5344CB8AC3E}">
        <p14:creationId xmlns:p14="http://schemas.microsoft.com/office/powerpoint/2010/main" val="418405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9A1A9-132E-20AE-07D5-95E79DA9D92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76523990-886A-8110-5465-7E7AC016F37B}"/>
              </a:ext>
            </a:extLst>
          </p:cNvPr>
          <p:cNvSpPr>
            <a:spLocks noGrp="1"/>
          </p:cNvSpPr>
          <p:nvPr>
            <p:ph idx="1"/>
          </p:nvPr>
        </p:nvSpPr>
        <p:spPr/>
        <p:txBody>
          <a:bodyPr/>
          <a:lstStyle/>
          <a:p>
            <a:r>
              <a:rPr lang="en-US" dirty="0"/>
              <a:t>DevOps requires a shift in mindset and a willingness to embrace new ways of working, which can be difficult for some teams to accept.</a:t>
            </a:r>
          </a:p>
          <a:p>
            <a:r>
              <a:rPr lang="en-US" dirty="0"/>
              <a:t>Shifting from Traditional approach to Microservice Approach</a:t>
            </a:r>
          </a:p>
          <a:p>
            <a:r>
              <a:rPr lang="en-US" dirty="0"/>
              <a:t>Tools knowledge (Lot of integration are supported), which itself become a challenges</a:t>
            </a:r>
            <a:endParaRPr lang="en-IN" dirty="0"/>
          </a:p>
        </p:txBody>
      </p:sp>
    </p:spTree>
    <p:extLst>
      <p:ext uri="{BB962C8B-B14F-4D97-AF65-F5344CB8AC3E}">
        <p14:creationId xmlns:p14="http://schemas.microsoft.com/office/powerpoint/2010/main" val="60281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97AEB-0776-2139-EAD3-75066C691FDC}"/>
              </a:ext>
            </a:extLst>
          </p:cNvPr>
          <p:cNvSpPr>
            <a:spLocks noGrp="1"/>
          </p:cNvSpPr>
          <p:nvPr>
            <p:ph type="title"/>
          </p:nvPr>
        </p:nvSpPr>
        <p:spPr/>
        <p:txBody>
          <a:bodyPr/>
          <a:lstStyle/>
          <a:p>
            <a:r>
              <a:rPr lang="en-IN" dirty="0"/>
              <a:t>..</a:t>
            </a:r>
          </a:p>
        </p:txBody>
      </p:sp>
      <p:pic>
        <p:nvPicPr>
          <p:cNvPr id="4" name="Content Placeholder 3">
            <a:extLst>
              <a:ext uri="{FF2B5EF4-FFF2-40B4-BE49-F238E27FC236}">
                <a16:creationId xmlns:a16="http://schemas.microsoft.com/office/drawing/2014/main" id="{25EF89C6-01F6-FA8B-D796-04BDCB4B0722}"/>
              </a:ext>
            </a:extLst>
          </p:cNvPr>
          <p:cNvPicPr>
            <a:picLocks noGrp="1" noChangeAspect="1"/>
          </p:cNvPicPr>
          <p:nvPr>
            <p:ph idx="1"/>
          </p:nvPr>
        </p:nvPicPr>
        <p:blipFill>
          <a:blip r:embed="rId2"/>
          <a:stretch>
            <a:fillRect/>
          </a:stretch>
        </p:blipFill>
        <p:spPr>
          <a:xfrm>
            <a:off x="1948543" y="2645512"/>
            <a:ext cx="8632371" cy="2895317"/>
          </a:xfrm>
          <a:prstGeom prst="rect">
            <a:avLst/>
          </a:prstGeom>
        </p:spPr>
      </p:pic>
    </p:spTree>
    <p:extLst>
      <p:ext uri="{BB962C8B-B14F-4D97-AF65-F5344CB8AC3E}">
        <p14:creationId xmlns:p14="http://schemas.microsoft.com/office/powerpoint/2010/main" val="4145049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A71C-0FC3-A39B-6E99-D17D7F832B18}"/>
              </a:ext>
            </a:extLst>
          </p:cNvPr>
          <p:cNvSpPr>
            <a:spLocks noGrp="1"/>
          </p:cNvSpPr>
          <p:nvPr>
            <p:ph type="title"/>
          </p:nvPr>
        </p:nvSpPr>
        <p:spPr/>
        <p:txBody>
          <a:bodyPr/>
          <a:lstStyle/>
          <a:p>
            <a:r>
              <a:rPr lang="en-US" dirty="0"/>
              <a:t>Implementing DevOps</a:t>
            </a:r>
            <a:endParaRPr lang="hi-IN" dirty="0"/>
          </a:p>
        </p:txBody>
      </p:sp>
      <p:sp>
        <p:nvSpPr>
          <p:cNvPr id="3" name="Content Placeholder 2">
            <a:extLst>
              <a:ext uri="{FF2B5EF4-FFF2-40B4-BE49-F238E27FC236}">
                <a16:creationId xmlns:a16="http://schemas.microsoft.com/office/drawing/2014/main" id="{3E2594B1-28CC-11BD-8FE1-93150A727339}"/>
              </a:ext>
            </a:extLst>
          </p:cNvPr>
          <p:cNvSpPr>
            <a:spLocks noGrp="1"/>
          </p:cNvSpPr>
          <p:nvPr>
            <p:ph idx="1"/>
          </p:nvPr>
        </p:nvSpPr>
        <p:spPr/>
        <p:txBody>
          <a:bodyPr/>
          <a:lstStyle/>
          <a:p>
            <a:r>
              <a:rPr lang="en-US" dirty="0"/>
              <a:t>To successfully implement DevOps, organizations must first assess their current processes and identify areas for improvement.</a:t>
            </a:r>
          </a:p>
          <a:p>
            <a:r>
              <a:rPr lang="en-US" dirty="0"/>
              <a:t> This may involve conducting a gap analysis or performing a maturity assessment to determine where the organization stands in terms of DevOps readiness.</a:t>
            </a:r>
          </a:p>
          <a:p>
            <a:r>
              <a:rPr lang="en-US" dirty="0"/>
              <a:t>Once the organization has identified areas for improvement, it can begin implementing DevOps practices and tools. </a:t>
            </a:r>
          </a:p>
          <a:p>
            <a:r>
              <a:rPr lang="en-US" dirty="0"/>
              <a:t>This may involve adopting new technologies, such as CI/CD pipelines, or reorganizing teams to promote cross-functional collaboration and communication.</a:t>
            </a:r>
          </a:p>
          <a:p>
            <a:endParaRPr lang="hi-IN" dirty="0"/>
          </a:p>
        </p:txBody>
      </p:sp>
    </p:spTree>
    <p:extLst>
      <p:ext uri="{BB962C8B-B14F-4D97-AF65-F5344CB8AC3E}">
        <p14:creationId xmlns:p14="http://schemas.microsoft.com/office/powerpoint/2010/main" val="2014252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83B6-4D54-A5F7-1C92-1331221E5BF6}"/>
              </a:ext>
            </a:extLst>
          </p:cNvPr>
          <p:cNvSpPr>
            <a:spLocks noGrp="1"/>
          </p:cNvSpPr>
          <p:nvPr>
            <p:ph type="title"/>
          </p:nvPr>
        </p:nvSpPr>
        <p:spPr/>
        <p:txBody>
          <a:bodyPr/>
          <a:lstStyle/>
          <a:p>
            <a:r>
              <a:rPr lang="en-US" dirty="0"/>
              <a:t>DevOps Best Practices</a:t>
            </a:r>
            <a:endParaRPr lang="hi-IN" dirty="0"/>
          </a:p>
        </p:txBody>
      </p:sp>
      <p:sp>
        <p:nvSpPr>
          <p:cNvPr id="3" name="Content Placeholder 2">
            <a:extLst>
              <a:ext uri="{FF2B5EF4-FFF2-40B4-BE49-F238E27FC236}">
                <a16:creationId xmlns:a16="http://schemas.microsoft.com/office/drawing/2014/main" id="{75193810-CA8E-82A3-DACC-3AF8F03C92AC}"/>
              </a:ext>
            </a:extLst>
          </p:cNvPr>
          <p:cNvSpPr>
            <a:spLocks noGrp="1"/>
          </p:cNvSpPr>
          <p:nvPr>
            <p:ph idx="1"/>
          </p:nvPr>
        </p:nvSpPr>
        <p:spPr/>
        <p:txBody>
          <a:bodyPr/>
          <a:lstStyle/>
          <a:p>
            <a:r>
              <a:rPr lang="en-US" dirty="0"/>
              <a:t>There are several best practices that organizations can follow to ensure successful DevOps implementation. These include automating routine tasks wherever possible, using version control to manage code changes, and monitoring performance and user feedback to identify areas for improvement.</a:t>
            </a:r>
          </a:p>
          <a:p>
            <a:r>
              <a:rPr lang="en-US" dirty="0"/>
              <a:t>Other best practices include fostering a culture of collaboration and continuous learning, promoting transparency and accountability, and prioritizing security and compliance throughout the development and deployment process.</a:t>
            </a:r>
          </a:p>
          <a:p>
            <a:endParaRPr lang="hi-IN" dirty="0"/>
          </a:p>
        </p:txBody>
      </p:sp>
    </p:spTree>
    <p:extLst>
      <p:ext uri="{BB962C8B-B14F-4D97-AF65-F5344CB8AC3E}">
        <p14:creationId xmlns:p14="http://schemas.microsoft.com/office/powerpoint/2010/main" val="17178247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570F7-04FE-5EC6-7472-E771795888CE}"/>
              </a:ext>
            </a:extLst>
          </p:cNvPr>
          <p:cNvSpPr>
            <a:spLocks noGrp="1"/>
          </p:cNvSpPr>
          <p:nvPr>
            <p:ph type="title"/>
          </p:nvPr>
        </p:nvSpPr>
        <p:spPr/>
        <p:txBody>
          <a:bodyPr/>
          <a:lstStyle/>
          <a:p>
            <a:r>
              <a:rPr lang="it-IT" b="1" i="0" dirty="0">
                <a:solidFill>
                  <a:srgbClr val="242424"/>
                </a:solidFill>
                <a:effectLst/>
                <a:latin typeface="sohne"/>
              </a:rPr>
              <a:t>GitLab CI/CD as a CI/CD Platform</a:t>
            </a:r>
            <a:br>
              <a:rPr lang="it-IT"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A4821395-2667-9183-139D-F19CCFAA8EFE}"/>
              </a:ext>
            </a:extLst>
          </p:cNvPr>
          <p:cNvSpPr>
            <a:spLocks noGrp="1"/>
          </p:cNvSpPr>
          <p:nvPr>
            <p:ph idx="1"/>
          </p:nvPr>
        </p:nvSpPr>
        <p:spPr/>
        <p:txBody>
          <a:bodyPr>
            <a:normAutofit/>
          </a:bodyPr>
          <a:lstStyle/>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GitLab CI/CD is one of the most comprehensive CI/CD platforms available, providing an integrated environment that manages everything from code creation to deployment. </a:t>
            </a:r>
          </a:p>
          <a:p>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Unlike many other CI/CD tools, GitLab goes beyond simply automating the integration and deployment steps by integrating with </a:t>
            </a:r>
            <a:r>
              <a:rPr lang="en-US" sz="2400" b="1"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GitLab’s robust source code management system</a:t>
            </a:r>
            <a:r>
              <a:rPr lang="en-US" sz="2400" b="0" i="0" dirty="0">
                <a:solidFill>
                  <a:srgbClr val="242424"/>
                </a:solidFill>
                <a:effectLst/>
                <a:latin typeface="Calibri Light" panose="020F0302020204030204" pitchFamily="34" charset="0"/>
                <a:ea typeface="Calibri Light" panose="020F0302020204030204" pitchFamily="34" charset="0"/>
                <a:cs typeface="Calibri Light" panose="020F0302020204030204" pitchFamily="34" charset="0"/>
              </a:rPr>
              <a:t>.</a:t>
            </a:r>
            <a:endParaRPr lang="en-IN" sz="2400"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6798897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5D36-89D5-3264-9E39-73F5DADA4331}"/>
              </a:ext>
            </a:extLst>
          </p:cNvPr>
          <p:cNvSpPr>
            <a:spLocks noGrp="1"/>
          </p:cNvSpPr>
          <p:nvPr>
            <p:ph type="title"/>
          </p:nvPr>
        </p:nvSpPr>
        <p:spPr/>
        <p:txBody>
          <a:bodyPr/>
          <a:lstStyle/>
          <a:p>
            <a:r>
              <a:rPr lang="en-IN" b="1" i="0" dirty="0">
                <a:solidFill>
                  <a:srgbClr val="242424"/>
                </a:solidFill>
                <a:effectLst/>
                <a:latin typeface="sohne"/>
              </a:rPr>
              <a:t>Source Code Management</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95948218-3656-1B2C-83EF-999DBF14A1F1}"/>
              </a:ext>
            </a:extLst>
          </p:cNvPr>
          <p:cNvSpPr>
            <a:spLocks noGrp="1"/>
          </p:cNvSpPr>
          <p:nvPr>
            <p:ph idx="1"/>
          </p:nvPr>
        </p:nvSpPr>
        <p:spPr/>
        <p:txBody>
          <a:bodyPr/>
          <a:lstStyle/>
          <a:p>
            <a:r>
              <a:rPr lang="en-US" b="0" i="0" dirty="0">
                <a:solidFill>
                  <a:srgbClr val="242424"/>
                </a:solidFill>
                <a:effectLst/>
                <a:latin typeface="source-serif-pro"/>
              </a:rPr>
              <a:t>GitLab offers a seamless solution for hosting your application’s code with </a:t>
            </a:r>
            <a:r>
              <a:rPr lang="en-US" b="1" i="0" dirty="0">
                <a:solidFill>
                  <a:srgbClr val="242424"/>
                </a:solidFill>
                <a:effectLst/>
                <a:latin typeface="source-serif-pro"/>
              </a:rPr>
              <a:t>Git-based repositories</a:t>
            </a:r>
            <a:r>
              <a:rPr lang="en-US" b="0" i="0" dirty="0">
                <a:solidFill>
                  <a:srgbClr val="242424"/>
                </a:solidFill>
                <a:effectLst/>
                <a:latin typeface="source-serif-pro"/>
              </a:rPr>
              <a:t>, allowing for version control and tracking of all changes. This is essential for collaborative development as it enables teams to track, merge, and revert changes effortlessly. </a:t>
            </a:r>
          </a:p>
          <a:p>
            <a:r>
              <a:rPr lang="en-US" b="0" i="0" dirty="0">
                <a:solidFill>
                  <a:srgbClr val="242424"/>
                </a:solidFill>
                <a:effectLst/>
                <a:latin typeface="source-serif-pro"/>
              </a:rPr>
              <a:t>GitLab’s source code management also supports collaboration with features like </a:t>
            </a:r>
            <a:r>
              <a:rPr lang="en-US" b="1" i="0" dirty="0">
                <a:solidFill>
                  <a:srgbClr val="242424"/>
                </a:solidFill>
                <a:effectLst/>
                <a:latin typeface="source-serif-pro"/>
              </a:rPr>
              <a:t>code reviews</a:t>
            </a:r>
            <a:r>
              <a:rPr lang="en-US" b="0" i="0" dirty="0">
                <a:solidFill>
                  <a:srgbClr val="242424"/>
                </a:solidFill>
                <a:effectLst/>
                <a:latin typeface="source-serif-pro"/>
              </a:rPr>
              <a:t> and </a:t>
            </a:r>
            <a:r>
              <a:rPr lang="en-US" b="1" i="0" dirty="0">
                <a:solidFill>
                  <a:srgbClr val="242424"/>
                </a:solidFill>
                <a:effectLst/>
                <a:latin typeface="source-serif-pro"/>
              </a:rPr>
              <a:t>merge requests</a:t>
            </a:r>
            <a:r>
              <a:rPr lang="en-US" b="0" i="0" dirty="0">
                <a:solidFill>
                  <a:srgbClr val="242424"/>
                </a:solidFill>
                <a:effectLst/>
                <a:latin typeface="source-serif-pro"/>
              </a:rPr>
              <a:t>. These features allow teams to review, comment on, and refine code before merging it into the main branch, ensuring the highest quality of code with every release.</a:t>
            </a:r>
            <a:endParaRPr lang="en-IN" dirty="0"/>
          </a:p>
        </p:txBody>
      </p:sp>
    </p:spTree>
    <p:extLst>
      <p:ext uri="{BB962C8B-B14F-4D97-AF65-F5344CB8AC3E}">
        <p14:creationId xmlns:p14="http://schemas.microsoft.com/office/powerpoint/2010/main" val="1546278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9C307-21F4-9865-7DB5-E901D102D5D4}"/>
              </a:ext>
            </a:extLst>
          </p:cNvPr>
          <p:cNvSpPr>
            <a:spLocks noGrp="1"/>
          </p:cNvSpPr>
          <p:nvPr>
            <p:ph type="title"/>
          </p:nvPr>
        </p:nvSpPr>
        <p:spPr/>
        <p:txBody>
          <a:bodyPr/>
          <a:lstStyle/>
          <a:p>
            <a:r>
              <a:rPr lang="en-IN" dirty="0"/>
              <a:t>Basic lab for git</a:t>
            </a:r>
          </a:p>
        </p:txBody>
      </p:sp>
      <p:sp>
        <p:nvSpPr>
          <p:cNvPr id="3" name="Content Placeholder 2">
            <a:extLst>
              <a:ext uri="{FF2B5EF4-FFF2-40B4-BE49-F238E27FC236}">
                <a16:creationId xmlns:a16="http://schemas.microsoft.com/office/drawing/2014/main" id="{11B87E7A-C9E9-B380-4F7A-78455EC118CB}"/>
              </a:ext>
            </a:extLst>
          </p:cNvPr>
          <p:cNvSpPr>
            <a:spLocks noGrp="1"/>
          </p:cNvSpPr>
          <p:nvPr>
            <p:ph idx="1"/>
          </p:nvPr>
        </p:nvSpPr>
        <p:spPr/>
        <p:txBody>
          <a:bodyPr/>
          <a:lstStyle/>
          <a:p>
            <a:r>
              <a:rPr lang="en-IN" dirty="0"/>
              <a:t>Git basic command</a:t>
            </a:r>
          </a:p>
          <a:p>
            <a:pPr lvl="1"/>
            <a:r>
              <a:rPr lang="en-IN" dirty="0"/>
              <a:t>Git </a:t>
            </a:r>
            <a:r>
              <a:rPr lang="en-IN" dirty="0" err="1"/>
              <a:t>init</a:t>
            </a:r>
            <a:endParaRPr lang="en-IN" dirty="0"/>
          </a:p>
          <a:p>
            <a:pPr lvl="1"/>
            <a:r>
              <a:rPr lang="en-IN" dirty="0"/>
              <a:t>Git config</a:t>
            </a:r>
          </a:p>
          <a:p>
            <a:pPr lvl="1"/>
            <a:r>
              <a:rPr lang="en-IN" dirty="0"/>
              <a:t>Git add</a:t>
            </a:r>
          </a:p>
          <a:p>
            <a:pPr lvl="1"/>
            <a:r>
              <a:rPr lang="en-IN" dirty="0"/>
              <a:t>Git commit</a:t>
            </a:r>
          </a:p>
        </p:txBody>
      </p:sp>
    </p:spTree>
    <p:extLst>
      <p:ext uri="{BB962C8B-B14F-4D97-AF65-F5344CB8AC3E}">
        <p14:creationId xmlns:p14="http://schemas.microsoft.com/office/powerpoint/2010/main" val="3000439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3ED7A-ECA6-A3D9-B0B1-4A69097EB459}"/>
              </a:ext>
            </a:extLst>
          </p:cNvPr>
          <p:cNvSpPr>
            <a:spLocks noGrp="1"/>
          </p:cNvSpPr>
          <p:nvPr>
            <p:ph type="title"/>
          </p:nvPr>
        </p:nvSpPr>
        <p:spPr/>
        <p:txBody>
          <a:bodyPr/>
          <a:lstStyle/>
          <a:p>
            <a:r>
              <a:rPr lang="en-IN" b="1" i="0" dirty="0">
                <a:solidFill>
                  <a:srgbClr val="242424"/>
                </a:solidFill>
                <a:effectLst/>
                <a:latin typeface="sohne"/>
              </a:rPr>
              <a:t>GitLab CI/CD</a:t>
            </a:r>
            <a:br>
              <a:rPr lang="en-IN"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576AD530-34F4-3FB4-BB80-7289EE9348E0}"/>
              </a:ext>
            </a:extLst>
          </p:cNvPr>
          <p:cNvSpPr>
            <a:spLocks noGrp="1"/>
          </p:cNvSpPr>
          <p:nvPr>
            <p:ph idx="1"/>
          </p:nvPr>
        </p:nvSpPr>
        <p:spPr/>
        <p:txBody>
          <a:bodyPr/>
          <a:lstStyle/>
          <a:p>
            <a:r>
              <a:rPr lang="en-US" b="0" i="0" dirty="0">
                <a:solidFill>
                  <a:srgbClr val="242424"/>
                </a:solidFill>
                <a:effectLst/>
                <a:latin typeface="source-serif-pro"/>
              </a:rPr>
              <a:t>In a GitLab repository, you can set up </a:t>
            </a:r>
            <a:r>
              <a:rPr lang="en-US" b="1" i="0" dirty="0">
                <a:solidFill>
                  <a:srgbClr val="242424"/>
                </a:solidFill>
                <a:effectLst/>
                <a:latin typeface="source-serif-pro"/>
              </a:rPr>
              <a:t>CI/CD pipelines</a:t>
            </a:r>
            <a:r>
              <a:rPr lang="en-US" b="0" i="0" dirty="0">
                <a:solidFill>
                  <a:srgbClr val="242424"/>
                </a:solidFill>
                <a:effectLst/>
                <a:latin typeface="source-serif-pro"/>
              </a:rPr>
              <a:t> that automate testing, building, and deploying applications. GitLab CI/CD integrates a wide range of tools, covering every phase of the software development and release cycle.</a:t>
            </a:r>
          </a:p>
          <a:p>
            <a:r>
              <a:rPr lang="en-US" b="0" i="0" dirty="0">
                <a:solidFill>
                  <a:srgbClr val="242424"/>
                </a:solidFill>
                <a:effectLst/>
                <a:latin typeface="source-serif-pro"/>
              </a:rPr>
              <a:t> This integration makes the entire process smoother by reducing the need for separate tools or plugins for testing, building, and deploying, and enabling a consistent, automated workflow.</a:t>
            </a:r>
            <a:endParaRPr lang="en-IN" dirty="0"/>
          </a:p>
        </p:txBody>
      </p:sp>
    </p:spTree>
    <p:extLst>
      <p:ext uri="{BB962C8B-B14F-4D97-AF65-F5344CB8AC3E}">
        <p14:creationId xmlns:p14="http://schemas.microsoft.com/office/powerpoint/2010/main" val="40781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C60F-10CD-88A9-96E4-5AAE8823AF7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8832402B-2F52-C179-9A1D-D537D551D2E8}"/>
              </a:ext>
            </a:extLst>
          </p:cNvPr>
          <p:cNvSpPr>
            <a:spLocks noGrp="1"/>
          </p:cNvSpPr>
          <p:nvPr>
            <p:ph idx="1"/>
          </p:nvPr>
        </p:nvSpPr>
        <p:spPr/>
        <p:txBody>
          <a:bodyPr>
            <a:normAutofit lnSpcReduction="10000"/>
          </a:bodyPr>
          <a:lstStyle/>
          <a:p>
            <a:r>
              <a:rPr lang="en-US" b="0" i="0" dirty="0">
                <a:solidFill>
                  <a:srgbClr val="242424"/>
                </a:solidFill>
                <a:effectLst/>
                <a:latin typeface="source-serif-pro"/>
              </a:rPr>
              <a:t>GitLab, in contrast, offers a complete CI/CD platform with built-in </a:t>
            </a:r>
            <a:r>
              <a:rPr lang="en-US" b="1" i="0" dirty="0">
                <a:solidFill>
                  <a:srgbClr val="242424"/>
                </a:solidFill>
                <a:effectLst/>
                <a:latin typeface="source-serif-pro"/>
              </a:rPr>
              <a:t>source code management</a:t>
            </a:r>
            <a:r>
              <a:rPr lang="en-US" b="0" i="0" dirty="0">
                <a:solidFill>
                  <a:srgbClr val="242424"/>
                </a:solidFill>
                <a:effectLst/>
                <a:latin typeface="source-serif-pro"/>
              </a:rPr>
              <a:t>, </a:t>
            </a:r>
            <a:r>
              <a:rPr lang="en-US" b="1" i="0" dirty="0">
                <a:solidFill>
                  <a:srgbClr val="242424"/>
                </a:solidFill>
                <a:effectLst/>
                <a:latin typeface="source-serif-pro"/>
              </a:rPr>
              <a:t>continuous integration</a:t>
            </a:r>
            <a:r>
              <a:rPr lang="en-US" b="0" i="0" dirty="0">
                <a:solidFill>
                  <a:srgbClr val="242424"/>
                </a:solidFill>
                <a:effectLst/>
                <a:latin typeface="source-serif-pro"/>
              </a:rPr>
              <a:t>, and </a:t>
            </a:r>
            <a:r>
              <a:rPr lang="en-US" b="1" i="0" dirty="0">
                <a:solidFill>
                  <a:srgbClr val="242424"/>
                </a:solidFill>
                <a:effectLst/>
                <a:latin typeface="source-serif-pro"/>
              </a:rPr>
              <a:t>continuous deployment</a:t>
            </a:r>
            <a:r>
              <a:rPr lang="en-US" b="0" i="0" dirty="0">
                <a:solidFill>
                  <a:srgbClr val="242424"/>
                </a:solidFill>
                <a:effectLst/>
                <a:latin typeface="source-serif-pro"/>
              </a:rPr>
              <a:t> features, requiring no additional plugins for these core functions. </a:t>
            </a:r>
          </a:p>
          <a:p>
            <a:r>
              <a:rPr lang="en-US" b="0" i="0" dirty="0">
                <a:solidFill>
                  <a:srgbClr val="242424"/>
                </a:solidFill>
                <a:effectLst/>
                <a:latin typeface="source-serif-pro"/>
              </a:rPr>
              <a:t>GitLab is designed with modern workflows in mind, supporting containerization and Kubernetes out of the box. GitLab CI/CD can be cloud-hosted or installed on-premises, providing flexibility for different deployment needs. </a:t>
            </a:r>
          </a:p>
          <a:p>
            <a:r>
              <a:rPr lang="en-US" b="0" i="0" dirty="0">
                <a:solidFill>
                  <a:srgbClr val="242424"/>
                </a:solidFill>
                <a:effectLst/>
                <a:latin typeface="source-serif-pro"/>
              </a:rPr>
              <a:t>Notable features of GitLab include a built-in </a:t>
            </a:r>
            <a:r>
              <a:rPr lang="en-US" b="1" i="0" dirty="0">
                <a:solidFill>
                  <a:srgbClr val="242424"/>
                </a:solidFill>
                <a:effectLst/>
                <a:latin typeface="source-serif-pro"/>
              </a:rPr>
              <a:t>Container Registry</a:t>
            </a:r>
            <a:r>
              <a:rPr lang="en-US" b="0" i="0" dirty="0">
                <a:solidFill>
                  <a:srgbClr val="242424"/>
                </a:solidFill>
                <a:effectLst/>
                <a:latin typeface="source-serif-pro"/>
              </a:rPr>
              <a:t>, straightforward integrations with </a:t>
            </a:r>
            <a:r>
              <a:rPr lang="en-US" b="1" i="0" dirty="0">
                <a:solidFill>
                  <a:srgbClr val="242424"/>
                </a:solidFill>
                <a:effectLst/>
                <a:latin typeface="source-serif-pro"/>
              </a:rPr>
              <a:t>Kubernetes</a:t>
            </a:r>
            <a:r>
              <a:rPr lang="en-US" b="0" i="0" dirty="0">
                <a:solidFill>
                  <a:srgbClr val="242424"/>
                </a:solidFill>
                <a:effectLst/>
                <a:latin typeface="source-serif-pro"/>
              </a:rPr>
              <a:t>, and </a:t>
            </a:r>
            <a:r>
              <a:rPr lang="en-US" b="1" i="0" dirty="0">
                <a:solidFill>
                  <a:srgbClr val="242424"/>
                </a:solidFill>
                <a:effectLst/>
                <a:latin typeface="source-serif-pro"/>
              </a:rPr>
              <a:t>Auto DevOps</a:t>
            </a:r>
            <a:r>
              <a:rPr lang="en-US" b="0" i="0" dirty="0">
                <a:solidFill>
                  <a:srgbClr val="242424"/>
                </a:solidFill>
                <a:effectLst/>
                <a:latin typeface="source-serif-pro"/>
              </a:rPr>
              <a:t>, which automatically configures pipelines for applications, making setup easier and faster.</a:t>
            </a:r>
            <a:endParaRPr lang="en-IN" dirty="0"/>
          </a:p>
        </p:txBody>
      </p:sp>
    </p:spTree>
    <p:extLst>
      <p:ext uri="{BB962C8B-B14F-4D97-AF65-F5344CB8AC3E}">
        <p14:creationId xmlns:p14="http://schemas.microsoft.com/office/powerpoint/2010/main" val="1565978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594A5-D45B-3EFB-5692-EE6B68D0691B}"/>
              </a:ext>
            </a:extLst>
          </p:cNvPr>
          <p:cNvSpPr>
            <a:spLocks noGrp="1"/>
          </p:cNvSpPr>
          <p:nvPr>
            <p:ph type="title"/>
          </p:nvPr>
        </p:nvSpPr>
        <p:spPr/>
        <p:txBody>
          <a:bodyPr/>
          <a:lstStyle/>
          <a:p>
            <a:r>
              <a:rPr lang="en-IN" dirty="0"/>
              <a:t>Jenkins</a:t>
            </a:r>
          </a:p>
        </p:txBody>
      </p:sp>
      <p:sp>
        <p:nvSpPr>
          <p:cNvPr id="3" name="Content Placeholder 2">
            <a:extLst>
              <a:ext uri="{FF2B5EF4-FFF2-40B4-BE49-F238E27FC236}">
                <a16:creationId xmlns:a16="http://schemas.microsoft.com/office/drawing/2014/main" id="{068F7A04-C47C-A18E-E92A-F68527EC689E}"/>
              </a:ext>
            </a:extLst>
          </p:cNvPr>
          <p:cNvSpPr>
            <a:spLocks noGrp="1"/>
          </p:cNvSpPr>
          <p:nvPr>
            <p:ph idx="1"/>
          </p:nvPr>
        </p:nvSpPr>
        <p:spPr/>
        <p:txBody>
          <a:bodyPr/>
          <a:lstStyle/>
          <a:p>
            <a:r>
              <a:rPr lang="en-US" b="0" i="0" dirty="0">
                <a:solidFill>
                  <a:srgbClr val="242424"/>
                </a:solidFill>
                <a:effectLst/>
                <a:latin typeface="source-serif-pro"/>
              </a:rPr>
              <a:t>Jenkins is an open-source, industry-leading CI/CD tool with a large community and an extensive library of plugins. It’s powerful and highly customizable, but it’s also an older tool that wasn’t initially designed for containerized applications, which are now widely used. </a:t>
            </a:r>
          </a:p>
          <a:p>
            <a:r>
              <a:rPr lang="en-US" b="0" i="0" dirty="0">
                <a:solidFill>
                  <a:srgbClr val="242424"/>
                </a:solidFill>
                <a:effectLst/>
                <a:latin typeface="source-serif-pro"/>
              </a:rPr>
              <a:t>As a result, Jenkins often requires additional plugins to support newer workflows. Furthermore, Jenkins only offers a self-hosted solution, meaning teams must install, configure, and maintain their Jenkins instance and any required plugins, adding to the overall complexity.</a:t>
            </a:r>
            <a:endParaRPr lang="en-IN" b="1" i="0" dirty="0">
              <a:solidFill>
                <a:srgbClr val="242424"/>
              </a:solidFill>
              <a:effectLst/>
              <a:latin typeface="sohne"/>
            </a:endParaRPr>
          </a:p>
        </p:txBody>
      </p:sp>
    </p:spTree>
    <p:extLst>
      <p:ext uri="{BB962C8B-B14F-4D97-AF65-F5344CB8AC3E}">
        <p14:creationId xmlns:p14="http://schemas.microsoft.com/office/powerpoint/2010/main" val="3515960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5166-83BD-C981-5B0F-FDA085119FE9}"/>
              </a:ext>
            </a:extLst>
          </p:cNvPr>
          <p:cNvSpPr>
            <a:spLocks noGrp="1"/>
          </p:cNvSpPr>
          <p:nvPr>
            <p:ph type="title"/>
          </p:nvPr>
        </p:nvSpPr>
        <p:spPr/>
        <p:txBody>
          <a:bodyPr/>
          <a:lstStyle/>
          <a:p>
            <a:r>
              <a:rPr lang="en-IN" dirty="0"/>
              <a:t>Jenkins vs </a:t>
            </a:r>
            <a:r>
              <a:rPr lang="en-IN" dirty="0" err="1"/>
              <a:t>gitlab</a:t>
            </a:r>
            <a:endParaRPr lang="en-IN" dirty="0"/>
          </a:p>
        </p:txBody>
      </p:sp>
      <p:pic>
        <p:nvPicPr>
          <p:cNvPr id="5" name="Content Placeholder 4">
            <a:extLst>
              <a:ext uri="{FF2B5EF4-FFF2-40B4-BE49-F238E27FC236}">
                <a16:creationId xmlns:a16="http://schemas.microsoft.com/office/drawing/2014/main" id="{163D3AE7-9E81-B8D1-1990-74C212A2C906}"/>
              </a:ext>
            </a:extLst>
          </p:cNvPr>
          <p:cNvPicPr>
            <a:picLocks noGrp="1" noChangeAspect="1"/>
          </p:cNvPicPr>
          <p:nvPr>
            <p:ph idx="1"/>
          </p:nvPr>
        </p:nvPicPr>
        <p:blipFill>
          <a:blip r:embed="rId2"/>
          <a:stretch>
            <a:fillRect/>
          </a:stretch>
        </p:blipFill>
        <p:spPr>
          <a:xfrm>
            <a:off x="1240971" y="2489929"/>
            <a:ext cx="9906000" cy="2898500"/>
          </a:xfrm>
        </p:spPr>
      </p:pic>
    </p:spTree>
    <p:extLst>
      <p:ext uri="{BB962C8B-B14F-4D97-AF65-F5344CB8AC3E}">
        <p14:creationId xmlns:p14="http://schemas.microsoft.com/office/powerpoint/2010/main" val="820784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1C5D5-F841-B8DA-DE27-D1DF3D996CA5}"/>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4F5D1AE3-3CAE-273E-6926-F02FC219278B}"/>
              </a:ext>
            </a:extLst>
          </p:cNvPr>
          <p:cNvPicPr>
            <a:picLocks noGrp="1" noChangeAspect="1"/>
          </p:cNvPicPr>
          <p:nvPr>
            <p:ph idx="1"/>
          </p:nvPr>
        </p:nvPicPr>
        <p:blipFill>
          <a:blip r:embed="rId2"/>
          <a:stretch>
            <a:fillRect/>
          </a:stretch>
        </p:blipFill>
        <p:spPr>
          <a:xfrm>
            <a:off x="1230086" y="2575658"/>
            <a:ext cx="8931702" cy="2693027"/>
          </a:xfrm>
        </p:spPr>
      </p:pic>
    </p:spTree>
    <p:extLst>
      <p:ext uri="{BB962C8B-B14F-4D97-AF65-F5344CB8AC3E}">
        <p14:creationId xmlns:p14="http://schemas.microsoft.com/office/powerpoint/2010/main" val="1761912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3BDD-A56D-8369-3A7A-E3F2BAF92068}"/>
              </a:ext>
            </a:extLst>
          </p:cNvPr>
          <p:cNvSpPr>
            <a:spLocks noGrp="1"/>
          </p:cNvSpPr>
          <p:nvPr>
            <p:ph type="title"/>
          </p:nvPr>
        </p:nvSpPr>
        <p:spPr/>
        <p:txBody>
          <a:bodyPr/>
          <a:lstStyle/>
          <a:p>
            <a:r>
              <a:rPr lang="en-IN" dirty="0"/>
              <a:t>Waterfall model</a:t>
            </a:r>
          </a:p>
        </p:txBody>
      </p:sp>
      <p:pic>
        <p:nvPicPr>
          <p:cNvPr id="7" name="Picture 6">
            <a:extLst>
              <a:ext uri="{FF2B5EF4-FFF2-40B4-BE49-F238E27FC236}">
                <a16:creationId xmlns:a16="http://schemas.microsoft.com/office/drawing/2014/main" id="{A3E90EAA-80E9-9827-7F4F-CF2998C1F1B9}"/>
              </a:ext>
            </a:extLst>
          </p:cNvPr>
          <p:cNvPicPr>
            <a:picLocks noChangeAspect="1"/>
          </p:cNvPicPr>
          <p:nvPr/>
        </p:nvPicPr>
        <p:blipFill>
          <a:blip r:embed="rId2"/>
          <a:stretch>
            <a:fillRect/>
          </a:stretch>
        </p:blipFill>
        <p:spPr>
          <a:xfrm>
            <a:off x="2275114" y="2351313"/>
            <a:ext cx="7881257" cy="3138367"/>
          </a:xfrm>
          <a:prstGeom prst="rect">
            <a:avLst/>
          </a:prstGeom>
        </p:spPr>
      </p:pic>
    </p:spTree>
    <p:extLst>
      <p:ext uri="{BB962C8B-B14F-4D97-AF65-F5344CB8AC3E}">
        <p14:creationId xmlns:p14="http://schemas.microsoft.com/office/powerpoint/2010/main" val="17439528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58A64-1568-8818-C45B-022B718A3DBB}"/>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86775DA-B980-07BD-9676-E1AD7E7E5C08}"/>
              </a:ext>
            </a:extLst>
          </p:cNvPr>
          <p:cNvPicPr>
            <a:picLocks noGrp="1" noChangeAspect="1"/>
          </p:cNvPicPr>
          <p:nvPr>
            <p:ph idx="1"/>
          </p:nvPr>
        </p:nvPicPr>
        <p:blipFill>
          <a:blip r:embed="rId2"/>
          <a:stretch>
            <a:fillRect/>
          </a:stretch>
        </p:blipFill>
        <p:spPr>
          <a:xfrm>
            <a:off x="2249281" y="2470878"/>
            <a:ext cx="8007762" cy="2540131"/>
          </a:xfrm>
        </p:spPr>
      </p:pic>
    </p:spTree>
    <p:extLst>
      <p:ext uri="{BB962C8B-B14F-4D97-AF65-F5344CB8AC3E}">
        <p14:creationId xmlns:p14="http://schemas.microsoft.com/office/powerpoint/2010/main" val="1052127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3374-D3FD-F67C-6677-214EBB06E104}"/>
              </a:ext>
            </a:extLst>
          </p:cNvPr>
          <p:cNvSpPr>
            <a:spLocks noGrp="1"/>
          </p:cNvSpPr>
          <p:nvPr>
            <p:ph type="title"/>
          </p:nvPr>
        </p:nvSpPr>
        <p:spPr/>
        <p:txBody>
          <a:bodyPr/>
          <a:lstStyle/>
          <a:p>
            <a:r>
              <a:rPr lang="en-IN" dirty="0"/>
              <a:t>Lab 2</a:t>
            </a:r>
          </a:p>
        </p:txBody>
      </p:sp>
      <p:sp>
        <p:nvSpPr>
          <p:cNvPr id="3" name="Content Placeholder 2">
            <a:extLst>
              <a:ext uri="{FF2B5EF4-FFF2-40B4-BE49-F238E27FC236}">
                <a16:creationId xmlns:a16="http://schemas.microsoft.com/office/drawing/2014/main" id="{2D52FD82-D16E-D0AD-D422-9FEFC1C9DC2A}"/>
              </a:ext>
            </a:extLst>
          </p:cNvPr>
          <p:cNvSpPr>
            <a:spLocks noGrp="1"/>
          </p:cNvSpPr>
          <p:nvPr>
            <p:ph idx="1"/>
          </p:nvPr>
        </p:nvSpPr>
        <p:spPr/>
        <p:txBody>
          <a:bodyPr/>
          <a:lstStyle/>
          <a:p>
            <a:r>
              <a:rPr lang="en-IN" dirty="0"/>
              <a:t>Create account on gitlab.com</a:t>
            </a:r>
          </a:p>
          <a:p>
            <a:r>
              <a:rPr lang="en-IN" dirty="0"/>
              <a:t>Setup ssh authentication in your dev account vs </a:t>
            </a:r>
            <a:r>
              <a:rPr lang="en-IN" dirty="0" err="1"/>
              <a:t>gitlab</a:t>
            </a:r>
            <a:endParaRPr lang="en-IN" dirty="0"/>
          </a:p>
          <a:p>
            <a:r>
              <a:rPr lang="en-IN" dirty="0"/>
              <a:t>Perform the git push activity</a:t>
            </a:r>
          </a:p>
          <a:p>
            <a:r>
              <a:rPr lang="en-IN" dirty="0"/>
              <a:t>Git branch basics</a:t>
            </a:r>
          </a:p>
        </p:txBody>
      </p:sp>
    </p:spTree>
    <p:extLst>
      <p:ext uri="{BB962C8B-B14F-4D97-AF65-F5344CB8AC3E}">
        <p14:creationId xmlns:p14="http://schemas.microsoft.com/office/powerpoint/2010/main" val="2009082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8528B-A7D7-B5E9-1DCE-623B133CAD49}"/>
              </a:ext>
            </a:extLst>
          </p:cNvPr>
          <p:cNvSpPr>
            <a:spLocks noGrp="1"/>
          </p:cNvSpPr>
          <p:nvPr>
            <p:ph type="title"/>
          </p:nvPr>
        </p:nvSpPr>
        <p:spPr/>
        <p:txBody>
          <a:bodyPr/>
          <a:lstStyle/>
          <a:p>
            <a:r>
              <a:rPr lang="en-IN" dirty="0"/>
              <a:t>Basic of git branch</a:t>
            </a:r>
          </a:p>
        </p:txBody>
      </p:sp>
      <p:sp>
        <p:nvSpPr>
          <p:cNvPr id="3" name="Content Placeholder 2">
            <a:extLst>
              <a:ext uri="{FF2B5EF4-FFF2-40B4-BE49-F238E27FC236}">
                <a16:creationId xmlns:a16="http://schemas.microsoft.com/office/drawing/2014/main" id="{FCDD669A-A258-3BDC-B5A3-272D7105FB26}"/>
              </a:ext>
            </a:extLst>
          </p:cNvPr>
          <p:cNvSpPr>
            <a:spLocks noGrp="1"/>
          </p:cNvSpPr>
          <p:nvPr>
            <p:ph idx="1"/>
          </p:nvPr>
        </p:nvSpPr>
        <p:spPr/>
        <p:txBody>
          <a:bodyPr/>
          <a:lstStyle/>
          <a:p>
            <a:r>
              <a:rPr lang="en-IN" dirty="0"/>
              <a:t>Concepts explain</a:t>
            </a:r>
          </a:p>
          <a:p>
            <a:r>
              <a:rPr lang="en-IN" dirty="0"/>
              <a:t>Add and commit on the clone repo</a:t>
            </a:r>
          </a:p>
          <a:p>
            <a:r>
              <a:rPr lang="en-IN"/>
              <a:t>Lab 3: branch lab</a:t>
            </a:r>
          </a:p>
          <a:p>
            <a:endParaRPr lang="en-IN"/>
          </a:p>
        </p:txBody>
      </p:sp>
    </p:spTree>
    <p:extLst>
      <p:ext uri="{BB962C8B-B14F-4D97-AF65-F5344CB8AC3E}">
        <p14:creationId xmlns:p14="http://schemas.microsoft.com/office/powerpoint/2010/main" val="2488733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7D04-7F32-AD59-7948-64B8AE30762C}"/>
              </a:ext>
            </a:extLst>
          </p:cNvPr>
          <p:cNvSpPr>
            <a:spLocks noGrp="1"/>
          </p:cNvSpPr>
          <p:nvPr>
            <p:ph type="title"/>
          </p:nvPr>
        </p:nvSpPr>
        <p:spPr/>
        <p:txBody>
          <a:bodyPr/>
          <a:lstStyle/>
          <a:p>
            <a:r>
              <a:rPr lang="en-IN" dirty="0"/>
              <a:t>Gitlab server</a:t>
            </a:r>
          </a:p>
        </p:txBody>
      </p:sp>
      <p:sp>
        <p:nvSpPr>
          <p:cNvPr id="3" name="Content Placeholder 2">
            <a:extLst>
              <a:ext uri="{FF2B5EF4-FFF2-40B4-BE49-F238E27FC236}">
                <a16:creationId xmlns:a16="http://schemas.microsoft.com/office/drawing/2014/main" id="{751FB644-706F-DDFD-3FF1-60AFD9868D47}"/>
              </a:ext>
            </a:extLst>
          </p:cNvPr>
          <p:cNvSpPr>
            <a:spLocks noGrp="1"/>
          </p:cNvSpPr>
          <p:nvPr>
            <p:ph idx="1"/>
          </p:nvPr>
        </p:nvSpPr>
        <p:spPr/>
        <p:txBody>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 </a:t>
            </a:r>
            <a:r>
              <a:rPr lang="en-US" b="1" dirty="0">
                <a:latin typeface="Calibri Light" panose="020F0302020204030204" pitchFamily="34" charset="0"/>
                <a:ea typeface="Calibri Light" panose="020F0302020204030204" pitchFamily="34" charset="0"/>
                <a:cs typeface="Calibri Light" panose="020F0302020204030204" pitchFamily="34" charset="0"/>
              </a:rPr>
              <a:t>GitLab server</a:t>
            </a:r>
            <a:r>
              <a:rPr lang="en-US" dirty="0">
                <a:latin typeface="Calibri Light" panose="020F0302020204030204" pitchFamily="34" charset="0"/>
                <a:ea typeface="Calibri Light" panose="020F0302020204030204" pitchFamily="34" charset="0"/>
                <a:cs typeface="Calibri Light" panose="020F0302020204030204" pitchFamily="34" charset="0"/>
              </a:rPr>
              <a:t> is a system that runs the </a:t>
            </a:r>
            <a:r>
              <a:rPr lang="en-US" b="1" dirty="0">
                <a:latin typeface="Calibri Light" panose="020F0302020204030204" pitchFamily="34" charset="0"/>
                <a:ea typeface="Calibri Light" panose="020F0302020204030204" pitchFamily="34" charset="0"/>
                <a:cs typeface="Calibri Light" panose="020F0302020204030204" pitchFamily="34" charset="0"/>
              </a:rPr>
              <a:t>GitLab application</a:t>
            </a:r>
            <a:r>
              <a:rPr lang="en-US" dirty="0">
                <a:latin typeface="Calibri Light" panose="020F0302020204030204" pitchFamily="34" charset="0"/>
                <a:ea typeface="Calibri Light" panose="020F0302020204030204" pitchFamily="34" charset="0"/>
                <a:cs typeface="Calibri Light" panose="020F0302020204030204" pitchFamily="34" charset="0"/>
              </a:rPr>
              <a:t>, which provides a complete DevOps platform for managing source code, running CI/CD pipelines, tracking issues, and collaborating on software development projects.</a:t>
            </a:r>
          </a:p>
          <a:p>
            <a:r>
              <a:rPr lang="en-IN" dirty="0">
                <a:latin typeface="Calibri Light" panose="020F0302020204030204" pitchFamily="34" charset="0"/>
                <a:ea typeface="Calibri Light" panose="020F0302020204030204" pitchFamily="34" charset="0"/>
                <a:cs typeface="Calibri Light" panose="020F0302020204030204" pitchFamily="34" charset="0"/>
              </a:rPr>
              <a:t>Selfhosted</a:t>
            </a:r>
          </a:p>
          <a:p>
            <a:r>
              <a:rPr lang="en-IN" dirty="0">
                <a:latin typeface="Calibri Light" panose="020F0302020204030204" pitchFamily="34" charset="0"/>
                <a:ea typeface="Calibri Light" panose="020F0302020204030204" pitchFamily="34" charset="0"/>
                <a:cs typeface="Calibri Light" panose="020F0302020204030204" pitchFamily="34" charset="0"/>
              </a:rPr>
              <a:t>SAAS</a:t>
            </a:r>
          </a:p>
        </p:txBody>
      </p:sp>
    </p:spTree>
    <p:extLst>
      <p:ext uri="{BB962C8B-B14F-4D97-AF65-F5344CB8AC3E}">
        <p14:creationId xmlns:p14="http://schemas.microsoft.com/office/powerpoint/2010/main" val="27408698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078C2-BFA9-77C7-6B88-476E337466FC}"/>
              </a:ext>
            </a:extLst>
          </p:cNvPr>
          <p:cNvSpPr>
            <a:spLocks noGrp="1"/>
          </p:cNvSpPr>
          <p:nvPr>
            <p:ph type="title"/>
          </p:nvPr>
        </p:nvSpPr>
        <p:spPr/>
        <p:txBody>
          <a:bodyPr/>
          <a:lstStyle/>
          <a:p>
            <a:r>
              <a:rPr lang="en-IN" dirty="0"/>
              <a:t>Self hosted</a:t>
            </a:r>
          </a:p>
        </p:txBody>
      </p:sp>
      <p:sp>
        <p:nvSpPr>
          <p:cNvPr id="3" name="Content Placeholder 2">
            <a:extLst>
              <a:ext uri="{FF2B5EF4-FFF2-40B4-BE49-F238E27FC236}">
                <a16:creationId xmlns:a16="http://schemas.microsoft.com/office/drawing/2014/main" id="{152987BD-A1C6-B77A-B143-76C48B0F1C85}"/>
              </a:ext>
            </a:extLst>
          </p:cNvPr>
          <p:cNvSpPr>
            <a:spLocks noGrp="1"/>
          </p:cNvSpPr>
          <p:nvPr>
            <p:ph idx="1"/>
          </p:nvPr>
        </p:nvSpPr>
        <p:spPr/>
        <p:txBody>
          <a:bodyPr>
            <a:normAutofit fontScale="85000" lnSpcReduction="20000"/>
          </a:bodyPr>
          <a:lstStyle/>
          <a:p>
            <a:pPr>
              <a:buNone/>
            </a:pPr>
            <a:r>
              <a:rPr lang="en-US" b="1" dirty="0">
                <a:latin typeface="Calibri Light" panose="020F0302020204030204" pitchFamily="34" charset="0"/>
                <a:ea typeface="Calibri Light" panose="020F0302020204030204" pitchFamily="34" charset="0"/>
                <a:cs typeface="Calibri Light" panose="020F0302020204030204" pitchFamily="34" charset="0"/>
              </a:rPr>
              <a:t> Pros:</a:t>
            </a:r>
          </a:p>
          <a:p>
            <a:pPr>
              <a:buFont typeface="Arial" panose="020B0604020202020204" pitchFamily="34" charset="0"/>
              <a:buChar char="•"/>
            </a:pPr>
            <a:r>
              <a:rPr lang="en-US" b="1" dirty="0">
                <a:latin typeface="Calibri Light" panose="020F0302020204030204" pitchFamily="34" charset="0"/>
                <a:ea typeface="Calibri Light" panose="020F0302020204030204" pitchFamily="34" charset="0"/>
                <a:cs typeface="Calibri Light" panose="020F0302020204030204" pitchFamily="34" charset="0"/>
              </a:rPr>
              <a:t>Full control</a:t>
            </a:r>
            <a:r>
              <a:rPr lang="en-US" dirty="0">
                <a:latin typeface="Calibri Light" panose="020F0302020204030204" pitchFamily="34" charset="0"/>
                <a:ea typeface="Calibri Light" panose="020F0302020204030204" pitchFamily="34" charset="0"/>
                <a:cs typeface="Calibri Light" panose="020F0302020204030204" pitchFamily="34" charset="0"/>
              </a:rPr>
              <a:t> over infrastructure, security, and customization.</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Can integrate deeply with private tools or on-prem services.</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Useful for </a:t>
            </a:r>
            <a:r>
              <a:rPr lang="en-US" b="1" dirty="0">
                <a:latin typeface="Calibri Light" panose="020F0302020204030204" pitchFamily="34" charset="0"/>
                <a:ea typeface="Calibri Light" panose="020F0302020204030204" pitchFamily="34" charset="0"/>
                <a:cs typeface="Calibri Light" panose="020F0302020204030204" pitchFamily="34" charset="0"/>
              </a:rPr>
              <a:t>air-gapped environments</a:t>
            </a:r>
            <a:r>
              <a:rPr lang="en-US" dirty="0">
                <a:latin typeface="Calibri Light" panose="020F0302020204030204" pitchFamily="34" charset="0"/>
                <a:ea typeface="Calibri Light" panose="020F0302020204030204" pitchFamily="34" charset="0"/>
                <a:cs typeface="Calibri Light" panose="020F0302020204030204" pitchFamily="34" charset="0"/>
              </a:rPr>
              <a:t> or where data privacy is critical.</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Can fine-tune performance, backups, and upgrades on your schedule.</a:t>
            </a:r>
          </a:p>
          <a:p>
            <a:pPr>
              <a:buNone/>
            </a:pPr>
            <a:r>
              <a:rPr lang="en-US" b="1" dirty="0">
                <a:latin typeface="Calibri Light" panose="020F0302020204030204" pitchFamily="34" charset="0"/>
                <a:ea typeface="Calibri Light" panose="020F0302020204030204" pitchFamily="34" charset="0"/>
                <a:cs typeface="Calibri Light" panose="020F0302020204030204" pitchFamily="34" charset="0"/>
              </a:rPr>
              <a:t>Cons:</a:t>
            </a:r>
          </a:p>
          <a:p>
            <a:pPr>
              <a:buFont typeface="Arial" panose="020B0604020202020204" pitchFamily="34" charset="0"/>
              <a:buChar char="•"/>
            </a:pPr>
            <a:r>
              <a:rPr lang="en-US" b="1" dirty="0">
                <a:latin typeface="Calibri Light" panose="020F0302020204030204" pitchFamily="34" charset="0"/>
                <a:ea typeface="Calibri Light" panose="020F0302020204030204" pitchFamily="34" charset="0"/>
                <a:cs typeface="Calibri Light" panose="020F0302020204030204" pitchFamily="34" charset="0"/>
              </a:rPr>
              <a:t>You manage everything</a:t>
            </a:r>
            <a:r>
              <a:rPr lang="en-US" dirty="0">
                <a:latin typeface="Calibri Light" panose="020F0302020204030204" pitchFamily="34" charset="0"/>
                <a:ea typeface="Calibri Light" panose="020F0302020204030204" pitchFamily="34" charset="0"/>
                <a:cs typeface="Calibri Light" panose="020F0302020204030204" pitchFamily="34" charset="0"/>
              </a:rPr>
              <a:t>: setup, updates, monitoring, scaling, security.</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Requires </a:t>
            </a:r>
            <a:r>
              <a:rPr lang="en-US" b="1" dirty="0">
                <a:latin typeface="Calibri Light" panose="020F0302020204030204" pitchFamily="34" charset="0"/>
                <a:ea typeface="Calibri Light" panose="020F0302020204030204" pitchFamily="34" charset="0"/>
                <a:cs typeface="Calibri Light" panose="020F0302020204030204" pitchFamily="34" charset="0"/>
              </a:rPr>
              <a:t>infrastructure and DevOps effort</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Downtime and performance issues are </a:t>
            </a:r>
            <a:r>
              <a:rPr lang="en-US" b="1" dirty="0">
                <a:latin typeface="Calibri Light" panose="020F0302020204030204" pitchFamily="34" charset="0"/>
                <a:ea typeface="Calibri Light" panose="020F0302020204030204" pitchFamily="34" charset="0"/>
                <a:cs typeface="Calibri Light" panose="020F0302020204030204" pitchFamily="34" charset="0"/>
              </a:rPr>
              <a:t>your responsibility</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355814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BC77A-94E5-CF19-ED32-C0ADCDB447DC}"/>
              </a:ext>
            </a:extLst>
          </p:cNvPr>
          <p:cNvSpPr>
            <a:spLocks noGrp="1"/>
          </p:cNvSpPr>
          <p:nvPr>
            <p:ph type="title"/>
          </p:nvPr>
        </p:nvSpPr>
        <p:spPr/>
        <p:txBody>
          <a:bodyPr/>
          <a:lstStyle/>
          <a:p>
            <a:r>
              <a:rPr lang="en-IN" dirty="0" err="1"/>
              <a:t>saas</a:t>
            </a:r>
            <a:endParaRPr lang="en-IN" dirty="0"/>
          </a:p>
        </p:txBody>
      </p:sp>
      <p:sp>
        <p:nvSpPr>
          <p:cNvPr id="3" name="Content Placeholder 2">
            <a:extLst>
              <a:ext uri="{FF2B5EF4-FFF2-40B4-BE49-F238E27FC236}">
                <a16:creationId xmlns:a16="http://schemas.microsoft.com/office/drawing/2014/main" id="{6CE71180-303F-B1E2-430F-C6237189E4C9}"/>
              </a:ext>
            </a:extLst>
          </p:cNvPr>
          <p:cNvSpPr>
            <a:spLocks noGrp="1"/>
          </p:cNvSpPr>
          <p:nvPr>
            <p:ph idx="1"/>
          </p:nvPr>
        </p:nvSpPr>
        <p:spPr/>
        <p:txBody>
          <a:bodyPr>
            <a:normAutofit fontScale="70000" lnSpcReduction="20000"/>
          </a:bodyPr>
          <a:lstStyle/>
          <a:p>
            <a:pPr>
              <a:buNone/>
            </a:pPr>
            <a:r>
              <a:rPr lang="en-US" dirty="0"/>
              <a:t>GitLab manages everything. You just create an account and use it via web.</a:t>
            </a:r>
          </a:p>
          <a:p>
            <a:pPr>
              <a:buNone/>
            </a:pPr>
            <a:r>
              <a:rPr lang="en-US" b="1" dirty="0"/>
              <a:t>Pros:</a:t>
            </a:r>
          </a:p>
          <a:p>
            <a:pPr>
              <a:buFont typeface="Arial" panose="020B0604020202020204" pitchFamily="34" charset="0"/>
              <a:buChar char="•"/>
            </a:pPr>
            <a:r>
              <a:rPr lang="en-US" b="1" dirty="0"/>
              <a:t>Zero maintenance</a:t>
            </a:r>
            <a:r>
              <a:rPr lang="en-US" dirty="0"/>
              <a:t> – GitLab handles upgrades, backups, performance.</a:t>
            </a:r>
          </a:p>
          <a:p>
            <a:pPr>
              <a:buFont typeface="Arial" panose="020B0604020202020204" pitchFamily="34" charset="0"/>
              <a:buChar char="•"/>
            </a:pPr>
            <a:r>
              <a:rPr lang="en-US" b="1" dirty="0"/>
              <a:t>Fast to start</a:t>
            </a:r>
            <a:r>
              <a:rPr lang="en-US" dirty="0"/>
              <a:t> – great for individuals, startups, or small teams.</a:t>
            </a:r>
          </a:p>
          <a:p>
            <a:pPr>
              <a:buFont typeface="Arial" panose="020B0604020202020204" pitchFamily="34" charset="0"/>
              <a:buChar char="•"/>
            </a:pPr>
            <a:r>
              <a:rPr lang="en-US" dirty="0"/>
              <a:t>Built-in </a:t>
            </a:r>
            <a:r>
              <a:rPr lang="en-US" b="1" dirty="0"/>
              <a:t>scalability and reliability</a:t>
            </a:r>
            <a:r>
              <a:rPr lang="en-US" dirty="0"/>
              <a:t>.</a:t>
            </a:r>
          </a:p>
          <a:p>
            <a:pPr>
              <a:buFont typeface="Arial" panose="020B0604020202020204" pitchFamily="34" charset="0"/>
              <a:buChar char="•"/>
            </a:pPr>
            <a:r>
              <a:rPr lang="en-US" dirty="0"/>
              <a:t>Access from anywhere, just like other cloud apps.</a:t>
            </a:r>
          </a:p>
          <a:p>
            <a:pPr>
              <a:buFont typeface="Arial" panose="020B0604020202020204" pitchFamily="34" charset="0"/>
              <a:buChar char="•"/>
            </a:pPr>
            <a:r>
              <a:rPr lang="en-US" b="1" dirty="0"/>
              <a:t> Cons:</a:t>
            </a:r>
          </a:p>
          <a:p>
            <a:pPr>
              <a:buFont typeface="Arial" panose="020B0604020202020204" pitchFamily="34" charset="0"/>
              <a:buChar char="•"/>
            </a:pPr>
            <a:r>
              <a:rPr lang="en-US" b="1" dirty="0"/>
              <a:t>Less control</a:t>
            </a:r>
            <a:r>
              <a:rPr lang="en-US" dirty="0"/>
              <a:t> over environment and configurations.</a:t>
            </a:r>
          </a:p>
          <a:p>
            <a:pPr>
              <a:buFont typeface="Arial" panose="020B0604020202020204" pitchFamily="34" charset="0"/>
              <a:buChar char="•"/>
            </a:pPr>
            <a:r>
              <a:rPr lang="en-US" dirty="0"/>
              <a:t>Data is hosted by GitLab (might be an issue for compliance-heavy orgs).</a:t>
            </a:r>
          </a:p>
          <a:p>
            <a:pPr>
              <a:buFont typeface="Arial" panose="020B0604020202020204" pitchFamily="34" charset="0"/>
              <a:buChar char="•"/>
            </a:pPr>
            <a:r>
              <a:rPr lang="en-US" dirty="0"/>
              <a:t>Some </a:t>
            </a:r>
            <a:r>
              <a:rPr lang="en-US" b="1" dirty="0"/>
              <a:t>premium features</a:t>
            </a:r>
            <a:r>
              <a:rPr lang="en-US" dirty="0"/>
              <a:t> may be limited or costly.</a:t>
            </a:r>
          </a:p>
          <a:p>
            <a:endParaRPr lang="en-IN" dirty="0"/>
          </a:p>
        </p:txBody>
      </p:sp>
    </p:spTree>
    <p:extLst>
      <p:ext uri="{BB962C8B-B14F-4D97-AF65-F5344CB8AC3E}">
        <p14:creationId xmlns:p14="http://schemas.microsoft.com/office/powerpoint/2010/main" val="82529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BCDE-17C3-7388-B694-1308ECB45B02}"/>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15632422-7F92-FEAD-4662-E8218F263D1C}"/>
              </a:ext>
            </a:extLst>
          </p:cNvPr>
          <p:cNvPicPr>
            <a:picLocks noGrp="1" noChangeAspect="1"/>
          </p:cNvPicPr>
          <p:nvPr>
            <p:ph idx="1"/>
          </p:nvPr>
        </p:nvPicPr>
        <p:blipFill>
          <a:blip r:embed="rId2"/>
          <a:stretch>
            <a:fillRect/>
          </a:stretch>
        </p:blipFill>
        <p:spPr>
          <a:xfrm>
            <a:off x="1621971" y="2127961"/>
            <a:ext cx="8292154" cy="3225966"/>
          </a:xfrm>
        </p:spPr>
      </p:pic>
    </p:spTree>
    <p:extLst>
      <p:ext uri="{BB962C8B-B14F-4D97-AF65-F5344CB8AC3E}">
        <p14:creationId xmlns:p14="http://schemas.microsoft.com/office/powerpoint/2010/main" val="4999015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2B7A-425B-DE2E-2286-06A20DA19219}"/>
              </a:ext>
            </a:extLst>
          </p:cNvPr>
          <p:cNvSpPr>
            <a:spLocks noGrp="1"/>
          </p:cNvSpPr>
          <p:nvPr>
            <p:ph type="title"/>
          </p:nvPr>
        </p:nvSpPr>
        <p:spPr/>
        <p:txBody>
          <a:bodyPr/>
          <a:lstStyle/>
          <a:p>
            <a:r>
              <a:rPr lang="en-IN" dirty="0"/>
              <a:t>lab</a:t>
            </a:r>
          </a:p>
        </p:txBody>
      </p:sp>
      <p:sp>
        <p:nvSpPr>
          <p:cNvPr id="3" name="Content Placeholder 2">
            <a:extLst>
              <a:ext uri="{FF2B5EF4-FFF2-40B4-BE49-F238E27FC236}">
                <a16:creationId xmlns:a16="http://schemas.microsoft.com/office/drawing/2014/main" id="{1BB644FD-6A6F-4C8C-F05C-6FC80B140E8E}"/>
              </a:ext>
            </a:extLst>
          </p:cNvPr>
          <p:cNvSpPr>
            <a:spLocks noGrp="1"/>
          </p:cNvSpPr>
          <p:nvPr>
            <p:ph idx="1"/>
          </p:nvPr>
        </p:nvSpPr>
        <p:spPr/>
        <p:txBody>
          <a:bodyPr/>
          <a:lstStyle/>
          <a:p>
            <a:r>
              <a:rPr lang="en-IN" dirty="0"/>
              <a:t>Setup self hosted : Lab 4</a:t>
            </a:r>
          </a:p>
        </p:txBody>
      </p:sp>
    </p:spTree>
    <p:extLst>
      <p:ext uri="{BB962C8B-B14F-4D97-AF65-F5344CB8AC3E}">
        <p14:creationId xmlns:p14="http://schemas.microsoft.com/office/powerpoint/2010/main" val="5317574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3AE03-4952-52FE-209F-F1CDE405CF5C}"/>
              </a:ext>
            </a:extLst>
          </p:cNvPr>
          <p:cNvSpPr>
            <a:spLocks noGrp="1"/>
          </p:cNvSpPr>
          <p:nvPr>
            <p:ph type="title"/>
          </p:nvPr>
        </p:nvSpPr>
        <p:spPr/>
        <p:txBody>
          <a:bodyPr/>
          <a:lstStyle/>
          <a:p>
            <a:r>
              <a:rPr lang="en-IN" dirty="0"/>
              <a:t>Key components</a:t>
            </a:r>
          </a:p>
        </p:txBody>
      </p:sp>
      <p:sp>
        <p:nvSpPr>
          <p:cNvPr id="3" name="Content Placeholder 2">
            <a:extLst>
              <a:ext uri="{FF2B5EF4-FFF2-40B4-BE49-F238E27FC236}">
                <a16:creationId xmlns:a16="http://schemas.microsoft.com/office/drawing/2014/main" id="{D0DDD92E-9989-0C5A-35FB-3C89D3C9867E}"/>
              </a:ext>
            </a:extLst>
          </p:cNvPr>
          <p:cNvSpPr>
            <a:spLocks noGrp="1"/>
          </p:cNvSpPr>
          <p:nvPr>
            <p:ph idx="1"/>
          </p:nvPr>
        </p:nvSpPr>
        <p:spPr/>
        <p:txBody>
          <a:bodyPr/>
          <a:lstStyle/>
          <a:p>
            <a:pPr algn="l">
              <a:spcBef>
                <a:spcPts val="1500"/>
              </a:spcBef>
              <a:spcAft>
                <a:spcPts val="750"/>
              </a:spcAft>
              <a:buNone/>
            </a:pPr>
            <a:r>
              <a:rPr lang="en-US" b="1"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 </a:t>
            </a:r>
            <a:r>
              <a:rPr lang="en-US"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What are the key components of GitLab CI/CD?</a:t>
            </a:r>
            <a:endParaRPr lang="en-US" b="1"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l">
              <a:spcAft>
                <a:spcPts val="750"/>
              </a:spcAft>
              <a:buFont typeface="Arial" panose="020B0604020202020204" pitchFamily="34" charset="0"/>
              <a:buChar char="•"/>
            </a:pPr>
            <a:r>
              <a:rPr lang="en-US" b="0"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The key components include:</a:t>
            </a:r>
          </a:p>
          <a:p>
            <a:pPr marL="742950" lvl="1" indent="-285750" algn="l">
              <a:spcAft>
                <a:spcPts val="750"/>
              </a:spcAft>
              <a:buFont typeface="Arial" panose="020B0604020202020204" pitchFamily="34" charset="0"/>
              <a:buChar char="•"/>
            </a:pPr>
            <a:r>
              <a:rPr lang="en-US" b="1" i="0" dirty="0" err="1">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gitlab-ci.yml</a:t>
            </a:r>
            <a:r>
              <a:rPr lang="en-US"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 file:</a:t>
            </a:r>
            <a:r>
              <a:rPr lang="en-US" b="0"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 Defines the pipeline configuration.</a:t>
            </a:r>
          </a:p>
          <a:p>
            <a:pPr marL="742950" lvl="1" indent="-285750" algn="l">
              <a:spcAft>
                <a:spcPts val="750"/>
              </a:spcAft>
              <a:buFont typeface="Arial" panose="020B0604020202020204" pitchFamily="34" charset="0"/>
              <a:buChar char="•"/>
            </a:pPr>
            <a:r>
              <a:rPr lang="en-US"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Runners:</a:t>
            </a:r>
            <a:r>
              <a:rPr lang="en-US" b="0"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 Execute jobs.</a:t>
            </a:r>
          </a:p>
          <a:p>
            <a:pPr marL="742950" lvl="1" indent="-285750" algn="l">
              <a:spcAft>
                <a:spcPts val="750"/>
              </a:spcAft>
              <a:buFont typeface="Arial" panose="020B0604020202020204" pitchFamily="34" charset="0"/>
              <a:buChar char="•"/>
            </a:pPr>
            <a:r>
              <a:rPr lang="en-US"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Jobs and Stages:</a:t>
            </a:r>
            <a:r>
              <a:rPr lang="en-US" b="0"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 Define tasks and group them.</a:t>
            </a:r>
          </a:p>
          <a:p>
            <a:pPr marL="742950" lvl="1" indent="-285750" algn="l">
              <a:spcAft>
                <a:spcPts val="750"/>
              </a:spcAft>
              <a:buFont typeface="Arial" panose="020B0604020202020204" pitchFamily="34" charset="0"/>
              <a:buChar char="•"/>
            </a:pPr>
            <a:r>
              <a:rPr lang="en-US" b="1" i="0"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Pipelines:</a:t>
            </a:r>
            <a:r>
              <a:rPr lang="en-US" b="0" i="0" dirty="0">
                <a:solidFill>
                  <a:srgbClr val="333333"/>
                </a:solidFill>
                <a:effectLst/>
                <a:latin typeface="Calibri Light" panose="020F0302020204030204" pitchFamily="34" charset="0"/>
                <a:ea typeface="Calibri Light" panose="020F0302020204030204" pitchFamily="34" charset="0"/>
                <a:cs typeface="Calibri Light" panose="020F0302020204030204" pitchFamily="34" charset="0"/>
              </a:rPr>
              <a:t> Automate workflows from code to deployment.</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0976626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20DB-C1EA-09D5-9275-CC63C265E689}"/>
              </a:ext>
            </a:extLst>
          </p:cNvPr>
          <p:cNvSpPr>
            <a:spLocks noGrp="1"/>
          </p:cNvSpPr>
          <p:nvPr>
            <p:ph type="title"/>
          </p:nvPr>
        </p:nvSpPr>
        <p:spPr/>
        <p:txBody>
          <a:bodyPr/>
          <a:lstStyle/>
          <a:p>
            <a:r>
              <a:rPr lang="en-US" b="1" i="0" dirty="0">
                <a:solidFill>
                  <a:srgbClr val="242424"/>
                </a:solidFill>
                <a:effectLst/>
                <a:latin typeface="sohne"/>
              </a:rPr>
              <a:t>The Architecture of GitLab CI/CD</a:t>
            </a:r>
            <a:br>
              <a:rPr lang="en-US" b="1" i="0" dirty="0">
                <a:solidFill>
                  <a:srgbClr val="242424"/>
                </a:solidFill>
                <a:effectLst/>
                <a:latin typeface="sohne"/>
              </a:rPr>
            </a:br>
            <a:endParaRPr lang="en-IN" dirty="0"/>
          </a:p>
        </p:txBody>
      </p:sp>
      <p:sp>
        <p:nvSpPr>
          <p:cNvPr id="3" name="Content Placeholder 2">
            <a:extLst>
              <a:ext uri="{FF2B5EF4-FFF2-40B4-BE49-F238E27FC236}">
                <a16:creationId xmlns:a16="http://schemas.microsoft.com/office/drawing/2014/main" id="{B6B97979-5076-DDF1-EC8E-9BD80CAE05A6}"/>
              </a:ext>
            </a:extLst>
          </p:cNvPr>
          <p:cNvSpPr>
            <a:spLocks noGrp="1"/>
          </p:cNvSpPr>
          <p:nvPr>
            <p:ph idx="1"/>
          </p:nvPr>
        </p:nvSpPr>
        <p:spPr/>
        <p:txBody>
          <a:bodyPr/>
          <a:lstStyle/>
          <a:p>
            <a:pPr algn="l">
              <a:lnSpc>
                <a:spcPts val="2250"/>
              </a:lnSpc>
              <a:buNone/>
            </a:pPr>
            <a:r>
              <a:rPr lang="en-US" b="1" i="0" dirty="0">
                <a:solidFill>
                  <a:srgbClr val="242424"/>
                </a:solidFill>
                <a:effectLst/>
                <a:latin typeface="sohne"/>
              </a:rPr>
              <a:t>GitLab Server</a:t>
            </a:r>
          </a:p>
          <a:p>
            <a:pPr>
              <a:lnSpc>
                <a:spcPts val="2400"/>
              </a:lnSpc>
            </a:pPr>
            <a:r>
              <a:rPr lang="en-US" b="0" i="0" dirty="0">
                <a:solidFill>
                  <a:srgbClr val="242424"/>
                </a:solidFill>
                <a:effectLst/>
                <a:latin typeface="source-serif-pro"/>
              </a:rPr>
              <a:t>Like every online platform, GitLab works on a server.</a:t>
            </a:r>
          </a:p>
          <a:p>
            <a:pPr>
              <a:lnSpc>
                <a:spcPts val="2400"/>
              </a:lnSpc>
            </a:pPr>
            <a:r>
              <a:rPr lang="en-US" b="0" i="0" dirty="0">
                <a:solidFill>
                  <a:srgbClr val="242424"/>
                </a:solidFill>
                <a:effectLst/>
                <a:latin typeface="source-serif-pro"/>
              </a:rPr>
              <a:t>The GitLab server is accountable for hosting all your Git repositories. It helps you keep your data on the server for your client and team.</a:t>
            </a:r>
          </a:p>
          <a:p>
            <a:pPr>
              <a:lnSpc>
                <a:spcPts val="2400"/>
              </a:lnSpc>
            </a:pPr>
            <a:r>
              <a:rPr lang="en-US" b="0" i="0" dirty="0">
                <a:solidFill>
                  <a:srgbClr val="242424"/>
                </a:solidFill>
                <a:effectLst/>
                <a:latin typeface="source-serif-pro"/>
              </a:rPr>
              <a:t>The GitLab server hosts your applications and configures the pipeline. It also manages the pipeline execution and assigns jobs to the runners available.</a:t>
            </a:r>
          </a:p>
          <a:p>
            <a:pPr algn="l">
              <a:lnSpc>
                <a:spcPts val="2400"/>
              </a:lnSpc>
            </a:pPr>
            <a:r>
              <a:rPr lang="en-US" b="0" i="0" dirty="0">
                <a:solidFill>
                  <a:srgbClr val="242424"/>
                </a:solidFill>
                <a:effectLst/>
                <a:latin typeface="source-serif-pro"/>
              </a:rPr>
              <a:t>GitLab.com is run by a GitLab instance that further comprises an application server, database, file storage, background workers, etc.</a:t>
            </a:r>
          </a:p>
          <a:p>
            <a:endParaRPr lang="en-IN" dirty="0"/>
          </a:p>
        </p:txBody>
      </p:sp>
    </p:spTree>
    <p:extLst>
      <p:ext uri="{BB962C8B-B14F-4D97-AF65-F5344CB8AC3E}">
        <p14:creationId xmlns:p14="http://schemas.microsoft.com/office/powerpoint/2010/main" val="3318051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1C3D8-61FA-DA78-A5EC-402D92AFE243}"/>
              </a:ext>
            </a:extLst>
          </p:cNvPr>
          <p:cNvSpPr>
            <a:spLocks noGrp="1"/>
          </p:cNvSpPr>
          <p:nvPr>
            <p:ph type="title"/>
          </p:nvPr>
        </p:nvSpPr>
        <p:spPr/>
        <p:txBody>
          <a:bodyPr/>
          <a:lstStyle/>
          <a:p>
            <a:r>
              <a:rPr lang="en-IN" dirty="0"/>
              <a:t>Phases of waterfall model</a:t>
            </a:r>
          </a:p>
        </p:txBody>
      </p:sp>
      <p:sp>
        <p:nvSpPr>
          <p:cNvPr id="3" name="Content Placeholder 2">
            <a:extLst>
              <a:ext uri="{FF2B5EF4-FFF2-40B4-BE49-F238E27FC236}">
                <a16:creationId xmlns:a16="http://schemas.microsoft.com/office/drawing/2014/main" id="{8F448499-D48A-847C-2A3D-88E95661209A}"/>
              </a:ext>
            </a:extLst>
          </p:cNvPr>
          <p:cNvSpPr>
            <a:spLocks noGrp="1"/>
          </p:cNvSpPr>
          <p:nvPr>
            <p:ph idx="1"/>
          </p:nvPr>
        </p:nvSpPr>
        <p:spPr/>
        <p:txBody>
          <a:bodyPr/>
          <a:lstStyle/>
          <a:p>
            <a:pPr algn="l">
              <a:buFont typeface="Arial" panose="020B0604020202020204" pitchFamily="34" charset="0"/>
              <a:buChar char="•"/>
            </a:pPr>
            <a:r>
              <a:rPr lang="en-US" b="0" i="0" dirty="0">
                <a:solidFill>
                  <a:srgbClr val="242424"/>
                </a:solidFill>
                <a:effectLst/>
                <a:latin typeface="source-serif-pro"/>
              </a:rPr>
              <a:t>­In phase 1- Complete Requirement is gathered and SRS is developed</a:t>
            </a:r>
          </a:p>
          <a:p>
            <a:pPr algn="l">
              <a:buFont typeface="Arial" panose="020B0604020202020204" pitchFamily="34" charset="0"/>
              <a:buChar char="•"/>
            </a:pPr>
            <a:r>
              <a:rPr lang="en-US" b="0" i="0" dirty="0">
                <a:solidFill>
                  <a:srgbClr val="242424"/>
                </a:solidFill>
                <a:effectLst/>
                <a:latin typeface="source-serif-pro"/>
              </a:rPr>
              <a:t>In phase 2 - This System is Planned and Designed using the SRS</a:t>
            </a:r>
          </a:p>
          <a:p>
            <a:pPr algn="l">
              <a:buFont typeface="Arial" panose="020B0604020202020204" pitchFamily="34" charset="0"/>
              <a:buChar char="•"/>
            </a:pPr>
            <a:r>
              <a:rPr lang="en-US" b="0" i="0" dirty="0">
                <a:solidFill>
                  <a:srgbClr val="242424"/>
                </a:solidFill>
                <a:effectLst/>
                <a:latin typeface="source-serif-pro"/>
              </a:rPr>
              <a:t>In phase 3 - Implementation of the System takes place</a:t>
            </a:r>
          </a:p>
          <a:p>
            <a:pPr algn="l">
              <a:buFont typeface="Arial" panose="020B0604020202020204" pitchFamily="34" charset="0"/>
              <a:buChar char="•"/>
            </a:pPr>
            <a:r>
              <a:rPr lang="en-US" b="0" i="0" dirty="0">
                <a:solidFill>
                  <a:srgbClr val="242424"/>
                </a:solidFill>
                <a:effectLst/>
                <a:latin typeface="source-serif-pro"/>
              </a:rPr>
              <a:t>In phase 4 - System is tested and its quality is assured</a:t>
            </a:r>
          </a:p>
          <a:p>
            <a:pPr algn="l">
              <a:buFont typeface="Arial" panose="020B0604020202020204" pitchFamily="34" charset="0"/>
              <a:buChar char="•"/>
            </a:pPr>
            <a:r>
              <a:rPr lang="en-US" b="0" i="0" dirty="0">
                <a:solidFill>
                  <a:srgbClr val="242424"/>
                </a:solidFill>
                <a:effectLst/>
                <a:latin typeface="source-serif-pro"/>
              </a:rPr>
              <a:t>In phase 5 - System is deployed to the end users</a:t>
            </a:r>
          </a:p>
          <a:p>
            <a:pPr algn="l">
              <a:buFont typeface="Arial" panose="020B0604020202020204" pitchFamily="34" charset="0"/>
              <a:buChar char="•"/>
            </a:pPr>
            <a:r>
              <a:rPr lang="en-US" b="0" i="0" dirty="0">
                <a:solidFill>
                  <a:srgbClr val="242424"/>
                </a:solidFill>
                <a:effectLst/>
                <a:latin typeface="source-serif-pro"/>
              </a:rPr>
              <a:t>In phase 6 - Regular Maintenance of the system is done</a:t>
            </a:r>
          </a:p>
          <a:p>
            <a:pPr marL="0" indent="0">
              <a:buNone/>
            </a:pPr>
            <a:endParaRPr lang="en-IN" dirty="0"/>
          </a:p>
        </p:txBody>
      </p:sp>
    </p:spTree>
    <p:extLst>
      <p:ext uri="{BB962C8B-B14F-4D97-AF65-F5344CB8AC3E}">
        <p14:creationId xmlns:p14="http://schemas.microsoft.com/office/powerpoint/2010/main" val="1400860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8E77C-44FA-4395-5257-872674B24D2F}"/>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EFEA4CF-77B8-B190-1184-25DD0C73FB8D}"/>
              </a:ext>
            </a:extLst>
          </p:cNvPr>
          <p:cNvSpPr>
            <a:spLocks noGrp="1"/>
          </p:cNvSpPr>
          <p:nvPr>
            <p:ph idx="1"/>
          </p:nvPr>
        </p:nvSpPr>
        <p:spPr/>
        <p:txBody>
          <a:bodyPr/>
          <a:lstStyle/>
          <a:p>
            <a:pPr algn="l">
              <a:lnSpc>
                <a:spcPts val="2250"/>
              </a:lnSpc>
              <a:buNone/>
            </a:pPr>
            <a:r>
              <a:rPr lang="en-US" b="1" i="0" dirty="0">
                <a:solidFill>
                  <a:srgbClr val="242424"/>
                </a:solidFill>
                <a:effectLst/>
                <a:latin typeface="sohne"/>
              </a:rPr>
              <a:t>Runners</a:t>
            </a:r>
          </a:p>
          <a:p>
            <a:pPr>
              <a:lnSpc>
                <a:spcPts val="2400"/>
              </a:lnSpc>
            </a:pPr>
            <a:r>
              <a:rPr lang="en-US" b="0" i="0" dirty="0">
                <a:solidFill>
                  <a:srgbClr val="242424"/>
                </a:solidFill>
                <a:effectLst/>
                <a:latin typeface="source-serif-pro"/>
              </a:rPr>
              <a:t>Runners are applications that run CI/CD pipelines. GitLab has several runners configured. Every user can access these runners on gitlab.com. Users are allowed to set up their own GitLab runners.</a:t>
            </a:r>
          </a:p>
          <a:p>
            <a:pPr algn="l">
              <a:lnSpc>
                <a:spcPts val="2250"/>
              </a:lnSpc>
              <a:buNone/>
            </a:pPr>
            <a:r>
              <a:rPr lang="en-US" b="1" i="0" dirty="0">
                <a:solidFill>
                  <a:srgbClr val="242424"/>
                </a:solidFill>
                <a:effectLst/>
                <a:latin typeface="sohne"/>
              </a:rPr>
              <a:t>Jobs</a:t>
            </a:r>
          </a:p>
          <a:p>
            <a:pPr algn="l">
              <a:lnSpc>
                <a:spcPts val="2400"/>
              </a:lnSpc>
            </a:pPr>
            <a:r>
              <a:rPr lang="en-US" b="0" i="0" dirty="0">
                <a:solidFill>
                  <a:srgbClr val="242424"/>
                </a:solidFill>
                <a:effectLst/>
                <a:latin typeface="source-serif-pro"/>
              </a:rPr>
              <a:t>Jobs are tasks performed by the GitLab pipeline. Each job has a unique name and script. Each script gets finished one after the other. A user moves on to the next one only when the previous one is complete.</a:t>
            </a:r>
          </a:p>
          <a:p>
            <a:endParaRPr lang="en-IN" dirty="0"/>
          </a:p>
        </p:txBody>
      </p:sp>
    </p:spTree>
    <p:extLst>
      <p:ext uri="{BB962C8B-B14F-4D97-AF65-F5344CB8AC3E}">
        <p14:creationId xmlns:p14="http://schemas.microsoft.com/office/powerpoint/2010/main" val="15673893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41DAB-F41F-5E09-BAFD-BB0ED8135F28}"/>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43A74B40-4145-6CBA-B668-B827B4F71C6B}"/>
              </a:ext>
            </a:extLst>
          </p:cNvPr>
          <p:cNvSpPr>
            <a:spLocks noGrp="1"/>
          </p:cNvSpPr>
          <p:nvPr>
            <p:ph idx="1"/>
          </p:nvPr>
        </p:nvSpPr>
        <p:spPr/>
        <p:txBody>
          <a:bodyPr/>
          <a:lstStyle/>
          <a:p>
            <a:pPr>
              <a:lnSpc>
                <a:spcPts val="2250"/>
              </a:lnSpc>
            </a:pPr>
            <a:r>
              <a:rPr lang="en-US" b="1" i="0" dirty="0">
                <a:solidFill>
                  <a:srgbClr val="242424"/>
                </a:solidFill>
                <a:effectLst/>
                <a:latin typeface="sohne"/>
              </a:rPr>
              <a:t>Stages</a:t>
            </a:r>
          </a:p>
          <a:p>
            <a:pPr algn="l">
              <a:lnSpc>
                <a:spcPts val="2400"/>
              </a:lnSpc>
              <a:buNone/>
            </a:pPr>
            <a:r>
              <a:rPr lang="en-US" b="0" i="0" dirty="0">
                <a:solidFill>
                  <a:srgbClr val="242424"/>
                </a:solidFill>
                <a:effectLst/>
                <a:latin typeface="source-serif-pro"/>
              </a:rPr>
              <a:t>	Stages are referred to the differences between jobs. They ensure the completion of jobs in the pipeline. For instance, testing, building, and deploying.</a:t>
            </a:r>
          </a:p>
          <a:p>
            <a:pPr>
              <a:lnSpc>
                <a:spcPts val="2250"/>
              </a:lnSpc>
            </a:pPr>
            <a:r>
              <a:rPr lang="en-US" b="1" i="0" dirty="0">
                <a:solidFill>
                  <a:srgbClr val="242424"/>
                </a:solidFill>
                <a:effectLst/>
                <a:latin typeface="sohne"/>
              </a:rPr>
              <a:t>Pipeline</a:t>
            </a:r>
          </a:p>
          <a:p>
            <a:pPr algn="l">
              <a:lnSpc>
                <a:spcPts val="2400"/>
              </a:lnSpc>
              <a:buNone/>
            </a:pPr>
            <a:r>
              <a:rPr lang="en-US" b="0" i="0" dirty="0">
                <a:solidFill>
                  <a:srgbClr val="242424"/>
                </a:solidFill>
                <a:effectLst/>
                <a:latin typeface="source-serif-pro"/>
              </a:rPr>
              <a:t>	The pipeline is a complete set of stages. Every stage comprises single or multiple jobs.</a:t>
            </a:r>
          </a:p>
          <a:p>
            <a:pPr algn="l">
              <a:lnSpc>
                <a:spcPts val="2400"/>
              </a:lnSpc>
            </a:pPr>
            <a:r>
              <a:rPr lang="en-US" b="0" i="0" dirty="0">
                <a:solidFill>
                  <a:srgbClr val="242424"/>
                </a:solidFill>
                <a:effectLst/>
                <a:latin typeface="source-serif-pro"/>
              </a:rPr>
              <a:t>You can find various types of pipelines in GitLab. These types include basic pipelines, multi-branch pipelines, merge request pipelines, parent-child pipelines, scheduled pipelines, multi-job pipelines, etc.</a:t>
            </a:r>
          </a:p>
          <a:p>
            <a:endParaRPr lang="en-IN" dirty="0"/>
          </a:p>
        </p:txBody>
      </p:sp>
    </p:spTree>
    <p:extLst>
      <p:ext uri="{BB962C8B-B14F-4D97-AF65-F5344CB8AC3E}">
        <p14:creationId xmlns:p14="http://schemas.microsoft.com/office/powerpoint/2010/main" val="16202850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3D023-0C6D-A2B0-43E6-1B5260B853E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127A603-684F-0FD8-AE0D-1C1E83215C0C}"/>
              </a:ext>
            </a:extLst>
          </p:cNvPr>
          <p:cNvSpPr>
            <a:spLocks noGrp="1"/>
          </p:cNvSpPr>
          <p:nvPr>
            <p:ph idx="1"/>
          </p:nvPr>
        </p:nvSpPr>
        <p:spPr/>
        <p:txBody>
          <a:bodyPr/>
          <a:lstStyle/>
          <a:p>
            <a:pPr>
              <a:lnSpc>
                <a:spcPts val="2250"/>
              </a:lnSpc>
            </a:pPr>
            <a:r>
              <a:rPr lang="en-US" b="1" i="0" dirty="0">
                <a:solidFill>
                  <a:srgbClr val="242424"/>
                </a:solidFill>
                <a:effectLst/>
                <a:latin typeface="sohne"/>
              </a:rPr>
              <a:t>Commit</a:t>
            </a:r>
          </a:p>
          <a:p>
            <a:pPr algn="l">
              <a:lnSpc>
                <a:spcPts val="2400"/>
              </a:lnSpc>
              <a:buNone/>
            </a:pPr>
            <a:r>
              <a:rPr lang="en-US" b="0" i="0" dirty="0">
                <a:solidFill>
                  <a:srgbClr val="242424"/>
                </a:solidFill>
                <a:effectLst/>
                <a:latin typeface="source-serif-pro"/>
              </a:rPr>
              <a:t>  Commit is a record of changes made in the code or files. It is similar to what we see in a GitHub repository.</a:t>
            </a:r>
          </a:p>
          <a:p>
            <a:pPr algn="l">
              <a:lnSpc>
                <a:spcPts val="2400"/>
              </a:lnSpc>
            </a:pPr>
            <a:r>
              <a:rPr lang="en-US" b="0" i="0" dirty="0">
                <a:solidFill>
                  <a:srgbClr val="242424"/>
                </a:solidFill>
                <a:effectLst/>
                <a:latin typeface="source-serif-pro"/>
              </a:rPr>
              <a:t>So this is an architecture of GitLab CI/CD. Let us learn how to build a simple CI/CD pipeline with GitLab.</a:t>
            </a:r>
          </a:p>
          <a:p>
            <a:endParaRPr lang="en-IN" dirty="0"/>
          </a:p>
        </p:txBody>
      </p:sp>
    </p:spTree>
    <p:extLst>
      <p:ext uri="{BB962C8B-B14F-4D97-AF65-F5344CB8AC3E}">
        <p14:creationId xmlns:p14="http://schemas.microsoft.com/office/powerpoint/2010/main" val="42082630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936C-A47D-0726-336B-C2018DBCDF79}"/>
              </a:ext>
            </a:extLst>
          </p:cNvPr>
          <p:cNvSpPr>
            <a:spLocks noGrp="1"/>
          </p:cNvSpPr>
          <p:nvPr>
            <p:ph type="title"/>
          </p:nvPr>
        </p:nvSpPr>
        <p:spPr/>
        <p:txBody>
          <a:bodyPr/>
          <a:lstStyle/>
          <a:p>
            <a:r>
              <a:rPr lang="en-US" dirty="0"/>
              <a:t>Explain about</a:t>
            </a:r>
          </a:p>
        </p:txBody>
      </p:sp>
      <p:sp>
        <p:nvSpPr>
          <p:cNvPr id="3" name="Content Placeholder 2">
            <a:extLst>
              <a:ext uri="{FF2B5EF4-FFF2-40B4-BE49-F238E27FC236}">
                <a16:creationId xmlns:a16="http://schemas.microsoft.com/office/drawing/2014/main" id="{F7469F17-85EE-161A-5905-57F78A0A4722}"/>
              </a:ext>
            </a:extLst>
          </p:cNvPr>
          <p:cNvSpPr>
            <a:spLocks noGrp="1"/>
          </p:cNvSpPr>
          <p:nvPr>
            <p:ph idx="1"/>
          </p:nvPr>
        </p:nvSpPr>
        <p:spPr/>
        <p:txBody>
          <a:bodyPr/>
          <a:lstStyle/>
          <a:p>
            <a:r>
              <a:rPr lang="en-US" dirty="0"/>
              <a:t>What is </a:t>
            </a:r>
            <a:r>
              <a:rPr lang="en-US" dirty="0" err="1"/>
              <a:t>yaml</a:t>
            </a:r>
            <a:endParaRPr lang="en-US" dirty="0"/>
          </a:p>
          <a:p>
            <a:r>
              <a:rPr lang="en-US" dirty="0"/>
              <a:t>Key-value</a:t>
            </a:r>
          </a:p>
          <a:p>
            <a:r>
              <a:rPr lang="en-US" dirty="0"/>
              <a:t>List/array</a:t>
            </a:r>
          </a:p>
          <a:p>
            <a:r>
              <a:rPr lang="en-US" dirty="0"/>
              <a:t>dictionary/map</a:t>
            </a:r>
          </a:p>
          <a:p>
            <a:endParaRPr lang="en-US" dirty="0"/>
          </a:p>
        </p:txBody>
      </p:sp>
    </p:spTree>
    <p:extLst>
      <p:ext uri="{BB962C8B-B14F-4D97-AF65-F5344CB8AC3E}">
        <p14:creationId xmlns:p14="http://schemas.microsoft.com/office/powerpoint/2010/main" val="6508757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9B16-73F0-7213-FA2B-7466523838C2}"/>
              </a:ext>
            </a:extLst>
          </p:cNvPr>
          <p:cNvSpPr>
            <a:spLocks noGrp="1"/>
          </p:cNvSpPr>
          <p:nvPr>
            <p:ph type="title"/>
          </p:nvPr>
        </p:nvSpPr>
        <p:spPr/>
        <p:txBody>
          <a:bodyPr/>
          <a:lstStyle/>
          <a:p>
            <a:r>
              <a:rPr lang="en-US" dirty="0" err="1"/>
              <a:t>Yaml</a:t>
            </a:r>
            <a:r>
              <a:rPr lang="en-US" dirty="0"/>
              <a:t> example</a:t>
            </a:r>
          </a:p>
        </p:txBody>
      </p:sp>
      <p:pic>
        <p:nvPicPr>
          <p:cNvPr id="5" name="Content Placeholder 4">
            <a:extLst>
              <a:ext uri="{FF2B5EF4-FFF2-40B4-BE49-F238E27FC236}">
                <a16:creationId xmlns:a16="http://schemas.microsoft.com/office/drawing/2014/main" id="{AE7899F9-D713-5C3B-B098-B41EB785AE4E}"/>
              </a:ext>
            </a:extLst>
          </p:cNvPr>
          <p:cNvPicPr>
            <a:picLocks noGrp="1" noChangeAspect="1"/>
          </p:cNvPicPr>
          <p:nvPr>
            <p:ph idx="1"/>
          </p:nvPr>
        </p:nvPicPr>
        <p:blipFill>
          <a:blip r:embed="rId2"/>
          <a:stretch>
            <a:fillRect/>
          </a:stretch>
        </p:blipFill>
        <p:spPr>
          <a:xfrm>
            <a:off x="1906449" y="2161313"/>
            <a:ext cx="6391275" cy="3600450"/>
          </a:xfrm>
        </p:spPr>
      </p:pic>
    </p:spTree>
    <p:extLst>
      <p:ext uri="{BB962C8B-B14F-4D97-AF65-F5344CB8AC3E}">
        <p14:creationId xmlns:p14="http://schemas.microsoft.com/office/powerpoint/2010/main" val="11850626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A8E74-9796-D5B2-1D2F-0FD45D37A45D}"/>
              </a:ext>
            </a:extLst>
          </p:cNvPr>
          <p:cNvSpPr>
            <a:spLocks noGrp="1"/>
          </p:cNvSpPr>
          <p:nvPr>
            <p:ph type="title"/>
          </p:nvPr>
        </p:nvSpPr>
        <p:spPr/>
        <p:txBody>
          <a:bodyPr/>
          <a:lstStyle/>
          <a:p>
            <a:r>
              <a:rPr lang="en-US" dirty="0" err="1"/>
              <a:t>Yaml</a:t>
            </a:r>
            <a:r>
              <a:rPr lang="en-US" dirty="0"/>
              <a:t> in k8s</a:t>
            </a:r>
            <a:br>
              <a:rPr lang="en-US" dirty="0"/>
            </a:br>
            <a:endParaRPr lang="en-US" dirty="0"/>
          </a:p>
        </p:txBody>
      </p:sp>
      <p:pic>
        <p:nvPicPr>
          <p:cNvPr id="5" name="Content Placeholder 4">
            <a:extLst>
              <a:ext uri="{FF2B5EF4-FFF2-40B4-BE49-F238E27FC236}">
                <a16:creationId xmlns:a16="http://schemas.microsoft.com/office/drawing/2014/main" id="{EBF651E1-C744-44EE-B67A-45F057229F2C}"/>
              </a:ext>
            </a:extLst>
          </p:cNvPr>
          <p:cNvPicPr>
            <a:picLocks noGrp="1" noChangeAspect="1"/>
          </p:cNvPicPr>
          <p:nvPr>
            <p:ph idx="1"/>
          </p:nvPr>
        </p:nvPicPr>
        <p:blipFill>
          <a:blip r:embed="rId2"/>
          <a:stretch>
            <a:fillRect/>
          </a:stretch>
        </p:blipFill>
        <p:spPr>
          <a:xfrm>
            <a:off x="1457739" y="2167731"/>
            <a:ext cx="7614823" cy="3667125"/>
          </a:xfrm>
        </p:spPr>
      </p:pic>
    </p:spTree>
    <p:extLst>
      <p:ext uri="{BB962C8B-B14F-4D97-AF65-F5344CB8AC3E}">
        <p14:creationId xmlns:p14="http://schemas.microsoft.com/office/powerpoint/2010/main" val="32102120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6561F-F76F-DB75-6D27-2F6FD464319C}"/>
              </a:ext>
            </a:extLst>
          </p:cNvPr>
          <p:cNvSpPr>
            <a:spLocks noGrp="1"/>
          </p:cNvSpPr>
          <p:nvPr>
            <p:ph type="title"/>
          </p:nvPr>
        </p:nvSpPr>
        <p:spPr/>
        <p:txBody>
          <a:bodyPr/>
          <a:lstStyle/>
          <a:p>
            <a:r>
              <a:rPr lang="en-IN" dirty="0"/>
              <a:t>.</a:t>
            </a:r>
            <a:r>
              <a:rPr lang="en-IN" dirty="0" err="1"/>
              <a:t>gitlab-ci.yml</a:t>
            </a:r>
            <a:endParaRPr lang="en-IN" dirty="0"/>
          </a:p>
        </p:txBody>
      </p:sp>
      <p:sp>
        <p:nvSpPr>
          <p:cNvPr id="3" name="Content Placeholder 2">
            <a:extLst>
              <a:ext uri="{FF2B5EF4-FFF2-40B4-BE49-F238E27FC236}">
                <a16:creationId xmlns:a16="http://schemas.microsoft.com/office/drawing/2014/main" id="{FC845489-48FE-7418-949D-F0ACBC6D6ABB}"/>
              </a:ext>
            </a:extLst>
          </p:cNvPr>
          <p:cNvSpPr>
            <a:spLocks noGrp="1"/>
          </p:cNvSpPr>
          <p:nvPr>
            <p:ph idx="1"/>
          </p:nvPr>
        </p:nvSpPr>
        <p:spPr/>
        <p:txBody>
          <a:bodyPr/>
          <a:lstStyle/>
          <a:p>
            <a:r>
              <a:rPr lang="en-IN" dirty="0"/>
              <a:t>I</a:t>
            </a:r>
            <a:r>
              <a:rPr lang="en-US" dirty="0"/>
              <a:t>t's a YAML file that lives in the </a:t>
            </a:r>
            <a:r>
              <a:rPr lang="en-US" b="1" dirty="0"/>
              <a:t>root directory</a:t>
            </a:r>
            <a:r>
              <a:rPr lang="en-US" dirty="0"/>
              <a:t> of your GitLab repo. It defines the </a:t>
            </a:r>
            <a:r>
              <a:rPr lang="en-US" b="1" dirty="0"/>
              <a:t>CI/CD pipeline</a:t>
            </a:r>
            <a:r>
              <a:rPr lang="en-US" dirty="0"/>
              <a:t> — how and when your code should be </a:t>
            </a:r>
            <a:r>
              <a:rPr lang="en-US" b="1" dirty="0"/>
              <a:t>built, tested, and deployed</a:t>
            </a:r>
            <a:r>
              <a:rPr lang="en-US" dirty="0"/>
              <a:t>.</a:t>
            </a:r>
          </a:p>
          <a:p>
            <a:pPr marL="0" indent="0">
              <a:buNone/>
            </a:pPr>
            <a:r>
              <a:rPr lang="en-US" dirty="0"/>
              <a:t>job1:</a:t>
            </a:r>
          </a:p>
          <a:p>
            <a:pPr marL="0" indent="0">
              <a:buNone/>
            </a:pPr>
            <a:r>
              <a:rPr lang="en-US" dirty="0"/>
              <a:t>  script:</a:t>
            </a:r>
          </a:p>
          <a:p>
            <a:pPr marL="0" indent="0">
              <a:buNone/>
            </a:pPr>
            <a:r>
              <a:rPr lang="en-US" dirty="0"/>
              <a:t>    - echo "Hello from GitLab CI"</a:t>
            </a:r>
          </a:p>
          <a:p>
            <a:pPr marL="0" indent="0">
              <a:buNone/>
            </a:pPr>
            <a:endParaRPr lang="en-IN" dirty="0"/>
          </a:p>
        </p:txBody>
      </p:sp>
    </p:spTree>
    <p:extLst>
      <p:ext uri="{BB962C8B-B14F-4D97-AF65-F5344CB8AC3E}">
        <p14:creationId xmlns:p14="http://schemas.microsoft.com/office/powerpoint/2010/main" val="2064878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9BA8F-1AE0-FFBF-2DB1-1B9F09836388}"/>
              </a:ext>
            </a:extLst>
          </p:cNvPr>
          <p:cNvSpPr>
            <a:spLocks noGrp="1"/>
          </p:cNvSpPr>
          <p:nvPr>
            <p:ph type="title"/>
          </p:nvPr>
        </p:nvSpPr>
        <p:spPr/>
        <p:txBody>
          <a:bodyPr/>
          <a:lstStyle/>
          <a:p>
            <a:r>
              <a:rPr lang="en-IN" dirty="0"/>
              <a:t>Lab 5</a:t>
            </a:r>
          </a:p>
        </p:txBody>
      </p:sp>
      <p:sp>
        <p:nvSpPr>
          <p:cNvPr id="3" name="Content Placeholder 2">
            <a:extLst>
              <a:ext uri="{FF2B5EF4-FFF2-40B4-BE49-F238E27FC236}">
                <a16:creationId xmlns:a16="http://schemas.microsoft.com/office/drawing/2014/main" id="{99CBAD98-CD22-C0FC-695F-276731DFEA3D}"/>
              </a:ext>
            </a:extLst>
          </p:cNvPr>
          <p:cNvSpPr>
            <a:spLocks noGrp="1"/>
          </p:cNvSpPr>
          <p:nvPr>
            <p:ph idx="1"/>
          </p:nvPr>
        </p:nvSpPr>
        <p:spPr/>
        <p:txBody>
          <a:bodyPr/>
          <a:lstStyle/>
          <a:p>
            <a:r>
              <a:rPr lang="en-IN" dirty="0"/>
              <a:t>Try and observe.</a:t>
            </a:r>
          </a:p>
        </p:txBody>
      </p:sp>
    </p:spTree>
    <p:extLst>
      <p:ext uri="{BB962C8B-B14F-4D97-AF65-F5344CB8AC3E}">
        <p14:creationId xmlns:p14="http://schemas.microsoft.com/office/powerpoint/2010/main" val="30220272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DC325-7A58-0C68-B58B-1629CC203472}"/>
              </a:ext>
            </a:extLst>
          </p:cNvPr>
          <p:cNvSpPr>
            <a:spLocks noGrp="1"/>
          </p:cNvSpPr>
          <p:nvPr>
            <p:ph type="title"/>
          </p:nvPr>
        </p:nvSpPr>
        <p:spPr/>
        <p:txBody>
          <a:bodyPr/>
          <a:lstStyle/>
          <a:p>
            <a:r>
              <a:rPr lang="en-IN" dirty="0"/>
              <a:t>Runner</a:t>
            </a:r>
          </a:p>
        </p:txBody>
      </p:sp>
      <p:sp>
        <p:nvSpPr>
          <p:cNvPr id="3" name="Content Placeholder 2">
            <a:extLst>
              <a:ext uri="{FF2B5EF4-FFF2-40B4-BE49-F238E27FC236}">
                <a16:creationId xmlns:a16="http://schemas.microsoft.com/office/drawing/2014/main" id="{792DAD97-4FAF-F52A-1F8F-B80B9F7A80D4}"/>
              </a:ext>
            </a:extLst>
          </p:cNvPr>
          <p:cNvSpPr>
            <a:spLocks noGrp="1"/>
          </p:cNvSpPr>
          <p:nvPr>
            <p:ph idx="1"/>
          </p:nvPr>
        </p:nvSpPr>
        <p:spPr/>
        <p:txBody>
          <a:bodyPr>
            <a:normAutofit lnSpcReduction="1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 GitLab Runner is a lightweight agent (like a worker or helper) that runs your CI/CD jobs — the steps you define in .</a:t>
            </a:r>
            <a:r>
              <a:rPr lang="en-US" dirty="0" err="1">
                <a:latin typeface="Calibri Light" panose="020F0302020204030204" pitchFamily="34" charset="0"/>
                <a:ea typeface="Calibri Light" panose="020F0302020204030204" pitchFamily="34" charset="0"/>
                <a:cs typeface="Calibri Light" panose="020F0302020204030204" pitchFamily="34" charset="0"/>
              </a:rPr>
              <a:t>gitlab-ci.yml</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r>
              <a:rPr lang="en-US" dirty="0">
                <a:latin typeface="Calibri Light" panose="020F0302020204030204" pitchFamily="34" charset="0"/>
                <a:ea typeface="Calibri Light" panose="020F0302020204030204" pitchFamily="34" charset="0"/>
                <a:cs typeface="Calibri Light" panose="020F0302020204030204" pitchFamily="34" charset="0"/>
              </a:rPr>
              <a:t>When you push code, GitLab looks at that file and sends the job instructions to a runner, which then executes the scripts.</a:t>
            </a:r>
          </a:p>
          <a:p>
            <a:r>
              <a:rPr lang="en-US" dirty="0">
                <a:latin typeface="Calibri Light" panose="020F0302020204030204" pitchFamily="34" charset="0"/>
                <a:ea typeface="Calibri Light" panose="020F0302020204030204" pitchFamily="34" charset="0"/>
                <a:cs typeface="Calibri Light" panose="020F0302020204030204" pitchFamily="34" charset="0"/>
              </a:rPr>
              <a:t>There Are Two Main Types of Runners: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Shared Runners : Provided by GitLab. Automatically available for your jobs (especially for public repos).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Specific/Custom Runners: You install and manage them yourself. Useful if you want more control or need to run on private machines (e.g., behind a firewall, with special tools).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3513535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42711-9153-858E-8901-CE4726500C7A}"/>
              </a:ext>
            </a:extLst>
          </p:cNvPr>
          <p:cNvSpPr>
            <a:spLocks noGrp="1"/>
          </p:cNvSpPr>
          <p:nvPr>
            <p:ph type="title"/>
          </p:nvPr>
        </p:nvSpPr>
        <p:spPr/>
        <p:txBody>
          <a:bodyPr/>
          <a:lstStyle/>
          <a:p>
            <a:r>
              <a:rPr lang="en-IN" dirty="0"/>
              <a:t>Lab 5 output</a:t>
            </a:r>
          </a:p>
        </p:txBody>
      </p:sp>
      <p:sp>
        <p:nvSpPr>
          <p:cNvPr id="3" name="Content Placeholder 2">
            <a:extLst>
              <a:ext uri="{FF2B5EF4-FFF2-40B4-BE49-F238E27FC236}">
                <a16:creationId xmlns:a16="http://schemas.microsoft.com/office/drawing/2014/main" id="{E1595C10-8096-53C1-1952-B8BBC84077CF}"/>
              </a:ext>
            </a:extLst>
          </p:cNvPr>
          <p:cNvSpPr>
            <a:spLocks noGrp="1"/>
          </p:cNvSpPr>
          <p:nvPr>
            <p:ph idx="1"/>
          </p:nvPr>
        </p:nvSpPr>
        <p:spPr/>
        <p:txBody>
          <a:bodyPr>
            <a:normAutofit lnSpcReduction="10000"/>
          </a:bodyPr>
          <a:lstStyle/>
          <a:p>
            <a:r>
              <a:rPr lang="en-US" dirty="0"/>
              <a:t>You pushed code</a:t>
            </a:r>
          </a:p>
          <a:p>
            <a:pPr lvl="1"/>
            <a:r>
              <a:rPr lang="en-US" dirty="0"/>
              <a:t>You triggered the pipeline by committing and pushing code to GitLab.</a:t>
            </a:r>
          </a:p>
          <a:p>
            <a:r>
              <a:rPr lang="en-US" dirty="0"/>
              <a:t>GitLab picked a runner</a:t>
            </a:r>
          </a:p>
          <a:p>
            <a:pPr lvl="1"/>
            <a:r>
              <a:rPr lang="en-US" dirty="0"/>
              <a:t>GitLab automatically chose one of its own shared runners to run your job.</a:t>
            </a:r>
          </a:p>
          <a:p>
            <a:r>
              <a:rPr lang="en-US" dirty="0"/>
              <a:t>Runner used Docker</a:t>
            </a:r>
          </a:p>
          <a:p>
            <a:pPr lvl="1"/>
            <a:r>
              <a:rPr lang="en-US" dirty="0"/>
              <a:t>It used Docker to create a temporary container (environment) using the ruby:3.1 image.</a:t>
            </a:r>
          </a:p>
          <a:p>
            <a:r>
              <a:rPr lang="en-US" dirty="0"/>
              <a:t>Your code was downloaded</a:t>
            </a:r>
          </a:p>
          <a:p>
            <a:pPr lvl="1"/>
            <a:r>
              <a:rPr lang="en-US" dirty="0"/>
              <a:t>The runner cloned your Git repository into the container.</a:t>
            </a:r>
            <a:endParaRPr lang="en-IN" dirty="0"/>
          </a:p>
        </p:txBody>
      </p:sp>
    </p:spTree>
    <p:extLst>
      <p:ext uri="{BB962C8B-B14F-4D97-AF65-F5344CB8AC3E}">
        <p14:creationId xmlns:p14="http://schemas.microsoft.com/office/powerpoint/2010/main" val="1714387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1DB12-93C2-5D95-83E7-4813E34900AC}"/>
              </a:ext>
            </a:extLst>
          </p:cNvPr>
          <p:cNvSpPr>
            <a:spLocks noGrp="1"/>
          </p:cNvSpPr>
          <p:nvPr>
            <p:ph type="title"/>
          </p:nvPr>
        </p:nvSpPr>
        <p:spPr/>
        <p:txBody>
          <a:bodyPr/>
          <a:lstStyle/>
          <a:p>
            <a:r>
              <a:rPr lang="en-IN" dirty="0"/>
              <a:t>challenges</a:t>
            </a:r>
          </a:p>
        </p:txBody>
      </p:sp>
      <p:pic>
        <p:nvPicPr>
          <p:cNvPr id="9" name="Content Placeholder 8">
            <a:extLst>
              <a:ext uri="{FF2B5EF4-FFF2-40B4-BE49-F238E27FC236}">
                <a16:creationId xmlns:a16="http://schemas.microsoft.com/office/drawing/2014/main" id="{97501058-3150-DA76-8639-4B20E0024610}"/>
              </a:ext>
            </a:extLst>
          </p:cNvPr>
          <p:cNvPicPr>
            <a:picLocks noGrp="1" noChangeAspect="1"/>
          </p:cNvPicPr>
          <p:nvPr>
            <p:ph idx="1"/>
          </p:nvPr>
        </p:nvPicPr>
        <p:blipFill>
          <a:blip r:embed="rId2"/>
          <a:stretch>
            <a:fillRect/>
          </a:stretch>
        </p:blipFill>
        <p:spPr>
          <a:xfrm>
            <a:off x="1132114" y="1853755"/>
            <a:ext cx="9922740" cy="3883016"/>
          </a:xfrm>
        </p:spPr>
      </p:pic>
    </p:spTree>
    <p:extLst>
      <p:ext uri="{BB962C8B-B14F-4D97-AF65-F5344CB8AC3E}">
        <p14:creationId xmlns:p14="http://schemas.microsoft.com/office/powerpoint/2010/main" val="26437075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A0547-9B3D-918D-7381-7F0C26C04439}"/>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CDA8DF03-92DC-1913-709F-09B9F783EE32}"/>
              </a:ext>
            </a:extLst>
          </p:cNvPr>
          <p:cNvSpPr>
            <a:spLocks noGrp="1"/>
          </p:cNvSpPr>
          <p:nvPr>
            <p:ph idx="1"/>
          </p:nvPr>
        </p:nvSpPr>
        <p:spPr/>
        <p:txBody>
          <a:bodyPr>
            <a:normAutofit fontScale="92500" lnSpcReduction="20000"/>
          </a:bodyPr>
          <a:lstStyle/>
          <a:p>
            <a:r>
              <a:rPr lang="en-US" dirty="0"/>
              <a:t>Job script was run</a:t>
            </a:r>
          </a:p>
          <a:p>
            <a:r>
              <a:rPr lang="en-US" dirty="0"/>
              <a:t>Your job script was just:</a:t>
            </a:r>
          </a:p>
          <a:p>
            <a:pPr marL="0" indent="0">
              <a:buNone/>
            </a:pPr>
            <a:r>
              <a:rPr lang="en-US" dirty="0"/>
              <a:t>	echo "Hello from GitLab CI"</a:t>
            </a:r>
          </a:p>
          <a:p>
            <a:r>
              <a:rPr lang="en-US" dirty="0"/>
              <a:t>So it printed:</a:t>
            </a:r>
          </a:p>
          <a:p>
            <a:pPr marL="0" indent="0">
              <a:buNone/>
            </a:pPr>
            <a:r>
              <a:rPr lang="en-US" dirty="0"/>
              <a:t>	Hello from GitLab CI</a:t>
            </a:r>
          </a:p>
          <a:p>
            <a:r>
              <a:rPr lang="en-US" dirty="0"/>
              <a:t>Cleanup</a:t>
            </a:r>
          </a:p>
          <a:p>
            <a:r>
              <a:rPr lang="en-US" dirty="0"/>
              <a:t>	The container was destroyed, and everything was cleaned up.</a:t>
            </a:r>
          </a:p>
          <a:p>
            <a:r>
              <a:rPr lang="en-US" dirty="0"/>
              <a:t>Job passed — success!</a:t>
            </a:r>
            <a:endParaRPr lang="en-IN" dirty="0"/>
          </a:p>
        </p:txBody>
      </p:sp>
    </p:spTree>
    <p:extLst>
      <p:ext uri="{BB962C8B-B14F-4D97-AF65-F5344CB8AC3E}">
        <p14:creationId xmlns:p14="http://schemas.microsoft.com/office/powerpoint/2010/main" val="20064024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E86F-8CCB-EC63-B4F5-F5A2FC914F77}"/>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39A77545-F4F9-5910-F730-6B6F22CDF418}"/>
              </a:ext>
            </a:extLst>
          </p:cNvPr>
          <p:cNvPicPr>
            <a:picLocks noGrp="1" noChangeAspect="1"/>
          </p:cNvPicPr>
          <p:nvPr>
            <p:ph idx="1"/>
          </p:nvPr>
        </p:nvPicPr>
        <p:blipFill>
          <a:blip r:embed="rId2"/>
          <a:stretch>
            <a:fillRect/>
          </a:stretch>
        </p:blipFill>
        <p:spPr>
          <a:xfrm>
            <a:off x="2334084" y="2017747"/>
            <a:ext cx="8720770" cy="3555739"/>
          </a:xfrm>
        </p:spPr>
      </p:pic>
    </p:spTree>
    <p:extLst>
      <p:ext uri="{BB962C8B-B14F-4D97-AF65-F5344CB8AC3E}">
        <p14:creationId xmlns:p14="http://schemas.microsoft.com/office/powerpoint/2010/main" val="22084493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C9FBE-FB0E-2185-4DF8-76AC22A7ED82}"/>
              </a:ext>
            </a:extLst>
          </p:cNvPr>
          <p:cNvSpPr>
            <a:spLocks noGrp="1"/>
          </p:cNvSpPr>
          <p:nvPr>
            <p:ph type="title"/>
          </p:nvPr>
        </p:nvSpPr>
        <p:spPr/>
        <p:txBody>
          <a:bodyPr/>
          <a:lstStyle/>
          <a:p>
            <a:r>
              <a:rPr lang="en-IN" dirty="0"/>
              <a:t>Custom runner</a:t>
            </a:r>
          </a:p>
        </p:txBody>
      </p:sp>
      <p:sp>
        <p:nvSpPr>
          <p:cNvPr id="3" name="Content Placeholder 2">
            <a:extLst>
              <a:ext uri="{FF2B5EF4-FFF2-40B4-BE49-F238E27FC236}">
                <a16:creationId xmlns:a16="http://schemas.microsoft.com/office/drawing/2014/main" id="{36A79B28-CB39-7DDD-A364-EC111B06DFBD}"/>
              </a:ext>
            </a:extLst>
          </p:cNvPr>
          <p:cNvSpPr>
            <a:spLocks noGrp="1"/>
          </p:cNvSpPr>
          <p:nvPr>
            <p:ph idx="1"/>
          </p:nvPr>
        </p:nvSpPr>
        <p:spPr/>
        <p:txBody>
          <a:bodyPr/>
          <a:lstStyle/>
          <a:p>
            <a:pPr>
              <a:buNone/>
            </a:pPr>
            <a:r>
              <a:rPr lang="en-US" dirty="0"/>
              <a:t>A </a:t>
            </a:r>
            <a:r>
              <a:rPr lang="en-US" b="1" dirty="0"/>
              <a:t>custom runner</a:t>
            </a:r>
            <a:r>
              <a:rPr lang="en-US" dirty="0"/>
              <a:t> is:</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A </a:t>
            </a:r>
            <a:r>
              <a:rPr lang="en-US" b="1" dirty="0">
                <a:latin typeface="Calibri Light" panose="020F0302020204030204" pitchFamily="34" charset="0"/>
                <a:ea typeface="Calibri Light" panose="020F0302020204030204" pitchFamily="34" charset="0"/>
                <a:cs typeface="Calibri Light" panose="020F0302020204030204" pitchFamily="34" charset="0"/>
              </a:rPr>
              <a:t>runner you install yourself</a:t>
            </a:r>
            <a:r>
              <a:rPr lang="en-US" dirty="0">
                <a:latin typeface="Calibri Light" panose="020F0302020204030204" pitchFamily="34" charset="0"/>
                <a:ea typeface="Calibri Light" panose="020F0302020204030204" pitchFamily="34" charset="0"/>
                <a:cs typeface="Calibri Light" panose="020F0302020204030204" pitchFamily="34" charset="0"/>
              </a:rPr>
              <a:t>, on your </a:t>
            </a:r>
            <a:r>
              <a:rPr lang="en-US" b="1" dirty="0">
                <a:latin typeface="Calibri Light" panose="020F0302020204030204" pitchFamily="34" charset="0"/>
                <a:ea typeface="Calibri Light" panose="020F0302020204030204" pitchFamily="34" charset="0"/>
                <a:cs typeface="Calibri Light" panose="020F0302020204030204" pitchFamily="34" charset="0"/>
              </a:rPr>
              <a:t>own machine</a:t>
            </a: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b="1" dirty="0">
                <a:latin typeface="Calibri Light" panose="020F0302020204030204" pitchFamily="34" charset="0"/>
                <a:ea typeface="Calibri Light" panose="020F0302020204030204" pitchFamily="34" charset="0"/>
                <a:cs typeface="Calibri Light" panose="020F0302020204030204" pitchFamily="34" charset="0"/>
              </a:rPr>
              <a:t>VM</a:t>
            </a:r>
            <a:r>
              <a:rPr lang="en-US" dirty="0">
                <a:latin typeface="Calibri Light" panose="020F0302020204030204" pitchFamily="34" charset="0"/>
                <a:ea typeface="Calibri Light" panose="020F0302020204030204" pitchFamily="34" charset="0"/>
                <a:cs typeface="Calibri Light" panose="020F0302020204030204" pitchFamily="34" charset="0"/>
              </a:rPr>
              <a:t>, or </a:t>
            </a:r>
            <a:r>
              <a:rPr lang="en-US" b="1" dirty="0">
                <a:latin typeface="Calibri Light" panose="020F0302020204030204" pitchFamily="34" charset="0"/>
                <a:ea typeface="Calibri Light" panose="020F0302020204030204" pitchFamily="34" charset="0"/>
                <a:cs typeface="Calibri Light" panose="020F0302020204030204" pitchFamily="34" charset="0"/>
              </a:rPr>
              <a:t>cloud server</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pPr>
              <a:buFont typeface="Arial" panose="020B0604020202020204" pitchFamily="34" charset="0"/>
              <a:buChar char="•"/>
            </a:pPr>
            <a:r>
              <a:rPr lang="en-US" dirty="0">
                <a:latin typeface="Calibri Light" panose="020F0302020204030204" pitchFamily="34" charset="0"/>
                <a:ea typeface="Calibri Light" panose="020F0302020204030204" pitchFamily="34" charset="0"/>
                <a:cs typeface="Calibri Light" panose="020F0302020204030204" pitchFamily="34" charset="0"/>
              </a:rPr>
              <a:t>You use it </a:t>
            </a:r>
            <a:r>
              <a:rPr lang="en-US" b="1" dirty="0">
                <a:latin typeface="Calibri Light" panose="020F0302020204030204" pitchFamily="34" charset="0"/>
                <a:ea typeface="Calibri Light" panose="020F0302020204030204" pitchFamily="34" charset="0"/>
                <a:cs typeface="Calibri Light" panose="020F0302020204030204" pitchFamily="34" charset="0"/>
              </a:rPr>
              <a:t>when you want more control</a:t>
            </a:r>
            <a:r>
              <a:rPr lang="en-US" dirty="0">
                <a:latin typeface="Calibri Light" panose="020F0302020204030204" pitchFamily="34" charset="0"/>
                <a:ea typeface="Calibri Light" panose="020F0302020204030204" pitchFamily="34" charset="0"/>
                <a:cs typeface="Calibri Light" panose="020F0302020204030204" pitchFamily="34" charset="0"/>
              </a:rPr>
              <a:t> — like special software, more resources, or privacy.</a:t>
            </a:r>
          </a:p>
          <a:p>
            <a:r>
              <a:rPr lang="en-US" dirty="0">
                <a:latin typeface="Calibri Light" panose="020F0302020204030204" pitchFamily="34" charset="0"/>
                <a:ea typeface="Calibri Light" panose="020F0302020204030204" pitchFamily="34" charset="0"/>
                <a:cs typeface="Calibri Light" panose="020F0302020204030204" pitchFamily="34" charset="0"/>
              </a:rPr>
              <a:t>Instead of using GitLab's shared runners, you run jobs </a:t>
            </a:r>
            <a:r>
              <a:rPr lang="en-US" b="1" dirty="0">
                <a:latin typeface="Calibri Light" panose="020F0302020204030204" pitchFamily="34" charset="0"/>
                <a:ea typeface="Calibri Light" panose="020F0302020204030204" pitchFamily="34" charset="0"/>
                <a:cs typeface="Calibri Light" panose="020F0302020204030204" pitchFamily="34" charset="0"/>
              </a:rPr>
              <a:t>on your own system</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endParaRPr lang="en-IN" dirty="0"/>
          </a:p>
        </p:txBody>
      </p:sp>
      <p:pic>
        <p:nvPicPr>
          <p:cNvPr id="5" name="Picture 4">
            <a:extLst>
              <a:ext uri="{FF2B5EF4-FFF2-40B4-BE49-F238E27FC236}">
                <a16:creationId xmlns:a16="http://schemas.microsoft.com/office/drawing/2014/main" id="{2ECAEB97-53FB-AD23-9B7F-ACD80CA48398}"/>
              </a:ext>
            </a:extLst>
          </p:cNvPr>
          <p:cNvPicPr>
            <a:picLocks noChangeAspect="1"/>
          </p:cNvPicPr>
          <p:nvPr/>
        </p:nvPicPr>
        <p:blipFill>
          <a:blip r:embed="rId2"/>
          <a:stretch>
            <a:fillRect/>
          </a:stretch>
        </p:blipFill>
        <p:spPr>
          <a:xfrm>
            <a:off x="1687286" y="3853029"/>
            <a:ext cx="9053135" cy="2330570"/>
          </a:xfrm>
          <a:prstGeom prst="rect">
            <a:avLst/>
          </a:prstGeom>
        </p:spPr>
      </p:pic>
    </p:spTree>
    <p:extLst>
      <p:ext uri="{BB962C8B-B14F-4D97-AF65-F5344CB8AC3E}">
        <p14:creationId xmlns:p14="http://schemas.microsoft.com/office/powerpoint/2010/main" val="25131203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6CA4-8747-82A3-DA2F-948418E76659}"/>
              </a:ext>
            </a:extLst>
          </p:cNvPr>
          <p:cNvSpPr>
            <a:spLocks noGrp="1"/>
          </p:cNvSpPr>
          <p:nvPr>
            <p:ph type="title"/>
          </p:nvPr>
        </p:nvSpPr>
        <p:spPr/>
        <p:txBody>
          <a:bodyPr/>
          <a:lstStyle/>
          <a:p>
            <a:r>
              <a:rPr lang="en-IN" dirty="0"/>
              <a:t>Lab  6</a:t>
            </a:r>
          </a:p>
        </p:txBody>
      </p:sp>
      <p:sp>
        <p:nvSpPr>
          <p:cNvPr id="3" name="Content Placeholder 2">
            <a:extLst>
              <a:ext uri="{FF2B5EF4-FFF2-40B4-BE49-F238E27FC236}">
                <a16:creationId xmlns:a16="http://schemas.microsoft.com/office/drawing/2014/main" id="{C9AE487E-810C-E7C5-8387-2ED6ACC67B3F}"/>
              </a:ext>
            </a:extLst>
          </p:cNvPr>
          <p:cNvSpPr>
            <a:spLocks noGrp="1"/>
          </p:cNvSpPr>
          <p:nvPr>
            <p:ph idx="1"/>
          </p:nvPr>
        </p:nvSpPr>
        <p:spPr/>
        <p:txBody>
          <a:bodyPr/>
          <a:lstStyle/>
          <a:p>
            <a:r>
              <a:rPr lang="en-IN" dirty="0"/>
              <a:t>Custom runner </a:t>
            </a:r>
          </a:p>
          <a:p>
            <a:r>
              <a:rPr lang="en-IN" dirty="0"/>
              <a:t>Run job and explain the output</a:t>
            </a:r>
          </a:p>
        </p:txBody>
      </p:sp>
    </p:spTree>
    <p:extLst>
      <p:ext uri="{BB962C8B-B14F-4D97-AF65-F5344CB8AC3E}">
        <p14:creationId xmlns:p14="http://schemas.microsoft.com/office/powerpoint/2010/main" val="1521862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56CE2-BE47-4397-65BB-3563643E57A8}"/>
              </a:ext>
            </a:extLst>
          </p:cNvPr>
          <p:cNvSpPr>
            <a:spLocks noGrp="1"/>
          </p:cNvSpPr>
          <p:nvPr>
            <p:ph type="title"/>
          </p:nvPr>
        </p:nvSpPr>
        <p:spPr/>
        <p:txBody>
          <a:bodyPr/>
          <a:lstStyle/>
          <a:p>
            <a:r>
              <a:rPr lang="en-US" dirty="0"/>
              <a:t>jobs</a:t>
            </a:r>
            <a:endParaRPr lang="en-IN" dirty="0"/>
          </a:p>
        </p:txBody>
      </p:sp>
      <p:sp>
        <p:nvSpPr>
          <p:cNvPr id="3" name="Content Placeholder 2">
            <a:extLst>
              <a:ext uri="{FF2B5EF4-FFF2-40B4-BE49-F238E27FC236}">
                <a16:creationId xmlns:a16="http://schemas.microsoft.com/office/drawing/2014/main" id="{40B2798F-6FD9-8020-9E0A-1B8EBEADD3D4}"/>
              </a:ext>
            </a:extLst>
          </p:cNvPr>
          <p:cNvSpPr>
            <a:spLocks noGrp="1"/>
          </p:cNvSpPr>
          <p:nvPr>
            <p:ph idx="1"/>
          </p:nvPr>
        </p:nvSpPr>
        <p:spPr/>
        <p:txBody>
          <a:bodyPr>
            <a:normAutofit fontScale="92500" lnSpcReduction="10000"/>
          </a:bodyPr>
          <a:lstStyle/>
          <a:p>
            <a:r>
              <a:rPr lang="en-US" b="0" i="1" dirty="0">
                <a:solidFill>
                  <a:srgbClr val="242424"/>
                </a:solidFill>
                <a:effectLst/>
                <a:latin typeface="source-serif-pro"/>
              </a:rPr>
              <a:t>Job</a:t>
            </a:r>
            <a:r>
              <a:rPr lang="en-US" b="0" i="0" dirty="0">
                <a:solidFill>
                  <a:srgbClr val="242424"/>
                </a:solidFill>
                <a:effectLst/>
                <a:latin typeface="source-serif-pro"/>
              </a:rPr>
              <a:t> is the smallest unit to run in GitLab CI/CD. It is often called a “build step”. It can be a build or compilation task; it can be running unit tests; it can be code quality check(s) like linting or code coverage thresholds checks; it can be a deployment task.</a:t>
            </a:r>
            <a:endParaRPr lang="en-IN" b="1" dirty="0">
              <a:solidFill>
                <a:srgbClr val="242424"/>
              </a:solidFill>
              <a:latin typeface="sohne"/>
            </a:endParaRPr>
          </a:p>
          <a:p>
            <a:r>
              <a:rPr lang="en-US" i="0" dirty="0">
                <a:solidFill>
                  <a:srgbClr val="242424"/>
                </a:solidFill>
                <a:effectLst/>
                <a:latin typeface="sohne"/>
              </a:rPr>
              <a:t>A single job can contain multiple commands (scripts) to run. The following is an example:</a:t>
            </a:r>
          </a:p>
          <a:p>
            <a:pPr marL="0" indent="0">
              <a:buNone/>
            </a:pPr>
            <a:r>
              <a:rPr lang="en-US" i="0" dirty="0">
                <a:solidFill>
                  <a:srgbClr val="242424"/>
                </a:solidFill>
                <a:effectLst/>
                <a:latin typeface="sohne"/>
              </a:rPr>
              <a:t>Unit tests:</a:t>
            </a:r>
          </a:p>
          <a:p>
            <a:r>
              <a:rPr lang="en-US" i="0" dirty="0">
                <a:solidFill>
                  <a:srgbClr val="242424"/>
                </a:solidFill>
                <a:effectLst/>
                <a:latin typeface="sohne"/>
              </a:rPr>
              <a:t>  script:</a:t>
            </a:r>
          </a:p>
          <a:p>
            <a:r>
              <a:rPr lang="en-US" i="0" dirty="0">
                <a:solidFill>
                  <a:srgbClr val="242424"/>
                </a:solidFill>
                <a:effectLst/>
                <a:latin typeface="sohne"/>
              </a:rPr>
              <a:t>    - </a:t>
            </a:r>
            <a:r>
              <a:rPr lang="en-US" i="0" dirty="0" err="1">
                <a:solidFill>
                  <a:srgbClr val="242424"/>
                </a:solidFill>
                <a:effectLst/>
                <a:latin typeface="sohne"/>
              </a:rPr>
              <a:t>npm</a:t>
            </a:r>
            <a:r>
              <a:rPr lang="en-US" i="0" dirty="0">
                <a:solidFill>
                  <a:srgbClr val="242424"/>
                </a:solidFill>
                <a:effectLst/>
                <a:latin typeface="sohne"/>
              </a:rPr>
              <a:t> install</a:t>
            </a:r>
          </a:p>
          <a:p>
            <a:r>
              <a:rPr lang="en-US" i="0" dirty="0">
                <a:solidFill>
                  <a:srgbClr val="242424"/>
                </a:solidFill>
                <a:effectLst/>
                <a:latin typeface="sohne"/>
              </a:rPr>
              <a:t>    - </a:t>
            </a:r>
            <a:r>
              <a:rPr lang="en-US" i="0" dirty="0" err="1">
                <a:solidFill>
                  <a:srgbClr val="242424"/>
                </a:solidFill>
                <a:effectLst/>
                <a:latin typeface="sohne"/>
              </a:rPr>
              <a:t>npm</a:t>
            </a:r>
            <a:r>
              <a:rPr lang="en-US" i="0" dirty="0">
                <a:solidFill>
                  <a:srgbClr val="242424"/>
                </a:solidFill>
                <a:effectLst/>
                <a:latin typeface="sohne"/>
              </a:rPr>
              <a:t> run test</a:t>
            </a:r>
            <a:endParaRPr lang="en-IN" i="0" dirty="0">
              <a:solidFill>
                <a:srgbClr val="242424"/>
              </a:solidFill>
              <a:effectLst/>
              <a:latin typeface="sohne"/>
            </a:endParaRPr>
          </a:p>
        </p:txBody>
      </p:sp>
    </p:spTree>
    <p:extLst>
      <p:ext uri="{BB962C8B-B14F-4D97-AF65-F5344CB8AC3E}">
        <p14:creationId xmlns:p14="http://schemas.microsoft.com/office/powerpoint/2010/main" val="1525365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9A08E-D57E-4F85-1072-41EAB271D743}"/>
              </a:ext>
            </a:extLst>
          </p:cNvPr>
          <p:cNvSpPr>
            <a:spLocks noGrp="1"/>
          </p:cNvSpPr>
          <p:nvPr>
            <p:ph type="title"/>
          </p:nvPr>
        </p:nvSpPr>
        <p:spPr/>
        <p:txBody>
          <a:bodyPr/>
          <a:lstStyle/>
          <a:p>
            <a:r>
              <a:rPr lang="en-US" dirty="0"/>
              <a:t>stages</a:t>
            </a:r>
            <a:endParaRPr lang="en-IN" dirty="0"/>
          </a:p>
        </p:txBody>
      </p:sp>
      <p:sp>
        <p:nvSpPr>
          <p:cNvPr id="3" name="Content Placeholder 2">
            <a:extLst>
              <a:ext uri="{FF2B5EF4-FFF2-40B4-BE49-F238E27FC236}">
                <a16:creationId xmlns:a16="http://schemas.microsoft.com/office/drawing/2014/main" id="{96785C60-C680-C8FF-D1E5-4A34005E97A6}"/>
              </a:ext>
            </a:extLst>
          </p:cNvPr>
          <p:cNvSpPr>
            <a:spLocks noGrp="1"/>
          </p:cNvSpPr>
          <p:nvPr>
            <p:ph idx="1"/>
          </p:nvPr>
        </p:nvSpPr>
        <p:spPr/>
        <p:txBody>
          <a:bodyPr>
            <a:normAutofit/>
          </a:bodyPr>
          <a:lstStyle/>
          <a:p>
            <a:r>
              <a:rPr lang="en-US" dirty="0"/>
              <a:t>Each job belongs to a single stage. Stage can contain zero, one or more jobs to execute. All jobs in a single stage run in parallel. The next stage is executed only if all jobs from previous stage complete successfully — or they are marked as allowed to fail.</a:t>
            </a:r>
          </a:p>
          <a:p>
            <a:r>
              <a:rPr lang="en-US" dirty="0"/>
              <a:t>GitLab out-of-the-box has defined the following three stages:</a:t>
            </a:r>
          </a:p>
          <a:p>
            <a:r>
              <a:rPr lang="en-IN" b="0" i="0" dirty="0">
                <a:solidFill>
                  <a:srgbClr val="242424"/>
                </a:solidFill>
                <a:effectLst/>
                <a:latin typeface="source-code-pro"/>
              </a:rPr>
              <a:t>stages:</a:t>
            </a:r>
            <a:br>
              <a:rPr lang="en-IN" dirty="0"/>
            </a:br>
            <a:r>
              <a:rPr lang="en-IN" b="0" i="0" dirty="0">
                <a:solidFill>
                  <a:srgbClr val="242424"/>
                </a:solidFill>
                <a:effectLst/>
                <a:latin typeface="source-code-pro"/>
              </a:rPr>
              <a:t>- build</a:t>
            </a:r>
            <a:br>
              <a:rPr lang="en-IN" dirty="0"/>
            </a:br>
            <a:r>
              <a:rPr lang="en-IN" b="0" i="0" dirty="0">
                <a:solidFill>
                  <a:srgbClr val="242424"/>
                </a:solidFill>
                <a:effectLst/>
                <a:latin typeface="source-code-pro"/>
              </a:rPr>
              <a:t>- test</a:t>
            </a:r>
            <a:br>
              <a:rPr lang="en-IN" dirty="0"/>
            </a:br>
            <a:r>
              <a:rPr lang="en-IN" b="0" i="0" dirty="0">
                <a:solidFill>
                  <a:srgbClr val="242424"/>
                </a:solidFill>
                <a:effectLst/>
                <a:latin typeface="source-code-pro"/>
              </a:rPr>
              <a:t>- deploy</a:t>
            </a:r>
            <a:endParaRPr lang="en-US" dirty="0"/>
          </a:p>
        </p:txBody>
      </p:sp>
    </p:spTree>
    <p:extLst>
      <p:ext uri="{BB962C8B-B14F-4D97-AF65-F5344CB8AC3E}">
        <p14:creationId xmlns:p14="http://schemas.microsoft.com/office/powerpoint/2010/main" val="10824266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B8AF-A6E2-7F24-9E48-4652C4C704F0}"/>
              </a:ext>
            </a:extLst>
          </p:cNvPr>
          <p:cNvSpPr>
            <a:spLocks noGrp="1"/>
          </p:cNvSpPr>
          <p:nvPr>
            <p:ph type="title"/>
          </p:nvPr>
        </p:nvSpPr>
        <p:spPr/>
        <p:txBody>
          <a:bodyPr/>
          <a:lstStyle/>
          <a:p>
            <a:r>
              <a:rPr lang="en-US" dirty="0"/>
              <a:t>Lab 7</a:t>
            </a:r>
            <a:endParaRPr lang="en-IN" dirty="0"/>
          </a:p>
        </p:txBody>
      </p:sp>
      <p:sp>
        <p:nvSpPr>
          <p:cNvPr id="3" name="Content Placeholder 2">
            <a:extLst>
              <a:ext uri="{FF2B5EF4-FFF2-40B4-BE49-F238E27FC236}">
                <a16:creationId xmlns:a16="http://schemas.microsoft.com/office/drawing/2014/main" id="{EDAC7F78-A481-0C3D-0C1A-56B19858E097}"/>
              </a:ext>
            </a:extLst>
          </p:cNvPr>
          <p:cNvSpPr>
            <a:spLocks noGrp="1"/>
          </p:cNvSpPr>
          <p:nvPr>
            <p:ph idx="1"/>
          </p:nvPr>
        </p:nvSpPr>
        <p:spPr/>
        <p:txBody>
          <a:bodyPr/>
          <a:lstStyle/>
          <a:p>
            <a:pPr marL="0" indent="0">
              <a:buNone/>
            </a:pPr>
            <a:r>
              <a:rPr lang="en-US" dirty="0"/>
              <a:t>Lab file</a:t>
            </a:r>
            <a:endParaRPr lang="en-IN" dirty="0"/>
          </a:p>
        </p:txBody>
      </p:sp>
      <p:pic>
        <p:nvPicPr>
          <p:cNvPr id="5" name="Picture 4">
            <a:extLst>
              <a:ext uri="{FF2B5EF4-FFF2-40B4-BE49-F238E27FC236}">
                <a16:creationId xmlns:a16="http://schemas.microsoft.com/office/drawing/2014/main" id="{D2EB568F-18A2-A53E-1BF5-E12252C585D6}"/>
              </a:ext>
            </a:extLst>
          </p:cNvPr>
          <p:cNvPicPr>
            <a:picLocks noChangeAspect="1"/>
          </p:cNvPicPr>
          <p:nvPr/>
        </p:nvPicPr>
        <p:blipFill>
          <a:blip r:embed="rId2"/>
          <a:stretch>
            <a:fillRect/>
          </a:stretch>
        </p:blipFill>
        <p:spPr>
          <a:xfrm>
            <a:off x="3115818" y="2123976"/>
            <a:ext cx="8420533" cy="3829247"/>
          </a:xfrm>
          <a:prstGeom prst="rect">
            <a:avLst/>
          </a:prstGeom>
        </p:spPr>
      </p:pic>
    </p:spTree>
    <p:extLst>
      <p:ext uri="{BB962C8B-B14F-4D97-AF65-F5344CB8AC3E}">
        <p14:creationId xmlns:p14="http://schemas.microsoft.com/office/powerpoint/2010/main" val="8240279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96F75-43D3-3B9A-EBFA-572EFF900607}"/>
              </a:ext>
            </a:extLst>
          </p:cNvPr>
          <p:cNvSpPr>
            <a:spLocks noGrp="1"/>
          </p:cNvSpPr>
          <p:nvPr>
            <p:ph type="title"/>
          </p:nvPr>
        </p:nvSpPr>
        <p:spPr/>
        <p:txBody>
          <a:bodyPr/>
          <a:lstStyle/>
          <a:p>
            <a:r>
              <a:rPr lang="en-US" dirty="0"/>
              <a:t>Env in runner</a:t>
            </a:r>
            <a:endParaRPr lang="en-IN" dirty="0"/>
          </a:p>
        </p:txBody>
      </p:sp>
      <p:sp>
        <p:nvSpPr>
          <p:cNvPr id="3" name="Content Placeholder 2">
            <a:extLst>
              <a:ext uri="{FF2B5EF4-FFF2-40B4-BE49-F238E27FC236}">
                <a16:creationId xmlns:a16="http://schemas.microsoft.com/office/drawing/2014/main" id="{EE4C38E7-B3EF-FB37-DBF0-2BCCFB001179}"/>
              </a:ext>
            </a:extLst>
          </p:cNvPr>
          <p:cNvSpPr>
            <a:spLocks noGrp="1"/>
          </p:cNvSpPr>
          <p:nvPr>
            <p:ph idx="1"/>
          </p:nvPr>
        </p:nvSpPr>
        <p:spPr/>
        <p:txBody>
          <a:bodyPr/>
          <a:lstStyle/>
          <a:p>
            <a:r>
              <a:rPr lang="en-US" dirty="0"/>
              <a:t>Suppose we want to use specific utility in runner, how can we do it..</a:t>
            </a:r>
          </a:p>
          <a:p>
            <a:r>
              <a:rPr lang="en-US" dirty="0"/>
              <a:t>We are using a utility in our code for testing</a:t>
            </a:r>
          </a:p>
          <a:p>
            <a:r>
              <a:rPr lang="en-US" dirty="0" err="1"/>
              <a:t>Cowsay</a:t>
            </a:r>
            <a:endParaRPr lang="en-US" dirty="0"/>
          </a:p>
          <a:p>
            <a:endParaRPr lang="en-IN" dirty="0"/>
          </a:p>
        </p:txBody>
      </p:sp>
      <p:pic>
        <p:nvPicPr>
          <p:cNvPr id="5" name="Picture 4">
            <a:extLst>
              <a:ext uri="{FF2B5EF4-FFF2-40B4-BE49-F238E27FC236}">
                <a16:creationId xmlns:a16="http://schemas.microsoft.com/office/drawing/2014/main" id="{FD6FCEAF-BB0B-D622-26EA-0EF843A65C2A}"/>
              </a:ext>
            </a:extLst>
          </p:cNvPr>
          <p:cNvPicPr>
            <a:picLocks noChangeAspect="1"/>
          </p:cNvPicPr>
          <p:nvPr/>
        </p:nvPicPr>
        <p:blipFill>
          <a:blip r:embed="rId2"/>
          <a:stretch>
            <a:fillRect/>
          </a:stretch>
        </p:blipFill>
        <p:spPr>
          <a:xfrm>
            <a:off x="1623171" y="3741038"/>
            <a:ext cx="6267772" cy="1733639"/>
          </a:xfrm>
          <a:prstGeom prst="rect">
            <a:avLst/>
          </a:prstGeom>
        </p:spPr>
      </p:pic>
    </p:spTree>
    <p:extLst>
      <p:ext uri="{BB962C8B-B14F-4D97-AF65-F5344CB8AC3E}">
        <p14:creationId xmlns:p14="http://schemas.microsoft.com/office/powerpoint/2010/main" val="2636163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136BA-912C-FBB5-C0ED-B58C58CE73C7}"/>
              </a:ext>
            </a:extLst>
          </p:cNvPr>
          <p:cNvSpPr>
            <a:spLocks noGrp="1"/>
          </p:cNvSpPr>
          <p:nvPr>
            <p:ph type="title"/>
          </p:nvPr>
        </p:nvSpPr>
        <p:spPr/>
        <p:txBody>
          <a:bodyPr/>
          <a:lstStyle/>
          <a:p>
            <a:r>
              <a:rPr lang="en-US" dirty="0"/>
              <a:t>Lab 8 – part 1</a:t>
            </a:r>
            <a:endParaRPr lang="en-IN" dirty="0"/>
          </a:p>
        </p:txBody>
      </p:sp>
      <p:sp>
        <p:nvSpPr>
          <p:cNvPr id="3" name="Content Placeholder 2">
            <a:extLst>
              <a:ext uri="{FF2B5EF4-FFF2-40B4-BE49-F238E27FC236}">
                <a16:creationId xmlns:a16="http://schemas.microsoft.com/office/drawing/2014/main" id="{EB378AE2-F004-74CB-7E31-2062EFCF7562}"/>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42314115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D8631-419B-786F-D8E9-4EA820E7FFDB}"/>
              </a:ext>
            </a:extLst>
          </p:cNvPr>
          <p:cNvSpPr>
            <a:spLocks noGrp="1"/>
          </p:cNvSpPr>
          <p:nvPr>
            <p:ph type="title"/>
          </p:nvPr>
        </p:nvSpPr>
        <p:spPr/>
        <p:txBody>
          <a:bodyPr/>
          <a:lstStyle/>
          <a:p>
            <a:r>
              <a:rPr lang="en-IN" dirty="0" err="1"/>
              <a:t>before_script</a:t>
            </a:r>
            <a:endParaRPr lang="en-IN" dirty="0"/>
          </a:p>
        </p:txBody>
      </p:sp>
      <p:sp>
        <p:nvSpPr>
          <p:cNvPr id="3" name="Content Placeholder 2">
            <a:extLst>
              <a:ext uri="{FF2B5EF4-FFF2-40B4-BE49-F238E27FC236}">
                <a16:creationId xmlns:a16="http://schemas.microsoft.com/office/drawing/2014/main" id="{E0F63435-0734-6D99-4B1A-A6DBBCDD3FAC}"/>
              </a:ext>
            </a:extLst>
          </p:cNvPr>
          <p:cNvSpPr>
            <a:spLocks noGrp="1"/>
          </p:cNvSpPr>
          <p:nvPr>
            <p:ph idx="1"/>
          </p:nvPr>
        </p:nvSpPr>
        <p:spPr/>
        <p:txBody>
          <a:bodyPr>
            <a:normAutofit/>
          </a:bodyPr>
          <a:lstStyle/>
          <a:p>
            <a:r>
              <a:rPr lang="en-US" dirty="0"/>
              <a:t>In a .</a:t>
            </a:r>
            <a:r>
              <a:rPr lang="en-US" dirty="0" err="1"/>
              <a:t>gitlab-ci.yml</a:t>
            </a:r>
            <a:r>
              <a:rPr lang="en-US" dirty="0"/>
              <a:t> file, </a:t>
            </a:r>
            <a:r>
              <a:rPr lang="en-US" dirty="0" err="1"/>
              <a:t>before_script</a:t>
            </a:r>
            <a:r>
              <a:rPr lang="en-US" dirty="0"/>
              <a:t> is a set of commands that run before the main script block in a job.</a:t>
            </a:r>
          </a:p>
          <a:p>
            <a:r>
              <a:rPr lang="en-US" dirty="0"/>
              <a:t>You can define it:</a:t>
            </a:r>
          </a:p>
          <a:p>
            <a:pPr lvl="1"/>
            <a:r>
              <a:rPr lang="en-US" dirty="0"/>
              <a:t>Globally (for all jobs)</a:t>
            </a:r>
          </a:p>
          <a:p>
            <a:pPr lvl="1"/>
            <a:r>
              <a:rPr lang="en-US" dirty="0"/>
              <a:t>Individually (per job)</a:t>
            </a:r>
          </a:p>
          <a:p>
            <a:endParaRPr lang="en-US" dirty="0"/>
          </a:p>
          <a:p>
            <a:endParaRPr lang="en-IN" dirty="0"/>
          </a:p>
        </p:txBody>
      </p:sp>
    </p:spTree>
    <p:extLst>
      <p:ext uri="{BB962C8B-B14F-4D97-AF65-F5344CB8AC3E}">
        <p14:creationId xmlns:p14="http://schemas.microsoft.com/office/powerpoint/2010/main" val="1520943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CCCE7-18A2-CC3E-9753-8EBEF358E246}"/>
              </a:ext>
            </a:extLst>
          </p:cNvPr>
          <p:cNvSpPr>
            <a:spLocks noGrp="1"/>
          </p:cNvSpPr>
          <p:nvPr>
            <p:ph type="title"/>
          </p:nvPr>
        </p:nvSpPr>
        <p:spPr/>
        <p:txBody>
          <a:bodyPr/>
          <a:lstStyle/>
          <a:p>
            <a:r>
              <a:rPr lang="en-IN" dirty="0"/>
              <a:t>Solution</a:t>
            </a:r>
          </a:p>
        </p:txBody>
      </p:sp>
      <p:sp>
        <p:nvSpPr>
          <p:cNvPr id="3" name="Content Placeholder 2">
            <a:extLst>
              <a:ext uri="{FF2B5EF4-FFF2-40B4-BE49-F238E27FC236}">
                <a16:creationId xmlns:a16="http://schemas.microsoft.com/office/drawing/2014/main" id="{46E2E7F7-B4BF-82C1-1410-D56F4F2DD9AD}"/>
              </a:ext>
            </a:extLst>
          </p:cNvPr>
          <p:cNvSpPr>
            <a:spLocks noGrp="1"/>
          </p:cNvSpPr>
          <p:nvPr>
            <p:ph idx="1"/>
          </p:nvPr>
        </p:nvSpPr>
        <p:spPr/>
        <p:txBody>
          <a:bodyPr>
            <a:normAutofit fontScale="92500" lnSpcReduction="20000"/>
          </a:bodyPr>
          <a:lstStyle/>
          <a:p>
            <a:pPr algn="l"/>
            <a:r>
              <a:rPr lang="en-US" b="0" i="0" dirty="0">
                <a:solidFill>
                  <a:srgbClr val="242424"/>
                </a:solidFill>
                <a:effectLst/>
                <a:latin typeface="source-serif-pro"/>
              </a:rPr>
              <a:t>From the Developers point of view:</a:t>
            </a:r>
          </a:p>
          <a:p>
            <a:pPr lvl="1">
              <a:buFont typeface="+mj-lt"/>
              <a:buAutoNum type="arabicPeriod"/>
            </a:pPr>
            <a:r>
              <a:rPr lang="en-US" b="0" i="0" dirty="0">
                <a:solidFill>
                  <a:srgbClr val="242424"/>
                </a:solidFill>
                <a:effectLst/>
                <a:latin typeface="source-serif-pro"/>
              </a:rPr>
              <a:t>A system which enables code deployment without any delay or wait time.</a:t>
            </a:r>
          </a:p>
          <a:p>
            <a:pPr marL="457200" lvl="1" indent="0">
              <a:buNone/>
            </a:pPr>
            <a:r>
              <a:rPr lang="en-US" b="0" i="0" dirty="0">
                <a:solidFill>
                  <a:srgbClr val="242424"/>
                </a:solidFill>
                <a:effectLst/>
                <a:latin typeface="source-serif-pro"/>
              </a:rPr>
              <a:t>2. A system where work happens on the current code itself i.e. development sprints are short and well planned.</a:t>
            </a:r>
            <a:endParaRPr lang="en-IN" b="0" i="0" dirty="0">
              <a:solidFill>
                <a:srgbClr val="242424"/>
              </a:solidFill>
              <a:effectLst/>
              <a:latin typeface="source-serif-pro"/>
            </a:endParaRPr>
          </a:p>
          <a:p>
            <a:pPr algn="l"/>
            <a:r>
              <a:rPr lang="en-US" b="0" i="0" dirty="0">
                <a:solidFill>
                  <a:srgbClr val="242424"/>
                </a:solidFill>
                <a:effectLst/>
                <a:latin typeface="source-serif-pro"/>
              </a:rPr>
              <a:t>From Operations point of view:</a:t>
            </a:r>
          </a:p>
          <a:p>
            <a:pPr marL="0" indent="0" algn="l">
              <a:buNone/>
            </a:pPr>
            <a:r>
              <a:rPr lang="en-US" dirty="0">
                <a:solidFill>
                  <a:srgbClr val="242424"/>
                </a:solidFill>
                <a:latin typeface="source-serif-pro"/>
              </a:rPr>
              <a:t>         </a:t>
            </a:r>
            <a:r>
              <a:rPr lang="en-US" b="0" i="0" dirty="0">
                <a:solidFill>
                  <a:srgbClr val="242424"/>
                </a:solidFill>
                <a:effectLst/>
                <a:latin typeface="source-serif-pro"/>
              </a:rPr>
              <a:t>1.System should have at-least 99% uptime.</a:t>
            </a:r>
          </a:p>
          <a:p>
            <a:pPr marL="457200" lvl="1" indent="0">
              <a:buNone/>
            </a:pPr>
            <a:r>
              <a:rPr lang="en-US" b="0" i="0" dirty="0">
                <a:solidFill>
                  <a:srgbClr val="242424"/>
                </a:solidFill>
                <a:effectLst/>
                <a:latin typeface="source-serif-pro"/>
              </a:rPr>
              <a:t>2. Tools &amp; systems are there in place for easy administration.</a:t>
            </a:r>
          </a:p>
          <a:p>
            <a:pPr marL="457200" lvl="1" indent="0">
              <a:buNone/>
            </a:pPr>
            <a:r>
              <a:rPr lang="en-US" b="0" i="0" dirty="0">
                <a:solidFill>
                  <a:srgbClr val="242424"/>
                </a:solidFill>
                <a:effectLst/>
                <a:latin typeface="source-serif-pro"/>
              </a:rPr>
              <a:t>3. Effective monitoring and feedbacks system should be there.</a:t>
            </a:r>
          </a:p>
          <a:p>
            <a:pPr marL="457200" lvl="1" indent="0">
              <a:buNone/>
            </a:pPr>
            <a:r>
              <a:rPr lang="en-US" b="0" i="0" dirty="0">
                <a:solidFill>
                  <a:srgbClr val="242424"/>
                </a:solidFill>
                <a:effectLst/>
                <a:latin typeface="source-serif-pro"/>
              </a:rPr>
              <a:t>4. Better Collaboration between Development &amp; Operations and is common requirement for Developers and Operations team.</a:t>
            </a: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10544050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F43B-C552-CFC3-26ED-35A8378FB46D}"/>
              </a:ext>
            </a:extLst>
          </p:cNvPr>
          <p:cNvSpPr>
            <a:spLocks noGrp="1"/>
          </p:cNvSpPr>
          <p:nvPr>
            <p:ph type="title"/>
          </p:nvPr>
        </p:nvSpPr>
        <p:spPr/>
        <p:txBody>
          <a:bodyPr/>
          <a:lstStyle/>
          <a:p>
            <a:r>
              <a:rPr lang="en-US" dirty="0"/>
              <a:t>..</a:t>
            </a:r>
            <a:endParaRPr lang="en-IN" dirty="0"/>
          </a:p>
        </p:txBody>
      </p:sp>
      <p:sp>
        <p:nvSpPr>
          <p:cNvPr id="3" name="Content Placeholder 2">
            <a:extLst>
              <a:ext uri="{FF2B5EF4-FFF2-40B4-BE49-F238E27FC236}">
                <a16:creationId xmlns:a16="http://schemas.microsoft.com/office/drawing/2014/main" id="{4EA76016-0BAE-BEBB-C399-2D1B5D435833}"/>
              </a:ext>
            </a:extLst>
          </p:cNvPr>
          <p:cNvSpPr>
            <a:spLocks noGrp="1"/>
          </p:cNvSpPr>
          <p:nvPr>
            <p:ph idx="1"/>
          </p:nvPr>
        </p:nvSpPr>
        <p:spPr/>
        <p:txBody>
          <a:bodyPr>
            <a:normAutofit fontScale="92500" lnSpcReduction="20000"/>
          </a:bodyPr>
          <a:lstStyle/>
          <a:p>
            <a:pPr marL="0" indent="0">
              <a:buNone/>
            </a:pPr>
            <a:r>
              <a:rPr lang="en-IN" dirty="0"/>
              <a:t>say-hello:</a:t>
            </a:r>
          </a:p>
          <a:p>
            <a:pPr marL="0" indent="0">
              <a:buNone/>
            </a:pPr>
            <a:r>
              <a:rPr lang="en-IN" dirty="0"/>
              <a:t>  stage: hello</a:t>
            </a:r>
          </a:p>
          <a:p>
            <a:pPr marL="0" indent="0">
              <a:buNone/>
            </a:pPr>
            <a:r>
              <a:rPr lang="en-IN" dirty="0"/>
              <a:t>  tags:</a:t>
            </a:r>
          </a:p>
          <a:p>
            <a:pPr marL="0" indent="0">
              <a:buNone/>
            </a:pPr>
            <a:r>
              <a:rPr lang="en-IN" dirty="0"/>
              <a:t>    - </a:t>
            </a:r>
            <a:r>
              <a:rPr lang="en-IN" dirty="0" err="1"/>
              <a:t>myrunner</a:t>
            </a:r>
            <a:endParaRPr lang="en-IN" dirty="0"/>
          </a:p>
          <a:p>
            <a:pPr marL="0" indent="0">
              <a:buNone/>
            </a:pPr>
            <a:r>
              <a:rPr lang="en-IN" dirty="0"/>
              <a:t>  image: </a:t>
            </a:r>
            <a:r>
              <a:rPr lang="en-IN" dirty="0" err="1"/>
              <a:t>debian:bullseye</a:t>
            </a:r>
            <a:r>
              <a:rPr lang="en-IN" dirty="0"/>
              <a:t>  # Use a base image that supports apt</a:t>
            </a:r>
          </a:p>
          <a:p>
            <a:pPr marL="0" indent="0">
              <a:buNone/>
            </a:pPr>
            <a:r>
              <a:rPr lang="en-IN" dirty="0"/>
              <a:t>  </a:t>
            </a:r>
            <a:r>
              <a:rPr lang="en-IN" dirty="0" err="1"/>
              <a:t>before_script</a:t>
            </a:r>
            <a:r>
              <a:rPr lang="en-IN" dirty="0"/>
              <a:t>:</a:t>
            </a:r>
          </a:p>
          <a:p>
            <a:pPr marL="0" indent="0">
              <a:buNone/>
            </a:pPr>
            <a:r>
              <a:rPr lang="en-IN" dirty="0"/>
              <a:t>    - apt-get update -y</a:t>
            </a:r>
          </a:p>
          <a:p>
            <a:pPr marL="0" indent="0">
              <a:buNone/>
            </a:pPr>
            <a:r>
              <a:rPr lang="en-IN" dirty="0"/>
              <a:t>    - </a:t>
            </a:r>
            <a:r>
              <a:rPr lang="en-IN"/>
              <a:t>apt-get in	stall </a:t>
            </a:r>
            <a:r>
              <a:rPr lang="en-IN" dirty="0"/>
              <a:t>-y </a:t>
            </a:r>
            <a:r>
              <a:rPr lang="en-IN" dirty="0" err="1"/>
              <a:t>cowsay</a:t>
            </a:r>
            <a:endParaRPr lang="en-IN" dirty="0"/>
          </a:p>
        </p:txBody>
      </p:sp>
    </p:spTree>
    <p:extLst>
      <p:ext uri="{BB962C8B-B14F-4D97-AF65-F5344CB8AC3E}">
        <p14:creationId xmlns:p14="http://schemas.microsoft.com/office/powerpoint/2010/main" val="34363054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8B5E-CB42-2389-8E9A-35001113CC5B}"/>
              </a:ext>
            </a:extLst>
          </p:cNvPr>
          <p:cNvSpPr>
            <a:spLocks noGrp="1"/>
          </p:cNvSpPr>
          <p:nvPr>
            <p:ph type="title"/>
          </p:nvPr>
        </p:nvSpPr>
        <p:spPr/>
        <p:txBody>
          <a:bodyPr/>
          <a:lstStyle/>
          <a:p>
            <a:r>
              <a:rPr lang="en-US" dirty="0"/>
              <a:t>Lab 8 –Part 2</a:t>
            </a:r>
            <a:endParaRPr lang="en-IN" dirty="0"/>
          </a:p>
        </p:txBody>
      </p:sp>
      <p:sp>
        <p:nvSpPr>
          <p:cNvPr id="3" name="Content Placeholder 2">
            <a:extLst>
              <a:ext uri="{FF2B5EF4-FFF2-40B4-BE49-F238E27FC236}">
                <a16:creationId xmlns:a16="http://schemas.microsoft.com/office/drawing/2014/main" id="{33E93A3A-F7AF-67DA-C65E-5001E377111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9483350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1DBCD-AC6E-B12C-F916-90E62D55F69E}"/>
              </a:ext>
            </a:extLst>
          </p:cNvPr>
          <p:cNvSpPr>
            <a:spLocks noGrp="1"/>
          </p:cNvSpPr>
          <p:nvPr>
            <p:ph type="title"/>
          </p:nvPr>
        </p:nvSpPr>
        <p:spPr/>
        <p:txBody>
          <a:bodyPr/>
          <a:lstStyle/>
          <a:p>
            <a:r>
              <a:rPr lang="en-IN" dirty="0" err="1"/>
              <a:t>After_script</a:t>
            </a:r>
            <a:endParaRPr lang="en-IN" dirty="0"/>
          </a:p>
        </p:txBody>
      </p:sp>
      <p:sp>
        <p:nvSpPr>
          <p:cNvPr id="3" name="Content Placeholder 2">
            <a:extLst>
              <a:ext uri="{FF2B5EF4-FFF2-40B4-BE49-F238E27FC236}">
                <a16:creationId xmlns:a16="http://schemas.microsoft.com/office/drawing/2014/main" id="{3DA85CA6-A890-8E70-03FE-A9AD0E04F0E8}"/>
              </a:ext>
            </a:extLst>
          </p:cNvPr>
          <p:cNvSpPr>
            <a:spLocks noGrp="1"/>
          </p:cNvSpPr>
          <p:nvPr>
            <p:ph idx="1"/>
          </p:nvPr>
        </p:nvSpPr>
        <p:spPr/>
        <p:txBody>
          <a:bodyPr>
            <a:normAutofit/>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What is </a:t>
            </a:r>
            <a:r>
              <a:rPr lang="en-US" dirty="0" err="1">
                <a:latin typeface="Calibri Light" panose="020F0302020204030204" pitchFamily="34" charset="0"/>
                <a:ea typeface="Calibri Light" panose="020F0302020204030204" pitchFamily="34" charset="0"/>
                <a:cs typeface="Calibri Light" panose="020F0302020204030204" pitchFamily="34" charset="0"/>
              </a:rPr>
              <a:t>after_script</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r>
              <a:rPr lang="en-US" dirty="0" err="1">
                <a:latin typeface="Calibri Light" panose="020F0302020204030204" pitchFamily="34" charset="0"/>
                <a:ea typeface="Calibri Light" panose="020F0302020204030204" pitchFamily="34" charset="0"/>
                <a:cs typeface="Calibri Light" panose="020F0302020204030204" pitchFamily="34" charset="0"/>
              </a:rPr>
              <a:t>after_script</a:t>
            </a:r>
            <a:r>
              <a:rPr lang="en-US" dirty="0">
                <a:latin typeface="Calibri Light" panose="020F0302020204030204" pitchFamily="34" charset="0"/>
                <a:ea typeface="Calibri Light" panose="020F0302020204030204" pitchFamily="34" charset="0"/>
                <a:cs typeface="Calibri Light" panose="020F0302020204030204" pitchFamily="34" charset="0"/>
              </a:rPr>
              <a:t> is a special section in a GitLab CI job that runs after the main script, no matter if the job succeeds or fails.</a:t>
            </a:r>
          </a:p>
          <a:p>
            <a:r>
              <a:rPr lang="en-US" dirty="0">
                <a:latin typeface="Calibri Light" panose="020F0302020204030204" pitchFamily="34" charset="0"/>
                <a:ea typeface="Calibri Light" panose="020F0302020204030204" pitchFamily="34" charset="0"/>
                <a:cs typeface="Calibri Light" panose="020F0302020204030204" pitchFamily="34" charset="0"/>
              </a:rPr>
              <a:t>You use </a:t>
            </a:r>
            <a:r>
              <a:rPr lang="en-US" dirty="0" err="1">
                <a:latin typeface="Calibri Light" panose="020F0302020204030204" pitchFamily="34" charset="0"/>
                <a:ea typeface="Calibri Light" panose="020F0302020204030204" pitchFamily="34" charset="0"/>
                <a:cs typeface="Calibri Light" panose="020F0302020204030204" pitchFamily="34" charset="0"/>
              </a:rPr>
              <a:t>after_script</a:t>
            </a:r>
            <a:r>
              <a:rPr lang="en-US" dirty="0">
                <a:latin typeface="Calibri Light" panose="020F0302020204030204" pitchFamily="34" charset="0"/>
                <a:ea typeface="Calibri Light" panose="020F0302020204030204" pitchFamily="34" charset="0"/>
                <a:cs typeface="Calibri Light" panose="020F0302020204030204" pitchFamily="34" charset="0"/>
              </a:rPr>
              <a:t> for cleanup or post-processing tasks. For example: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Deleting temp files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Logging some final message</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Sending notifications</a:t>
            </a:r>
          </a:p>
          <a:p>
            <a:pPr lvl="1"/>
            <a:r>
              <a:rPr lang="en-US" dirty="0">
                <a:latin typeface="Calibri Light" panose="020F0302020204030204" pitchFamily="34" charset="0"/>
                <a:ea typeface="Calibri Light" panose="020F0302020204030204" pitchFamily="34" charset="0"/>
                <a:cs typeface="Calibri Light" panose="020F0302020204030204" pitchFamily="34" charset="0"/>
              </a:rPr>
              <a:t>Uninstalling packages you installed in </a:t>
            </a:r>
            <a:r>
              <a:rPr lang="en-US" dirty="0" err="1">
                <a:latin typeface="Calibri Light" panose="020F0302020204030204" pitchFamily="34" charset="0"/>
                <a:ea typeface="Calibri Light" panose="020F0302020204030204" pitchFamily="34" charset="0"/>
                <a:cs typeface="Calibri Light" panose="020F0302020204030204" pitchFamily="34" charset="0"/>
              </a:rPr>
              <a:t>before_script</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0006701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29572-56DF-E32F-DADA-8CAB433E2C3C}"/>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959AE0FE-7145-28F3-552F-B13BCDC1F386}"/>
              </a:ext>
            </a:extLst>
          </p:cNvPr>
          <p:cNvSpPr>
            <a:spLocks noGrp="1"/>
          </p:cNvSpPr>
          <p:nvPr>
            <p:ph idx="1"/>
          </p:nvPr>
        </p:nvSpPr>
        <p:spPr/>
        <p:txBody>
          <a:bodyPr>
            <a:normAutofit fontScale="92500" lnSpcReduction="20000"/>
          </a:bodyPr>
          <a:lstStyle/>
          <a:p>
            <a:pPr marL="0" indent="0">
              <a:buNone/>
            </a:pPr>
            <a:r>
              <a:rPr lang="en-IN" dirty="0"/>
              <a:t> </a:t>
            </a:r>
            <a:r>
              <a:rPr lang="en-IN" dirty="0" err="1"/>
              <a:t>before_script</a:t>
            </a:r>
            <a:r>
              <a:rPr lang="en-IN" dirty="0"/>
              <a:t>:</a:t>
            </a:r>
          </a:p>
          <a:p>
            <a:pPr marL="0" indent="0">
              <a:buNone/>
            </a:pPr>
            <a:r>
              <a:rPr lang="en-IN" dirty="0"/>
              <a:t>    - apt-get update -y</a:t>
            </a:r>
          </a:p>
          <a:p>
            <a:pPr marL="0" indent="0">
              <a:buNone/>
            </a:pPr>
            <a:r>
              <a:rPr lang="en-IN" dirty="0"/>
              <a:t>    - apt-get install -y </a:t>
            </a:r>
            <a:r>
              <a:rPr lang="en-IN" dirty="0" err="1"/>
              <a:t>cowsay</a:t>
            </a:r>
            <a:endParaRPr lang="en-IN" dirty="0"/>
          </a:p>
          <a:p>
            <a:pPr marL="0" indent="0">
              <a:buNone/>
            </a:pPr>
            <a:r>
              <a:rPr lang="en-IN" dirty="0"/>
              <a:t>  script:</a:t>
            </a:r>
          </a:p>
          <a:p>
            <a:pPr marL="0" indent="0">
              <a:buNone/>
            </a:pPr>
            <a:r>
              <a:rPr lang="en-IN" dirty="0"/>
              <a:t>    - /</a:t>
            </a:r>
            <a:r>
              <a:rPr lang="en-IN" dirty="0" err="1"/>
              <a:t>usr</a:t>
            </a:r>
            <a:r>
              <a:rPr lang="en-IN" dirty="0"/>
              <a:t>/games/</a:t>
            </a:r>
            <a:r>
              <a:rPr lang="en-IN" dirty="0" err="1"/>
              <a:t>cowsay</a:t>
            </a:r>
            <a:r>
              <a:rPr lang="en-IN" dirty="0"/>
              <a:t> "hello from GitLab CI"</a:t>
            </a:r>
          </a:p>
          <a:p>
            <a:pPr marL="0" indent="0">
              <a:buNone/>
            </a:pPr>
            <a:r>
              <a:rPr lang="en-IN" dirty="0"/>
              <a:t>  </a:t>
            </a:r>
            <a:r>
              <a:rPr lang="en-IN" dirty="0" err="1"/>
              <a:t>after_script</a:t>
            </a:r>
            <a:r>
              <a:rPr lang="en-IN" dirty="0"/>
              <a:t>:</a:t>
            </a:r>
          </a:p>
          <a:p>
            <a:pPr marL="0" indent="0">
              <a:buNone/>
            </a:pPr>
            <a:r>
              <a:rPr lang="en-IN" dirty="0"/>
              <a:t>    - echo "Cleaning up after job..."</a:t>
            </a:r>
          </a:p>
          <a:p>
            <a:pPr marL="0" indent="0">
              <a:buNone/>
            </a:pPr>
            <a:r>
              <a:rPr lang="en-IN" dirty="0"/>
              <a:t>    - apt-get remove -y </a:t>
            </a:r>
            <a:r>
              <a:rPr lang="en-IN" dirty="0" err="1"/>
              <a:t>cowsay</a:t>
            </a:r>
            <a:endParaRPr lang="en-IN" dirty="0"/>
          </a:p>
        </p:txBody>
      </p:sp>
    </p:spTree>
    <p:extLst>
      <p:ext uri="{BB962C8B-B14F-4D97-AF65-F5344CB8AC3E}">
        <p14:creationId xmlns:p14="http://schemas.microsoft.com/office/powerpoint/2010/main" val="19567614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5D000-126F-F7B2-38B8-4E5E9C42518B}"/>
              </a:ext>
            </a:extLst>
          </p:cNvPr>
          <p:cNvSpPr>
            <a:spLocks noGrp="1"/>
          </p:cNvSpPr>
          <p:nvPr>
            <p:ph type="title"/>
          </p:nvPr>
        </p:nvSpPr>
        <p:spPr/>
        <p:txBody>
          <a:bodyPr/>
          <a:lstStyle/>
          <a:p>
            <a:r>
              <a:rPr lang="en-IN" dirty="0"/>
              <a:t>Lab 9</a:t>
            </a:r>
          </a:p>
        </p:txBody>
      </p:sp>
      <p:pic>
        <p:nvPicPr>
          <p:cNvPr id="5" name="Content Placeholder 4">
            <a:extLst>
              <a:ext uri="{FF2B5EF4-FFF2-40B4-BE49-F238E27FC236}">
                <a16:creationId xmlns:a16="http://schemas.microsoft.com/office/drawing/2014/main" id="{005764CB-E37D-42D8-AA0C-9A42669419EE}"/>
              </a:ext>
            </a:extLst>
          </p:cNvPr>
          <p:cNvPicPr>
            <a:picLocks noGrp="1" noChangeAspect="1"/>
          </p:cNvPicPr>
          <p:nvPr>
            <p:ph idx="1"/>
          </p:nvPr>
        </p:nvPicPr>
        <p:blipFill>
          <a:blip r:embed="rId2"/>
          <a:stretch>
            <a:fillRect/>
          </a:stretch>
        </p:blipFill>
        <p:spPr>
          <a:xfrm>
            <a:off x="2973219" y="2289894"/>
            <a:ext cx="6559887" cy="2902099"/>
          </a:xfrm>
        </p:spPr>
      </p:pic>
    </p:spTree>
    <p:extLst>
      <p:ext uri="{BB962C8B-B14F-4D97-AF65-F5344CB8AC3E}">
        <p14:creationId xmlns:p14="http://schemas.microsoft.com/office/powerpoint/2010/main" val="17077040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D703-052D-0403-4A29-B758DE38C968}"/>
              </a:ext>
            </a:extLst>
          </p:cNvPr>
          <p:cNvSpPr>
            <a:spLocks noGrp="1"/>
          </p:cNvSpPr>
          <p:nvPr>
            <p:ph type="title"/>
          </p:nvPr>
        </p:nvSpPr>
        <p:spPr/>
        <p:txBody>
          <a:bodyPr/>
          <a:lstStyle/>
          <a:p>
            <a:r>
              <a:rPr lang="en-IN" dirty="0"/>
              <a:t>Artifacts</a:t>
            </a:r>
          </a:p>
        </p:txBody>
      </p:sp>
      <p:sp>
        <p:nvSpPr>
          <p:cNvPr id="3" name="Content Placeholder 2">
            <a:extLst>
              <a:ext uri="{FF2B5EF4-FFF2-40B4-BE49-F238E27FC236}">
                <a16:creationId xmlns:a16="http://schemas.microsoft.com/office/drawing/2014/main" id="{C2423C61-6858-35C8-91FC-99556A0DE333}"/>
              </a:ext>
            </a:extLst>
          </p:cNvPr>
          <p:cNvSpPr>
            <a:spLocks noGrp="1"/>
          </p:cNvSpPr>
          <p:nvPr>
            <p:ph idx="1"/>
          </p:nvPr>
        </p:nvSpPr>
        <p:spPr/>
        <p:txBody>
          <a:bodyPr>
            <a:normAutofit fontScale="85000" lnSpcReduction="20000"/>
          </a:bodyPr>
          <a:lstStyle/>
          <a:p>
            <a:r>
              <a:rPr lang="en-US" dirty="0">
                <a:latin typeface="Calibri Light" panose="020F0302020204030204" pitchFamily="34" charset="0"/>
                <a:ea typeface="Calibri Light" panose="020F0302020204030204" pitchFamily="34" charset="0"/>
                <a:cs typeface="Calibri Light" panose="020F0302020204030204" pitchFamily="34" charset="0"/>
              </a:rPr>
              <a:t>artifacts are files or directories created by a job that you want to save and share between stages or download later from the GitLab web UI.</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artifacts:</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paths:</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 path/to/file-or-folder</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expire_in</a:t>
            </a:r>
            <a:r>
              <a:rPr lang="en-US" dirty="0">
                <a:latin typeface="Calibri Light" panose="020F0302020204030204" pitchFamily="34" charset="0"/>
                <a:ea typeface="Calibri Light" panose="020F0302020204030204" pitchFamily="34" charset="0"/>
                <a:cs typeface="Calibri Light" panose="020F0302020204030204" pitchFamily="34" charset="0"/>
              </a:rPr>
              <a:t>: 1 hour     # Optional: how long to keep artifacts</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when: always          # Optional: when to upload artifacts (default: </a:t>
            </a:r>
            <a:r>
              <a:rPr lang="en-US" dirty="0" err="1">
                <a:latin typeface="Calibri Light" panose="020F0302020204030204" pitchFamily="34" charset="0"/>
                <a:ea typeface="Calibri Light" panose="020F0302020204030204" pitchFamily="34" charset="0"/>
                <a:cs typeface="Calibri Light" panose="020F0302020204030204" pitchFamily="34" charset="0"/>
              </a:rPr>
              <a:t>on_success</a:t>
            </a:r>
            <a:r>
              <a:rPr lang="en-US" dirty="0">
                <a:latin typeface="Calibri Light" panose="020F0302020204030204" pitchFamily="34" charset="0"/>
                <a:ea typeface="Calibri Light" panose="020F0302020204030204" pitchFamily="34" charset="0"/>
                <a:cs typeface="Calibri Light" panose="020F0302020204030204" pitchFamily="34" charset="0"/>
              </a:rPr>
              <a:t>)</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reports:              # Optional: for test, code quality, etc.</a:t>
            </a:r>
          </a:p>
          <a:p>
            <a:pPr marL="0" indent="0">
              <a:buNone/>
            </a:pPr>
            <a:r>
              <a:rPr lang="en-US" dirty="0">
                <a:latin typeface="Calibri Light" panose="020F0302020204030204" pitchFamily="34" charset="0"/>
                <a:ea typeface="Calibri Light" panose="020F0302020204030204" pitchFamily="34" charset="0"/>
                <a:cs typeface="Calibri Light" panose="020F0302020204030204" pitchFamily="34" charset="0"/>
              </a:rPr>
              <a:t>    </a:t>
            </a:r>
            <a:r>
              <a:rPr lang="en-US" dirty="0" err="1">
                <a:latin typeface="Calibri Light" panose="020F0302020204030204" pitchFamily="34" charset="0"/>
                <a:ea typeface="Calibri Light" panose="020F0302020204030204" pitchFamily="34" charset="0"/>
                <a:cs typeface="Calibri Light" panose="020F0302020204030204" pitchFamily="34" charset="0"/>
              </a:rPr>
              <a:t>junit</a:t>
            </a:r>
            <a:r>
              <a:rPr lang="en-US" dirty="0">
                <a:latin typeface="Calibri Light" panose="020F0302020204030204" pitchFamily="34" charset="0"/>
                <a:ea typeface="Calibri Light" panose="020F0302020204030204" pitchFamily="34" charset="0"/>
                <a:cs typeface="Calibri Light" panose="020F0302020204030204" pitchFamily="34" charset="0"/>
              </a:rPr>
              <a:t>: test-results.xml</a:t>
            </a:r>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789701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4AB06-E5DC-FE2C-8F0A-7927933C99F4}"/>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7721D1B8-81CC-5AF3-0025-F329E8F77D3B}"/>
              </a:ext>
            </a:extLst>
          </p:cNvPr>
          <p:cNvPicPr>
            <a:picLocks noGrp="1" noChangeAspect="1"/>
          </p:cNvPicPr>
          <p:nvPr>
            <p:ph idx="1"/>
          </p:nvPr>
        </p:nvPicPr>
        <p:blipFill>
          <a:blip r:embed="rId2"/>
          <a:stretch>
            <a:fillRect/>
          </a:stretch>
        </p:blipFill>
        <p:spPr>
          <a:xfrm>
            <a:off x="1451580" y="2575658"/>
            <a:ext cx="8221234" cy="3074027"/>
          </a:xfrm>
        </p:spPr>
      </p:pic>
    </p:spTree>
    <p:extLst>
      <p:ext uri="{BB962C8B-B14F-4D97-AF65-F5344CB8AC3E}">
        <p14:creationId xmlns:p14="http://schemas.microsoft.com/office/powerpoint/2010/main" val="110668149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03EF-0E90-4B65-98F8-B58EC23D1C14}"/>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B7051AA4-3424-DC3D-FF3B-55A5CB19E4FF}"/>
              </a:ext>
            </a:extLst>
          </p:cNvPr>
          <p:cNvSpPr>
            <a:spLocks noGrp="1"/>
          </p:cNvSpPr>
          <p:nvPr>
            <p:ph idx="1"/>
          </p:nvPr>
        </p:nvSpPr>
        <p:spPr/>
        <p:txBody>
          <a:bodyPr/>
          <a:lstStyle/>
          <a:p>
            <a:pPr marL="0" indent="0">
              <a:buNone/>
            </a:pPr>
            <a:r>
              <a:rPr lang="en-US" dirty="0"/>
              <a:t>build:</a:t>
            </a:r>
          </a:p>
          <a:p>
            <a:pPr marL="0" indent="0">
              <a:buNone/>
            </a:pPr>
            <a:r>
              <a:rPr lang="en-US" dirty="0"/>
              <a:t>  script:</a:t>
            </a:r>
          </a:p>
          <a:p>
            <a:pPr marL="0" indent="0">
              <a:buNone/>
            </a:pPr>
            <a:r>
              <a:rPr lang="en-US" dirty="0"/>
              <a:t>    - make build</a:t>
            </a:r>
          </a:p>
          <a:p>
            <a:pPr marL="0" indent="0">
              <a:buNone/>
            </a:pPr>
            <a:r>
              <a:rPr lang="en-US" dirty="0"/>
              <a:t>  artifacts:</a:t>
            </a:r>
          </a:p>
          <a:p>
            <a:pPr marL="0" indent="0">
              <a:buNone/>
            </a:pPr>
            <a:r>
              <a:rPr lang="en-US" dirty="0"/>
              <a:t>    paths:</a:t>
            </a:r>
          </a:p>
          <a:p>
            <a:pPr marL="0" indent="0">
              <a:buNone/>
            </a:pPr>
            <a:r>
              <a:rPr lang="en-US" dirty="0"/>
              <a:t>      - build/output/</a:t>
            </a:r>
          </a:p>
          <a:p>
            <a:pPr marL="0" indent="0">
              <a:buNone/>
            </a:pPr>
            <a:r>
              <a:rPr lang="en-US" dirty="0"/>
              <a:t>    </a:t>
            </a:r>
            <a:r>
              <a:rPr lang="en-US" dirty="0" err="1"/>
              <a:t>expire_in</a:t>
            </a:r>
            <a:r>
              <a:rPr lang="en-US" dirty="0"/>
              <a:t>: 2 days</a:t>
            </a:r>
          </a:p>
          <a:p>
            <a:pPr marL="0" indent="0">
              <a:buNone/>
            </a:pPr>
            <a:endParaRPr lang="en-IN" dirty="0"/>
          </a:p>
        </p:txBody>
      </p:sp>
    </p:spTree>
    <p:extLst>
      <p:ext uri="{BB962C8B-B14F-4D97-AF65-F5344CB8AC3E}">
        <p14:creationId xmlns:p14="http://schemas.microsoft.com/office/powerpoint/2010/main" val="38986597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4988-0D0C-35A5-1FA2-31FD8C994535}"/>
              </a:ext>
            </a:extLst>
          </p:cNvPr>
          <p:cNvSpPr>
            <a:spLocks noGrp="1"/>
          </p:cNvSpPr>
          <p:nvPr>
            <p:ph type="title"/>
          </p:nvPr>
        </p:nvSpPr>
        <p:spPr/>
        <p:txBody>
          <a:bodyPr/>
          <a:lstStyle/>
          <a:p>
            <a:r>
              <a:rPr lang="en-IN" dirty="0"/>
              <a:t>Lab 10</a:t>
            </a:r>
          </a:p>
        </p:txBody>
      </p:sp>
      <p:pic>
        <p:nvPicPr>
          <p:cNvPr id="5" name="Content Placeholder 4">
            <a:extLst>
              <a:ext uri="{FF2B5EF4-FFF2-40B4-BE49-F238E27FC236}">
                <a16:creationId xmlns:a16="http://schemas.microsoft.com/office/drawing/2014/main" id="{C4BE4424-9286-4C89-E3A2-13320299711C}"/>
              </a:ext>
            </a:extLst>
          </p:cNvPr>
          <p:cNvPicPr>
            <a:picLocks noGrp="1" noChangeAspect="1"/>
          </p:cNvPicPr>
          <p:nvPr>
            <p:ph idx="1"/>
          </p:nvPr>
        </p:nvPicPr>
        <p:blipFill>
          <a:blip r:embed="rId2"/>
          <a:stretch>
            <a:fillRect/>
          </a:stretch>
        </p:blipFill>
        <p:spPr>
          <a:xfrm>
            <a:off x="1450975" y="2345909"/>
            <a:ext cx="9604375" cy="3260233"/>
          </a:xfrm>
        </p:spPr>
      </p:pic>
    </p:spTree>
    <p:extLst>
      <p:ext uri="{BB962C8B-B14F-4D97-AF65-F5344CB8AC3E}">
        <p14:creationId xmlns:p14="http://schemas.microsoft.com/office/powerpoint/2010/main" val="3130097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3CD68-92C3-74CC-3084-D71FCC8E69D7}"/>
              </a:ext>
            </a:extLst>
          </p:cNvPr>
          <p:cNvSpPr>
            <a:spLocks noGrp="1"/>
          </p:cNvSpPr>
          <p:nvPr>
            <p:ph idx="1"/>
          </p:nvPr>
        </p:nvSpPr>
        <p:spPr/>
        <p:txBody>
          <a:bodyPr>
            <a:normAutofit fontScale="92500" lnSpcReduction="20000"/>
          </a:bodyPr>
          <a:lstStyle/>
          <a:p>
            <a:r>
              <a:rPr lang="en-US" dirty="0"/>
              <a:t>The except rule tells GitLab CI when not to run a job.</a:t>
            </a:r>
          </a:p>
          <a:p>
            <a:r>
              <a:rPr lang="en-US" dirty="0"/>
              <a:t>It's like saying:</a:t>
            </a:r>
          </a:p>
          <a:p>
            <a:r>
              <a:rPr lang="en-US" dirty="0"/>
              <a:t> “Run this job unless the pipeline matches these conditions.”</a:t>
            </a:r>
          </a:p>
          <a:p>
            <a:pPr marL="0" indent="0">
              <a:buNone/>
            </a:pPr>
            <a:r>
              <a:rPr lang="en-US" dirty="0"/>
              <a:t>job-name:</a:t>
            </a:r>
          </a:p>
          <a:p>
            <a:pPr marL="0" indent="0">
              <a:buNone/>
            </a:pPr>
            <a:r>
              <a:rPr lang="en-US" dirty="0"/>
              <a:t>  script:</a:t>
            </a:r>
          </a:p>
          <a:p>
            <a:pPr marL="0" indent="0">
              <a:buNone/>
            </a:pPr>
            <a:r>
              <a:rPr lang="en-US" dirty="0"/>
              <a:t>    - echo "Hello!"</a:t>
            </a:r>
          </a:p>
          <a:p>
            <a:pPr marL="0" indent="0">
              <a:buNone/>
            </a:pPr>
            <a:r>
              <a:rPr lang="en-US" dirty="0"/>
              <a:t>  except:</a:t>
            </a:r>
          </a:p>
          <a:p>
            <a:pPr marL="0" indent="0">
              <a:buNone/>
            </a:pPr>
            <a:r>
              <a:rPr lang="en-US" dirty="0"/>
              <a:t>    - main</a:t>
            </a:r>
          </a:p>
          <a:p>
            <a:endParaRPr lang="en-IN" dirty="0"/>
          </a:p>
        </p:txBody>
      </p:sp>
      <p:sp>
        <p:nvSpPr>
          <p:cNvPr id="4" name="Rectangle 1">
            <a:extLst>
              <a:ext uri="{FF2B5EF4-FFF2-40B4-BE49-F238E27FC236}">
                <a16:creationId xmlns:a16="http://schemas.microsoft.com/office/drawing/2014/main" id="{4FECA88B-0A43-33A6-101B-242762F138B1}"/>
              </a:ext>
            </a:extLst>
          </p:cNvPr>
          <p:cNvSpPr>
            <a:spLocks noGrp="1" noChangeArrowheads="1"/>
          </p:cNvSpPr>
          <p:nvPr>
            <p:ph type="title"/>
          </p:nvPr>
        </p:nvSpPr>
        <p:spPr bwMode="auto">
          <a:xfrm>
            <a:off x="1451579" y="1144470"/>
            <a:ext cx="18902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What is except?</a:t>
            </a:r>
          </a:p>
        </p:txBody>
      </p:sp>
    </p:spTree>
    <p:extLst>
      <p:ext uri="{BB962C8B-B14F-4D97-AF65-F5344CB8AC3E}">
        <p14:creationId xmlns:p14="http://schemas.microsoft.com/office/powerpoint/2010/main" val="99240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B9E9-CDFD-D3DF-B2BF-E62803F7EBC6}"/>
              </a:ext>
            </a:extLst>
          </p:cNvPr>
          <p:cNvSpPr>
            <a:spLocks noGrp="1"/>
          </p:cNvSpPr>
          <p:nvPr>
            <p:ph type="title"/>
          </p:nvPr>
        </p:nvSpPr>
        <p:spPr/>
        <p:txBody>
          <a:bodyPr/>
          <a:lstStyle/>
          <a:p>
            <a:r>
              <a:rPr lang="en-IN" dirty="0" err="1"/>
              <a:t>Devops</a:t>
            </a:r>
            <a:endParaRPr lang="en-IN" dirty="0"/>
          </a:p>
        </p:txBody>
      </p:sp>
      <p:sp>
        <p:nvSpPr>
          <p:cNvPr id="3" name="Content Placeholder 2">
            <a:extLst>
              <a:ext uri="{FF2B5EF4-FFF2-40B4-BE49-F238E27FC236}">
                <a16:creationId xmlns:a16="http://schemas.microsoft.com/office/drawing/2014/main" id="{2FA97356-0680-8483-66F0-412E7BFD73A8}"/>
              </a:ext>
            </a:extLst>
          </p:cNvPr>
          <p:cNvSpPr>
            <a:spLocks noGrp="1"/>
          </p:cNvSpPr>
          <p:nvPr>
            <p:ph idx="1"/>
          </p:nvPr>
        </p:nvSpPr>
        <p:spPr/>
        <p:txBody>
          <a:bodyPr/>
          <a:lstStyle/>
          <a:p>
            <a:r>
              <a:rPr lang="en-US" dirty="0"/>
              <a:t>DevOps is a set of practices that combines software development (Dev) and IT operations (Ops) with the aim of shortening the development lifecycle and delivering high-quality software continuously. </a:t>
            </a:r>
          </a:p>
          <a:p>
            <a:r>
              <a:rPr lang="en-US" dirty="0"/>
              <a:t>It emphasizes collaboration, automation, continuous integration, continuous delivery (CI/CD), and a culture of continuous improvement.</a:t>
            </a:r>
          </a:p>
          <a:p>
            <a:r>
              <a:rPr lang="en-US" dirty="0"/>
              <a:t>Dev and Ops : Where a code changes start from </a:t>
            </a:r>
            <a:r>
              <a:rPr lang="en-US" dirty="0" err="1"/>
              <a:t>Devops</a:t>
            </a:r>
            <a:r>
              <a:rPr lang="en-US" dirty="0"/>
              <a:t> side and end up with product release/Deployment, this whole process comes under </a:t>
            </a:r>
            <a:r>
              <a:rPr lang="en-US" dirty="0" err="1"/>
              <a:t>devops</a:t>
            </a:r>
            <a:r>
              <a:rPr lang="en-US" dirty="0"/>
              <a:t> </a:t>
            </a:r>
          </a:p>
          <a:p>
            <a:endParaRPr lang="en-IN" dirty="0"/>
          </a:p>
        </p:txBody>
      </p:sp>
    </p:spTree>
    <p:extLst>
      <p:ext uri="{BB962C8B-B14F-4D97-AF65-F5344CB8AC3E}">
        <p14:creationId xmlns:p14="http://schemas.microsoft.com/office/powerpoint/2010/main" val="29695838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5BC7D-C24B-35BE-35B4-E56A3B022D23}"/>
              </a:ext>
            </a:extLst>
          </p:cNvPr>
          <p:cNvSpPr>
            <a:spLocks noGrp="1"/>
          </p:cNvSpPr>
          <p:nvPr>
            <p:ph type="title"/>
          </p:nvPr>
        </p:nvSpPr>
        <p:spPr/>
        <p:txBody>
          <a:bodyPr/>
          <a:lstStyle/>
          <a:p>
            <a:r>
              <a:rPr lang="en-IN" dirty="0"/>
              <a:t>..</a:t>
            </a:r>
          </a:p>
        </p:txBody>
      </p:sp>
      <p:pic>
        <p:nvPicPr>
          <p:cNvPr id="5" name="Content Placeholder 4">
            <a:extLst>
              <a:ext uri="{FF2B5EF4-FFF2-40B4-BE49-F238E27FC236}">
                <a16:creationId xmlns:a16="http://schemas.microsoft.com/office/drawing/2014/main" id="{55489778-5468-B142-251F-79722F415BF8}"/>
              </a:ext>
            </a:extLst>
          </p:cNvPr>
          <p:cNvPicPr>
            <a:picLocks noGrp="1" noChangeAspect="1"/>
          </p:cNvPicPr>
          <p:nvPr>
            <p:ph idx="1"/>
          </p:nvPr>
        </p:nvPicPr>
        <p:blipFill>
          <a:blip r:embed="rId2"/>
          <a:stretch>
            <a:fillRect/>
          </a:stretch>
        </p:blipFill>
        <p:spPr>
          <a:xfrm>
            <a:off x="805543" y="2763104"/>
            <a:ext cx="9009255" cy="3290377"/>
          </a:xfrm>
        </p:spPr>
      </p:pic>
    </p:spTree>
    <p:extLst>
      <p:ext uri="{BB962C8B-B14F-4D97-AF65-F5344CB8AC3E}">
        <p14:creationId xmlns:p14="http://schemas.microsoft.com/office/powerpoint/2010/main" val="19696185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CFD4D-5999-736B-757D-D6F170043E88}"/>
              </a:ext>
            </a:extLst>
          </p:cNvPr>
          <p:cNvSpPr>
            <a:spLocks noGrp="1"/>
          </p:cNvSpPr>
          <p:nvPr>
            <p:ph type="title"/>
          </p:nvPr>
        </p:nvSpPr>
        <p:spPr/>
        <p:txBody>
          <a:bodyPr/>
          <a:lstStyle/>
          <a:p>
            <a:r>
              <a:rPr lang="en-IN" dirty="0"/>
              <a:t>Lab 11</a:t>
            </a:r>
          </a:p>
        </p:txBody>
      </p:sp>
      <p:pic>
        <p:nvPicPr>
          <p:cNvPr id="5" name="Content Placeholder 4">
            <a:extLst>
              <a:ext uri="{FF2B5EF4-FFF2-40B4-BE49-F238E27FC236}">
                <a16:creationId xmlns:a16="http://schemas.microsoft.com/office/drawing/2014/main" id="{DD565A5C-A56F-A354-66BB-1FD89BB654C4}"/>
              </a:ext>
            </a:extLst>
          </p:cNvPr>
          <p:cNvPicPr>
            <a:picLocks noGrp="1" noChangeAspect="1"/>
          </p:cNvPicPr>
          <p:nvPr>
            <p:ph idx="1"/>
          </p:nvPr>
        </p:nvPicPr>
        <p:blipFill>
          <a:blip r:embed="rId2"/>
          <a:stretch>
            <a:fillRect/>
          </a:stretch>
        </p:blipFill>
        <p:spPr>
          <a:xfrm>
            <a:off x="1450975" y="2122229"/>
            <a:ext cx="9604375" cy="3237429"/>
          </a:xfrm>
        </p:spPr>
      </p:pic>
    </p:spTree>
    <p:extLst>
      <p:ext uri="{BB962C8B-B14F-4D97-AF65-F5344CB8AC3E}">
        <p14:creationId xmlns:p14="http://schemas.microsoft.com/office/powerpoint/2010/main" val="26864216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1C26-2431-C3BB-44ED-9CE8C99E6306}"/>
              </a:ext>
            </a:extLst>
          </p:cNvPr>
          <p:cNvSpPr>
            <a:spLocks noGrp="1"/>
          </p:cNvSpPr>
          <p:nvPr>
            <p:ph type="title"/>
          </p:nvPr>
        </p:nvSpPr>
        <p:spPr/>
        <p:txBody>
          <a:bodyPr/>
          <a:lstStyle/>
          <a:p>
            <a:r>
              <a:rPr lang="en-IN" dirty="0"/>
              <a:t>variables</a:t>
            </a:r>
          </a:p>
        </p:txBody>
      </p:sp>
      <p:sp>
        <p:nvSpPr>
          <p:cNvPr id="3" name="Content Placeholder 2">
            <a:extLst>
              <a:ext uri="{FF2B5EF4-FFF2-40B4-BE49-F238E27FC236}">
                <a16:creationId xmlns:a16="http://schemas.microsoft.com/office/drawing/2014/main" id="{9F14317D-77DD-906A-9A5E-F79EF689DA55}"/>
              </a:ext>
            </a:extLst>
          </p:cNvPr>
          <p:cNvSpPr>
            <a:spLocks noGrp="1"/>
          </p:cNvSpPr>
          <p:nvPr>
            <p:ph idx="1"/>
          </p:nvPr>
        </p:nvSpPr>
        <p:spPr/>
        <p:txBody>
          <a:bodyPr>
            <a:normAutofit/>
          </a:bodyPr>
          <a:lstStyle/>
          <a:p>
            <a:r>
              <a:rPr lang="en-IN" dirty="0">
                <a:latin typeface="Calibri Light" panose="020F0302020204030204" pitchFamily="34" charset="0"/>
                <a:ea typeface="Calibri Light" panose="020F0302020204030204" pitchFamily="34" charset="0"/>
                <a:cs typeface="Calibri Light" panose="020F0302020204030204" pitchFamily="34" charset="0"/>
              </a:rPr>
              <a:t>What are GitLab CI/CD Variables?</a:t>
            </a:r>
          </a:p>
          <a:p>
            <a:r>
              <a:rPr lang="en-IN" dirty="0">
                <a:latin typeface="Calibri Light" panose="020F0302020204030204" pitchFamily="34" charset="0"/>
                <a:ea typeface="Calibri Light" panose="020F0302020204030204" pitchFamily="34" charset="0"/>
                <a:cs typeface="Calibri Light" panose="020F0302020204030204" pitchFamily="34" charset="0"/>
              </a:rPr>
              <a:t>GitLab variables let you store reusable values like:</a:t>
            </a:r>
          </a:p>
          <a:p>
            <a:pPr lvl="1"/>
            <a:r>
              <a:rPr lang="en-IN" dirty="0">
                <a:latin typeface="Calibri Light" panose="020F0302020204030204" pitchFamily="34" charset="0"/>
                <a:ea typeface="Calibri Light" panose="020F0302020204030204" pitchFamily="34" charset="0"/>
                <a:cs typeface="Calibri Light" panose="020F0302020204030204" pitchFamily="34" charset="0"/>
              </a:rPr>
              <a:t>Secrets (API keys, passwords)</a:t>
            </a:r>
          </a:p>
          <a:p>
            <a:pPr lvl="1"/>
            <a:r>
              <a:rPr lang="en-IN" dirty="0">
                <a:latin typeface="Calibri Light" panose="020F0302020204030204" pitchFamily="34" charset="0"/>
                <a:ea typeface="Calibri Light" panose="020F0302020204030204" pitchFamily="34" charset="0"/>
                <a:cs typeface="Calibri Light" panose="020F0302020204030204" pitchFamily="34" charset="0"/>
              </a:rPr>
              <a:t>Config values (environment names, paths, flags)</a:t>
            </a:r>
          </a:p>
          <a:p>
            <a:pPr lvl="1"/>
            <a:r>
              <a:rPr lang="en-IN" dirty="0">
                <a:latin typeface="Calibri Light" panose="020F0302020204030204" pitchFamily="34" charset="0"/>
                <a:ea typeface="Calibri Light" panose="020F0302020204030204" pitchFamily="34" charset="0"/>
                <a:cs typeface="Calibri Light" panose="020F0302020204030204" pitchFamily="34" charset="0"/>
              </a:rPr>
              <a:t>Dynamic data (branch name, commit ID, etc.)</a:t>
            </a:r>
          </a:p>
          <a:p>
            <a:r>
              <a:rPr lang="en-IN" dirty="0">
                <a:latin typeface="Calibri Light" panose="020F0302020204030204" pitchFamily="34" charset="0"/>
                <a:ea typeface="Calibri Light" panose="020F0302020204030204" pitchFamily="34" charset="0"/>
                <a:cs typeface="Calibri Light" panose="020F0302020204030204" pitchFamily="34" charset="0"/>
              </a:rPr>
              <a:t>You can use them in your .</a:t>
            </a:r>
            <a:r>
              <a:rPr lang="en-IN" dirty="0" err="1">
                <a:latin typeface="Calibri Light" panose="020F0302020204030204" pitchFamily="34" charset="0"/>
                <a:ea typeface="Calibri Light" panose="020F0302020204030204" pitchFamily="34" charset="0"/>
                <a:cs typeface="Calibri Light" panose="020F0302020204030204" pitchFamily="34" charset="0"/>
              </a:rPr>
              <a:t>gitlab-ci.yml</a:t>
            </a:r>
            <a:r>
              <a:rPr lang="en-IN" dirty="0">
                <a:latin typeface="Calibri Light" panose="020F0302020204030204" pitchFamily="34" charset="0"/>
                <a:ea typeface="Calibri Light" panose="020F0302020204030204" pitchFamily="34" charset="0"/>
                <a:cs typeface="Calibri Light" panose="020F0302020204030204" pitchFamily="34" charset="0"/>
              </a:rPr>
              <a:t> and your shell scripts.</a:t>
            </a:r>
          </a:p>
          <a:p>
            <a:endParaRPr lang="en-IN" dirty="0">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16663636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AFFEF-4156-18AF-E51A-820698C12550}"/>
              </a:ext>
            </a:extLst>
          </p:cNvPr>
          <p:cNvSpPr>
            <a:spLocks noGrp="1"/>
          </p:cNvSpPr>
          <p:nvPr>
            <p:ph type="title"/>
          </p:nvPr>
        </p:nvSpPr>
        <p:spPr/>
        <p:txBody>
          <a:bodyPr/>
          <a:lstStyle/>
          <a:p>
            <a:r>
              <a:rPr lang="en-IN" dirty="0"/>
              <a:t>Lab 12</a:t>
            </a:r>
          </a:p>
        </p:txBody>
      </p:sp>
      <p:sp>
        <p:nvSpPr>
          <p:cNvPr id="3" name="Content Placeholder 2">
            <a:extLst>
              <a:ext uri="{FF2B5EF4-FFF2-40B4-BE49-F238E27FC236}">
                <a16:creationId xmlns:a16="http://schemas.microsoft.com/office/drawing/2014/main" id="{5EA6750C-2CA7-9ED7-6966-2B069476411A}"/>
              </a:ext>
            </a:extLst>
          </p:cNvPr>
          <p:cNvSpPr>
            <a:spLocks noGrp="1"/>
          </p:cNvSpPr>
          <p:nvPr>
            <p:ph idx="1"/>
          </p:nvPr>
        </p:nvSpPr>
        <p:spPr/>
        <p:txBody>
          <a:bodyPr/>
          <a:lstStyle/>
          <a:p>
            <a:r>
              <a:rPr lang="en-IN" dirty="0"/>
              <a:t>Simple variables</a:t>
            </a:r>
          </a:p>
        </p:txBody>
      </p:sp>
    </p:spTree>
    <p:extLst>
      <p:ext uri="{BB962C8B-B14F-4D97-AF65-F5344CB8AC3E}">
        <p14:creationId xmlns:p14="http://schemas.microsoft.com/office/powerpoint/2010/main" val="21512273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13EEB-F348-23CF-4123-FB35CBB14C01}"/>
              </a:ext>
            </a:extLst>
          </p:cNvPr>
          <p:cNvSpPr>
            <a:spLocks noGrp="1"/>
          </p:cNvSpPr>
          <p:nvPr>
            <p:ph type="title"/>
          </p:nvPr>
        </p:nvSpPr>
        <p:spPr/>
        <p:txBody>
          <a:bodyPr/>
          <a:lstStyle/>
          <a:p>
            <a:r>
              <a:rPr lang="en-IN" dirty="0"/>
              <a:t>Build tools</a:t>
            </a:r>
          </a:p>
        </p:txBody>
      </p:sp>
      <p:sp>
        <p:nvSpPr>
          <p:cNvPr id="3" name="Content Placeholder 2">
            <a:extLst>
              <a:ext uri="{FF2B5EF4-FFF2-40B4-BE49-F238E27FC236}">
                <a16:creationId xmlns:a16="http://schemas.microsoft.com/office/drawing/2014/main" id="{5E158642-F447-E4F1-DAEF-5B69DCED2257}"/>
              </a:ext>
            </a:extLst>
          </p:cNvPr>
          <p:cNvSpPr>
            <a:spLocks noGrp="1"/>
          </p:cNvSpPr>
          <p:nvPr>
            <p:ph idx="1"/>
          </p:nvPr>
        </p:nvSpPr>
        <p:spPr/>
        <p:txBody>
          <a:bodyPr/>
          <a:lstStyle/>
          <a:p>
            <a:r>
              <a:rPr lang="en-IN" dirty="0"/>
              <a:t>Maven</a:t>
            </a:r>
          </a:p>
          <a:p>
            <a:r>
              <a:rPr lang="en-IN" dirty="0" err="1"/>
              <a:t>Msbuilder</a:t>
            </a:r>
            <a:endParaRPr lang="en-IN" dirty="0"/>
          </a:p>
          <a:p>
            <a:r>
              <a:rPr lang="en-IN" dirty="0"/>
              <a:t>Docker build</a:t>
            </a:r>
          </a:p>
          <a:p>
            <a:r>
              <a:rPr lang="en-IN" dirty="0" err="1"/>
              <a:t>npm</a:t>
            </a:r>
            <a:endParaRPr lang="en-IN" dirty="0"/>
          </a:p>
        </p:txBody>
      </p:sp>
    </p:spTree>
    <p:extLst>
      <p:ext uri="{BB962C8B-B14F-4D97-AF65-F5344CB8AC3E}">
        <p14:creationId xmlns:p14="http://schemas.microsoft.com/office/powerpoint/2010/main" val="423349305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EF96-A5C6-4AE5-51FD-9485EA46D201}"/>
              </a:ext>
            </a:extLst>
          </p:cNvPr>
          <p:cNvSpPr>
            <a:spLocks noGrp="1"/>
          </p:cNvSpPr>
          <p:nvPr>
            <p:ph type="ctrTitle"/>
          </p:nvPr>
        </p:nvSpPr>
        <p:spPr/>
        <p:txBody>
          <a:bodyPr/>
          <a:lstStyle/>
          <a:p>
            <a:r>
              <a:rPr lang="en-IN" dirty="0"/>
              <a:t>Maven</a:t>
            </a:r>
          </a:p>
        </p:txBody>
      </p:sp>
      <p:sp>
        <p:nvSpPr>
          <p:cNvPr id="3" name="Subtitle 2">
            <a:extLst>
              <a:ext uri="{FF2B5EF4-FFF2-40B4-BE49-F238E27FC236}">
                <a16:creationId xmlns:a16="http://schemas.microsoft.com/office/drawing/2014/main" id="{93CE281E-0DC3-0899-F940-A5CA67D2E443}"/>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206635829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9CAAE-1B03-DD90-BA4F-56AE5260AB52}"/>
              </a:ext>
            </a:extLst>
          </p:cNvPr>
          <p:cNvSpPr>
            <a:spLocks noGrp="1"/>
          </p:cNvSpPr>
          <p:nvPr>
            <p:ph type="title"/>
          </p:nvPr>
        </p:nvSpPr>
        <p:spPr/>
        <p:txBody>
          <a:bodyPr/>
          <a:lstStyle/>
          <a:p>
            <a:r>
              <a:rPr lang="en-IN" dirty="0"/>
              <a:t>What is Apache maven?</a:t>
            </a:r>
          </a:p>
        </p:txBody>
      </p:sp>
      <p:sp>
        <p:nvSpPr>
          <p:cNvPr id="3" name="Content Placeholder 2">
            <a:extLst>
              <a:ext uri="{FF2B5EF4-FFF2-40B4-BE49-F238E27FC236}">
                <a16:creationId xmlns:a16="http://schemas.microsoft.com/office/drawing/2014/main" id="{573A6786-122F-8504-A232-3B8B3F8B457A}"/>
              </a:ext>
            </a:extLst>
          </p:cNvPr>
          <p:cNvSpPr>
            <a:spLocks noGrp="1"/>
          </p:cNvSpPr>
          <p:nvPr>
            <p:ph idx="1"/>
          </p:nvPr>
        </p:nvSpPr>
        <p:spPr/>
        <p:txBody>
          <a:bodyPr>
            <a:normAutofit/>
          </a:bodyPr>
          <a:lstStyle/>
          <a:p>
            <a:r>
              <a:rPr lang="en-US" dirty="0">
                <a:latin typeface="+mj-lt"/>
              </a:rPr>
              <a:t>Apache Maven is a Software project management and comprehension tool.</a:t>
            </a:r>
          </a:p>
          <a:p>
            <a:r>
              <a:rPr lang="en-US" dirty="0">
                <a:latin typeface="+mj-lt"/>
              </a:rPr>
              <a:t> Based on the concept of a project object model(POM), Maven can manage a project’s build, reporting, and documentation from a central piece of information.</a:t>
            </a:r>
          </a:p>
          <a:p>
            <a:pPr algn="l">
              <a:buFont typeface="Arial" panose="020B0604020202020204" pitchFamily="34" charset="0"/>
              <a:buChar char="•"/>
            </a:pPr>
            <a:r>
              <a:rPr lang="en-US" sz="2000" b="0" i="0" dirty="0">
                <a:solidFill>
                  <a:srgbClr val="242424"/>
                </a:solidFill>
                <a:effectLst/>
                <a:highlight>
                  <a:srgbClr val="FFFFFF"/>
                </a:highlight>
                <a:latin typeface="+mj-lt"/>
              </a:rPr>
              <a:t>This is a </a:t>
            </a:r>
            <a:r>
              <a:rPr lang="en-US" sz="2000" b="1" i="0" dirty="0">
                <a:solidFill>
                  <a:srgbClr val="242424"/>
                </a:solidFill>
                <a:effectLst/>
                <a:highlight>
                  <a:srgbClr val="FFFFFF"/>
                </a:highlight>
                <a:latin typeface="+mj-lt"/>
              </a:rPr>
              <a:t>project management tool </a:t>
            </a:r>
            <a:r>
              <a:rPr lang="en-US" sz="2000" b="0" i="0" dirty="0">
                <a:solidFill>
                  <a:srgbClr val="242424"/>
                </a:solidFill>
                <a:effectLst/>
                <a:highlight>
                  <a:srgbClr val="FFFFFF"/>
                </a:highlight>
                <a:latin typeface="+mj-lt"/>
              </a:rPr>
              <a:t>with a project object model.</a:t>
            </a:r>
          </a:p>
          <a:p>
            <a:pPr algn="l">
              <a:buFont typeface="Arial" panose="020B0604020202020204" pitchFamily="34" charset="0"/>
              <a:buChar char="•"/>
            </a:pPr>
            <a:r>
              <a:rPr lang="en-US" sz="2000" b="0" i="0" dirty="0">
                <a:solidFill>
                  <a:srgbClr val="242424"/>
                </a:solidFill>
                <a:effectLst/>
                <a:highlight>
                  <a:srgbClr val="FFFFFF"/>
                </a:highlight>
                <a:latin typeface="+mj-lt"/>
              </a:rPr>
              <a:t>Which has a </a:t>
            </a:r>
            <a:r>
              <a:rPr lang="en-US" sz="2000" b="1" i="0" dirty="0">
                <a:solidFill>
                  <a:srgbClr val="242424"/>
                </a:solidFill>
                <a:effectLst/>
                <a:highlight>
                  <a:srgbClr val="FFFFFF"/>
                </a:highlight>
                <a:latin typeface="+mj-lt"/>
              </a:rPr>
              <a:t>set of standards</a:t>
            </a:r>
            <a:r>
              <a:rPr lang="en-US" sz="2000" b="0" i="0" dirty="0">
                <a:solidFill>
                  <a:srgbClr val="242424"/>
                </a:solidFill>
                <a:effectLst/>
                <a:highlight>
                  <a:srgbClr val="FFFFFF"/>
                </a:highlight>
                <a:latin typeface="+mj-lt"/>
              </a:rPr>
              <a:t>.</a:t>
            </a:r>
          </a:p>
          <a:p>
            <a:pPr algn="l">
              <a:buFont typeface="Arial" panose="020B0604020202020204" pitchFamily="34" charset="0"/>
              <a:buChar char="•"/>
            </a:pPr>
            <a:r>
              <a:rPr lang="en-US" sz="2000" b="0" i="0" dirty="0">
                <a:solidFill>
                  <a:srgbClr val="242424"/>
                </a:solidFill>
                <a:effectLst/>
                <a:highlight>
                  <a:srgbClr val="FFFFFF"/>
                </a:highlight>
                <a:latin typeface="+mj-lt"/>
              </a:rPr>
              <a:t>Which has a </a:t>
            </a:r>
            <a:r>
              <a:rPr lang="en-US" sz="2000" b="1" i="0" dirty="0">
                <a:solidFill>
                  <a:srgbClr val="242424"/>
                </a:solidFill>
                <a:effectLst/>
                <a:highlight>
                  <a:srgbClr val="FFFFFF"/>
                </a:highlight>
                <a:latin typeface="+mj-lt"/>
              </a:rPr>
              <a:t>project life cycle</a:t>
            </a:r>
            <a:r>
              <a:rPr lang="en-US" sz="2000" b="0" i="0" dirty="0">
                <a:solidFill>
                  <a:srgbClr val="242424"/>
                </a:solidFill>
                <a:effectLst/>
                <a:highlight>
                  <a:srgbClr val="FFFFFF"/>
                </a:highlight>
                <a:latin typeface="+mj-lt"/>
              </a:rPr>
              <a:t>.</a:t>
            </a:r>
          </a:p>
          <a:p>
            <a:pPr algn="l">
              <a:buFont typeface="Arial" panose="020B0604020202020204" pitchFamily="34" charset="0"/>
              <a:buChar char="•"/>
            </a:pPr>
            <a:r>
              <a:rPr lang="en-US" sz="2000" b="0" i="0" dirty="0">
                <a:solidFill>
                  <a:srgbClr val="242424"/>
                </a:solidFill>
                <a:effectLst/>
                <a:highlight>
                  <a:srgbClr val="FFFFFF"/>
                </a:highlight>
                <a:latin typeface="+mj-lt"/>
              </a:rPr>
              <a:t>A </a:t>
            </a:r>
            <a:r>
              <a:rPr lang="en-US" sz="2000" b="1" i="0" dirty="0">
                <a:solidFill>
                  <a:srgbClr val="242424"/>
                </a:solidFill>
                <a:effectLst/>
                <a:highlight>
                  <a:srgbClr val="FFFFFF"/>
                </a:highlight>
                <a:latin typeface="+mj-lt"/>
              </a:rPr>
              <a:t>dependency management system</a:t>
            </a:r>
            <a:r>
              <a:rPr lang="en-US" sz="2000" b="0" i="0" dirty="0">
                <a:solidFill>
                  <a:srgbClr val="242424"/>
                </a:solidFill>
                <a:effectLst/>
                <a:highlight>
                  <a:srgbClr val="FFFFFF"/>
                </a:highlight>
                <a:latin typeface="+mj-lt"/>
              </a:rPr>
              <a:t>.</a:t>
            </a:r>
          </a:p>
          <a:p>
            <a:endParaRPr lang="en-IN" sz="3200" dirty="0">
              <a:latin typeface="+mj-lt"/>
            </a:endParaRPr>
          </a:p>
        </p:txBody>
      </p:sp>
    </p:spTree>
    <p:extLst>
      <p:ext uri="{BB962C8B-B14F-4D97-AF65-F5344CB8AC3E}">
        <p14:creationId xmlns:p14="http://schemas.microsoft.com/office/powerpoint/2010/main" val="335449496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72E5C-53DD-D4F8-A4CB-929154419580}"/>
              </a:ext>
            </a:extLst>
          </p:cNvPr>
          <p:cNvSpPr>
            <a:spLocks noGrp="1"/>
          </p:cNvSpPr>
          <p:nvPr>
            <p:ph type="title"/>
          </p:nvPr>
        </p:nvSpPr>
        <p:spPr/>
        <p:txBody>
          <a:bodyPr/>
          <a:lstStyle/>
          <a:p>
            <a:r>
              <a:rPr lang="en-IN" dirty="0"/>
              <a:t>How it Helps?</a:t>
            </a:r>
          </a:p>
        </p:txBody>
      </p:sp>
      <p:sp>
        <p:nvSpPr>
          <p:cNvPr id="3" name="Content Placeholder 2">
            <a:extLst>
              <a:ext uri="{FF2B5EF4-FFF2-40B4-BE49-F238E27FC236}">
                <a16:creationId xmlns:a16="http://schemas.microsoft.com/office/drawing/2014/main" id="{6F9FD28E-169A-9E45-36C7-9B85B1FBD2BC}"/>
              </a:ext>
            </a:extLst>
          </p:cNvPr>
          <p:cNvSpPr>
            <a:spLocks noGrp="1"/>
          </p:cNvSpPr>
          <p:nvPr>
            <p:ph idx="1"/>
          </p:nvPr>
        </p:nvSpPr>
        <p:spPr/>
        <p:txBody>
          <a:bodyPr>
            <a:normAutofit fontScale="92500" lnSpcReduction="20000"/>
          </a:bodyPr>
          <a:lstStyle/>
          <a:p>
            <a:r>
              <a:rPr lang="en-US" sz="3200" b="0" i="0" dirty="0">
                <a:solidFill>
                  <a:srgbClr val="242424"/>
                </a:solidFill>
                <a:effectLst/>
                <a:highlight>
                  <a:srgbClr val="FFFFFF"/>
                </a:highlight>
                <a:latin typeface="+mj-lt"/>
              </a:rPr>
              <a:t> when you build a traditional Java application, you include the dependencies by downloading them directly and including them in the project structure. </a:t>
            </a:r>
          </a:p>
          <a:p>
            <a:r>
              <a:rPr lang="en-US" sz="3200" b="0" i="0" dirty="0">
                <a:solidFill>
                  <a:srgbClr val="242424"/>
                </a:solidFill>
                <a:effectLst/>
                <a:highlight>
                  <a:srgbClr val="FFFFFF"/>
                </a:highlight>
                <a:latin typeface="+mj-lt"/>
              </a:rPr>
              <a:t>If you have already done this you know how much of a laborious work that is. In addition, to download those dependencies you have to keep a track of their versions for your project to work</a:t>
            </a:r>
            <a:endParaRPr lang="en-IN" sz="3200" dirty="0">
              <a:latin typeface="+mj-lt"/>
            </a:endParaRPr>
          </a:p>
        </p:txBody>
      </p:sp>
    </p:spTree>
    <p:extLst>
      <p:ext uri="{BB962C8B-B14F-4D97-AF65-F5344CB8AC3E}">
        <p14:creationId xmlns:p14="http://schemas.microsoft.com/office/powerpoint/2010/main" val="3139734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2FF2B-7E27-E9D9-7A97-F05050DB0E62}"/>
              </a:ext>
            </a:extLst>
          </p:cNvPr>
          <p:cNvSpPr>
            <a:spLocks noGrp="1"/>
          </p:cNvSpPr>
          <p:nvPr>
            <p:ph type="title"/>
          </p:nvPr>
        </p:nvSpPr>
        <p:spPr/>
        <p:txBody>
          <a:bodyPr/>
          <a:lstStyle/>
          <a:p>
            <a:r>
              <a:rPr lang="en-IN" b="1" i="0" dirty="0">
                <a:solidFill>
                  <a:srgbClr val="242424"/>
                </a:solidFill>
                <a:effectLst/>
                <a:highlight>
                  <a:srgbClr val="FFFFFF"/>
                </a:highlight>
                <a:latin typeface="sohne"/>
              </a:rPr>
              <a:t>Understanding Maven — POM</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D6201FCD-6FB8-9A20-7414-7FEB34179A7E}"/>
              </a:ext>
            </a:extLst>
          </p:cNvPr>
          <p:cNvSpPr>
            <a:spLocks noGrp="1"/>
          </p:cNvSpPr>
          <p:nvPr>
            <p:ph idx="1"/>
          </p:nvPr>
        </p:nvSpPr>
        <p:spPr/>
        <p:txBody>
          <a:bodyPr>
            <a:normAutofit lnSpcReduction="10000"/>
          </a:bodyPr>
          <a:lstStyle/>
          <a:p>
            <a:r>
              <a:rPr lang="en-US" b="0" i="1" dirty="0">
                <a:solidFill>
                  <a:srgbClr val="242424"/>
                </a:solidFill>
                <a:effectLst/>
                <a:highlight>
                  <a:srgbClr val="FFFFFF"/>
                </a:highlight>
                <a:latin typeface="+mj-lt"/>
              </a:rPr>
              <a:t>POM stands for Project Object Model. This model has a set of standards, a project life cycle, a dependency management system, and a logic for executing plugin goals at defined phases in a lifecycle.</a:t>
            </a:r>
            <a:endParaRPr lang="en-IN" b="0" i="1" dirty="0">
              <a:solidFill>
                <a:srgbClr val="242424"/>
              </a:solidFill>
              <a:effectLst/>
              <a:highlight>
                <a:srgbClr val="FFFFFF"/>
              </a:highlight>
              <a:latin typeface="+mj-lt"/>
            </a:endParaRPr>
          </a:p>
          <a:p>
            <a:pPr algn="l">
              <a:buFont typeface="Arial" panose="020B0604020202020204" pitchFamily="34" charset="0"/>
              <a:buChar char="•"/>
            </a:pPr>
            <a:r>
              <a:rPr lang="en-US" b="0" i="0" dirty="0">
                <a:solidFill>
                  <a:srgbClr val="242424"/>
                </a:solidFill>
                <a:effectLst/>
                <a:highlight>
                  <a:srgbClr val="FFFFFF"/>
                </a:highlight>
                <a:latin typeface="source-serif-pro"/>
              </a:rPr>
              <a:t>Projects are set up with default behaviors.</a:t>
            </a:r>
          </a:p>
          <a:p>
            <a:pPr algn="l">
              <a:buFont typeface="Arial" panose="020B0604020202020204" pitchFamily="34" charset="0"/>
              <a:buChar char="•"/>
            </a:pPr>
            <a:r>
              <a:rPr lang="en-US" b="0" i="0" dirty="0">
                <a:solidFill>
                  <a:srgbClr val="242424"/>
                </a:solidFill>
                <a:effectLst/>
                <a:highlight>
                  <a:srgbClr val="FFFFFF"/>
                </a:highlight>
                <a:latin typeface="source-serif-pro"/>
              </a:rPr>
              <a:t>Source code must be in the </a:t>
            </a:r>
            <a:r>
              <a:rPr lang="en-US" b="0" i="0" dirty="0" err="1">
                <a:solidFill>
                  <a:srgbClr val="242424"/>
                </a:solidFill>
                <a:effectLst/>
                <a:highlight>
                  <a:srgbClr val="FFFFFF"/>
                </a:highlight>
                <a:latin typeface="source-serif-pro"/>
              </a:rPr>
              <a:t>src</a:t>
            </a:r>
            <a:r>
              <a:rPr lang="en-US" b="0" i="0" dirty="0">
                <a:solidFill>
                  <a:srgbClr val="242424"/>
                </a:solidFill>
                <a:effectLst/>
                <a:highlight>
                  <a:srgbClr val="FFFFFF"/>
                </a:highlight>
                <a:latin typeface="source-serif-pro"/>
              </a:rPr>
              <a:t>/main folder.</a:t>
            </a:r>
          </a:p>
          <a:p>
            <a:pPr algn="l">
              <a:buFont typeface="Arial" panose="020B0604020202020204" pitchFamily="34" charset="0"/>
              <a:buChar char="•"/>
            </a:pPr>
            <a:r>
              <a:rPr lang="en-US" b="0" i="0" dirty="0">
                <a:solidFill>
                  <a:srgbClr val="242424"/>
                </a:solidFill>
                <a:effectLst/>
                <a:highlight>
                  <a:srgbClr val="FFFFFF"/>
                </a:highlight>
                <a:latin typeface="source-serif-pro"/>
              </a:rPr>
              <a:t>Resources necessary for the project are in another folder.</a:t>
            </a:r>
          </a:p>
          <a:p>
            <a:pPr algn="l">
              <a:buFont typeface="Arial" panose="020B0604020202020204" pitchFamily="34" charset="0"/>
              <a:buChar char="•"/>
            </a:pPr>
            <a:r>
              <a:rPr lang="en-US" b="0" i="0" dirty="0">
                <a:solidFill>
                  <a:srgbClr val="242424"/>
                </a:solidFill>
                <a:effectLst/>
                <a:highlight>
                  <a:srgbClr val="FFFFFF"/>
                </a:highlight>
                <a:latin typeface="source-serif-pro"/>
              </a:rPr>
              <a:t>Test cases are in a specifically named folder.</a:t>
            </a:r>
          </a:p>
          <a:p>
            <a:pPr algn="l">
              <a:buFont typeface="Arial" panose="020B0604020202020204" pitchFamily="34" charset="0"/>
              <a:buChar char="•"/>
            </a:pPr>
            <a:r>
              <a:rPr lang="en-US" b="0" i="0" dirty="0">
                <a:solidFill>
                  <a:srgbClr val="242424"/>
                </a:solidFill>
                <a:effectLst/>
                <a:highlight>
                  <a:srgbClr val="FFFFFF"/>
                </a:highlight>
                <a:latin typeface="source-serif-pro"/>
              </a:rPr>
              <a:t>The target folder is used for the final JAR file.</a:t>
            </a:r>
          </a:p>
          <a:p>
            <a:endParaRPr lang="en-US" b="0" i="1" dirty="0">
              <a:solidFill>
                <a:srgbClr val="242424"/>
              </a:solidFill>
              <a:effectLst/>
              <a:highlight>
                <a:srgbClr val="FFFFFF"/>
              </a:highlight>
              <a:latin typeface="+mj-lt"/>
            </a:endParaRPr>
          </a:p>
        </p:txBody>
      </p:sp>
    </p:spTree>
    <p:extLst>
      <p:ext uri="{BB962C8B-B14F-4D97-AF65-F5344CB8AC3E}">
        <p14:creationId xmlns:p14="http://schemas.microsoft.com/office/powerpoint/2010/main" val="23348659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3792B-8F0B-51D1-C029-CB00049E21AB}"/>
              </a:ext>
            </a:extLst>
          </p:cNvPr>
          <p:cNvSpPr>
            <a:spLocks noGrp="1"/>
          </p:cNvSpPr>
          <p:nvPr>
            <p:ph type="title"/>
          </p:nvPr>
        </p:nvSpPr>
        <p:spPr/>
        <p:txBody>
          <a:bodyPr/>
          <a:lstStyle/>
          <a:p>
            <a:r>
              <a:rPr lang="da-DK" b="1" i="0" dirty="0">
                <a:solidFill>
                  <a:srgbClr val="242424"/>
                </a:solidFill>
                <a:effectLst/>
                <a:highlight>
                  <a:srgbClr val="FFFFFF"/>
                </a:highlight>
                <a:latin typeface="sohne"/>
              </a:rPr>
              <a:t>Understanding Maven — Maven Life Cycle</a:t>
            </a:r>
            <a:br>
              <a:rPr lang="da-DK"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BBCDB8D4-81B4-4B9E-9E88-5399433F551C}"/>
              </a:ext>
            </a:extLst>
          </p:cNvPr>
          <p:cNvSpPr>
            <a:spLocks noGrp="1"/>
          </p:cNvSpPr>
          <p:nvPr>
            <p:ph idx="1"/>
          </p:nvPr>
        </p:nvSpPr>
        <p:spPr/>
        <p:txBody>
          <a:bodyPr>
            <a:normAutofit fontScale="70000" lnSpcReduction="20000"/>
          </a:bodyPr>
          <a:lstStyle/>
          <a:p>
            <a:pPr algn="l"/>
            <a:r>
              <a:rPr lang="en-US" b="0" i="0" dirty="0">
                <a:solidFill>
                  <a:srgbClr val="242424"/>
                </a:solidFill>
                <a:effectLst/>
                <a:highlight>
                  <a:srgbClr val="FFFFFF"/>
                </a:highlight>
                <a:latin typeface="+mj-lt"/>
              </a:rPr>
              <a:t>There are nine important phases in the Maven Life Cycle.</a:t>
            </a:r>
          </a:p>
          <a:p>
            <a:pPr algn="l">
              <a:buFont typeface="Arial" panose="020B0604020202020204" pitchFamily="34" charset="0"/>
              <a:buChar char="•"/>
            </a:pPr>
            <a:r>
              <a:rPr lang="en-US" b="0" i="0" dirty="0">
                <a:solidFill>
                  <a:srgbClr val="242424"/>
                </a:solidFill>
                <a:effectLst/>
                <a:highlight>
                  <a:srgbClr val="FFFFFF"/>
                </a:highlight>
                <a:latin typeface="+mj-lt"/>
              </a:rPr>
              <a:t>clean — clear the target directory into which Maven normally builds your project</a:t>
            </a:r>
          </a:p>
          <a:p>
            <a:pPr algn="l">
              <a:buFont typeface="Arial" panose="020B0604020202020204" pitchFamily="34" charset="0"/>
              <a:buChar char="•"/>
            </a:pPr>
            <a:r>
              <a:rPr lang="en-US" b="0" i="0" dirty="0">
                <a:solidFill>
                  <a:srgbClr val="242424"/>
                </a:solidFill>
                <a:effectLst/>
                <a:highlight>
                  <a:srgbClr val="FFFFFF"/>
                </a:highlight>
                <a:latin typeface="+mj-lt"/>
              </a:rPr>
              <a:t>validate — validate the project is correct</a:t>
            </a:r>
          </a:p>
          <a:p>
            <a:pPr algn="l">
              <a:buFont typeface="Arial" panose="020B0604020202020204" pitchFamily="34" charset="0"/>
              <a:buChar char="•"/>
            </a:pPr>
            <a:r>
              <a:rPr lang="en-US" b="0" i="0" dirty="0">
                <a:solidFill>
                  <a:srgbClr val="242424"/>
                </a:solidFill>
                <a:effectLst/>
                <a:highlight>
                  <a:srgbClr val="FFFFFF"/>
                </a:highlight>
                <a:latin typeface="+mj-lt"/>
              </a:rPr>
              <a:t>compile — compile the source code of the project</a:t>
            </a:r>
          </a:p>
          <a:p>
            <a:pPr algn="l">
              <a:buFont typeface="Arial" panose="020B0604020202020204" pitchFamily="34" charset="0"/>
              <a:buChar char="•"/>
            </a:pPr>
            <a:r>
              <a:rPr lang="en-US" b="0" i="0" dirty="0">
                <a:solidFill>
                  <a:srgbClr val="242424"/>
                </a:solidFill>
                <a:effectLst/>
                <a:highlight>
                  <a:srgbClr val="FFFFFF"/>
                </a:highlight>
                <a:latin typeface="+mj-lt"/>
              </a:rPr>
              <a:t>test — test the compiled source code using a unit testing framework</a:t>
            </a:r>
          </a:p>
          <a:p>
            <a:pPr algn="l">
              <a:buFont typeface="Arial" panose="020B0604020202020204" pitchFamily="34" charset="0"/>
              <a:buChar char="•"/>
            </a:pPr>
            <a:r>
              <a:rPr lang="en-US" b="0" i="0" dirty="0">
                <a:solidFill>
                  <a:srgbClr val="242424"/>
                </a:solidFill>
                <a:effectLst/>
                <a:highlight>
                  <a:srgbClr val="FFFFFF"/>
                </a:highlight>
                <a:latin typeface="+mj-lt"/>
              </a:rPr>
              <a:t>package — package the compiled code</a:t>
            </a:r>
          </a:p>
          <a:p>
            <a:pPr algn="l">
              <a:buFont typeface="Arial" panose="020B0604020202020204" pitchFamily="34" charset="0"/>
              <a:buChar char="•"/>
            </a:pPr>
            <a:r>
              <a:rPr lang="en-US" b="0" i="0" dirty="0">
                <a:solidFill>
                  <a:srgbClr val="242424"/>
                </a:solidFill>
                <a:effectLst/>
                <a:highlight>
                  <a:srgbClr val="FFFFFF"/>
                </a:highlight>
                <a:latin typeface="+mj-lt"/>
              </a:rPr>
              <a:t>verify — run any checks to verify the package is valid</a:t>
            </a:r>
          </a:p>
          <a:p>
            <a:pPr algn="l">
              <a:buFont typeface="Arial" panose="020B0604020202020204" pitchFamily="34" charset="0"/>
              <a:buChar char="•"/>
            </a:pPr>
            <a:r>
              <a:rPr lang="en-US" b="0" i="0" dirty="0">
                <a:solidFill>
                  <a:srgbClr val="242424"/>
                </a:solidFill>
                <a:effectLst/>
                <a:highlight>
                  <a:srgbClr val="FFFFFF"/>
                </a:highlight>
                <a:latin typeface="+mj-lt"/>
              </a:rPr>
              <a:t>install — install the package into the local repository</a:t>
            </a:r>
          </a:p>
          <a:p>
            <a:pPr algn="l">
              <a:buFont typeface="Arial" panose="020B0604020202020204" pitchFamily="34" charset="0"/>
              <a:buChar char="•"/>
            </a:pPr>
            <a:r>
              <a:rPr lang="en-US" b="0" i="0" dirty="0">
                <a:solidFill>
                  <a:srgbClr val="242424"/>
                </a:solidFill>
                <a:effectLst/>
                <a:highlight>
                  <a:srgbClr val="FFFFFF"/>
                </a:highlight>
                <a:latin typeface="+mj-lt"/>
              </a:rPr>
              <a:t>deploy — copies the final package to a remote repository</a:t>
            </a:r>
          </a:p>
          <a:p>
            <a:pPr algn="l">
              <a:buFont typeface="Arial" panose="020B0604020202020204" pitchFamily="34" charset="0"/>
              <a:buChar char="•"/>
            </a:pPr>
            <a:r>
              <a:rPr lang="en-US" b="0" i="0" dirty="0">
                <a:solidFill>
                  <a:srgbClr val="242424"/>
                </a:solidFill>
                <a:effectLst/>
                <a:highlight>
                  <a:srgbClr val="FFFFFF"/>
                </a:highlight>
                <a:latin typeface="+mj-lt"/>
              </a:rPr>
              <a:t>integration-test(not in this project) — deploy the package into an environment where integration tests can be run</a:t>
            </a:r>
          </a:p>
          <a:p>
            <a:pPr marL="0" indent="0">
              <a:buNone/>
            </a:pPr>
            <a:endParaRPr lang="en-IN" dirty="0"/>
          </a:p>
        </p:txBody>
      </p:sp>
    </p:spTree>
    <p:extLst>
      <p:ext uri="{BB962C8B-B14F-4D97-AF65-F5344CB8AC3E}">
        <p14:creationId xmlns:p14="http://schemas.microsoft.com/office/powerpoint/2010/main" val="2435076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B3EC5-D1C1-58BF-EB27-EC79CA7CEE66}"/>
              </a:ext>
            </a:extLst>
          </p:cNvPr>
          <p:cNvSpPr>
            <a:spLocks noGrp="1"/>
          </p:cNvSpPr>
          <p:nvPr>
            <p:ph type="title"/>
          </p:nvPr>
        </p:nvSpPr>
        <p:spPr/>
        <p:txBody>
          <a:bodyPr/>
          <a:lstStyle/>
          <a:p>
            <a:r>
              <a:rPr lang="en-US" dirty="0"/>
              <a:t>Introduction to DevOps</a:t>
            </a:r>
            <a:endParaRPr lang="hi-IN" dirty="0"/>
          </a:p>
        </p:txBody>
      </p:sp>
      <p:sp>
        <p:nvSpPr>
          <p:cNvPr id="3" name="Content Placeholder 2">
            <a:extLst>
              <a:ext uri="{FF2B5EF4-FFF2-40B4-BE49-F238E27FC236}">
                <a16:creationId xmlns:a16="http://schemas.microsoft.com/office/drawing/2014/main" id="{4013C06B-AED3-AD2A-57E4-6C8BBD8B8F9C}"/>
              </a:ext>
            </a:extLst>
          </p:cNvPr>
          <p:cNvSpPr>
            <a:spLocks noGrp="1"/>
          </p:cNvSpPr>
          <p:nvPr>
            <p:ph idx="1"/>
          </p:nvPr>
        </p:nvSpPr>
        <p:spPr/>
        <p:txBody>
          <a:bodyPr>
            <a:normAutofit/>
          </a:bodyPr>
          <a:lstStyle/>
          <a:p>
            <a:r>
              <a:rPr lang="en-US" dirty="0"/>
              <a:t>DevOps is a software development methodology that emphasizes collaboration, communication, and integration between software developers and IT operations professionals.</a:t>
            </a:r>
          </a:p>
          <a:p>
            <a:r>
              <a:rPr lang="en-US" dirty="0"/>
              <a:t> The goal of DevOps is to increase the speed and efficiency of software delivery while maintaining high levels of quality and reliability.</a:t>
            </a:r>
          </a:p>
          <a:p>
            <a:pPr marL="0" indent="0">
              <a:buNone/>
            </a:pPr>
            <a:endParaRPr lang="en-US" dirty="0"/>
          </a:p>
        </p:txBody>
      </p:sp>
      <p:pic>
        <p:nvPicPr>
          <p:cNvPr id="5" name="Picture 4">
            <a:extLst>
              <a:ext uri="{FF2B5EF4-FFF2-40B4-BE49-F238E27FC236}">
                <a16:creationId xmlns:a16="http://schemas.microsoft.com/office/drawing/2014/main" id="{0F395932-CF9F-8892-1DCD-468CF2F1A3AD}"/>
              </a:ext>
            </a:extLst>
          </p:cNvPr>
          <p:cNvPicPr>
            <a:picLocks noChangeAspect="1"/>
          </p:cNvPicPr>
          <p:nvPr/>
        </p:nvPicPr>
        <p:blipFill>
          <a:blip r:embed="rId2"/>
          <a:stretch>
            <a:fillRect/>
          </a:stretch>
        </p:blipFill>
        <p:spPr>
          <a:xfrm>
            <a:off x="3457460" y="4001294"/>
            <a:ext cx="6225020" cy="2044805"/>
          </a:xfrm>
          <a:prstGeom prst="rect">
            <a:avLst/>
          </a:prstGeom>
        </p:spPr>
      </p:pic>
    </p:spTree>
    <p:extLst>
      <p:ext uri="{BB962C8B-B14F-4D97-AF65-F5344CB8AC3E}">
        <p14:creationId xmlns:p14="http://schemas.microsoft.com/office/powerpoint/2010/main" val="3836146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FF063-6DF6-36DE-3F52-652BC5348122}"/>
              </a:ext>
            </a:extLst>
          </p:cNvPr>
          <p:cNvSpPr>
            <a:spLocks noGrp="1"/>
          </p:cNvSpPr>
          <p:nvPr>
            <p:ph type="title"/>
          </p:nvPr>
        </p:nvSpPr>
        <p:spPr/>
        <p:txBody>
          <a:bodyPr>
            <a:normAutofit/>
          </a:bodyPr>
          <a:lstStyle/>
          <a:p>
            <a:r>
              <a:rPr lang="en-IN" b="1" i="0" dirty="0">
                <a:solidFill>
                  <a:srgbClr val="242424"/>
                </a:solidFill>
                <a:effectLst/>
                <a:highlight>
                  <a:srgbClr val="FFFFFF"/>
                </a:highlight>
                <a:latin typeface="sohne"/>
              </a:rPr>
              <a:t>Understanding Maven — Maven Repositories</a:t>
            </a:r>
            <a:br>
              <a:rPr lang="en-IN" b="1" i="0" dirty="0">
                <a:solidFill>
                  <a:srgbClr val="242424"/>
                </a:solidFill>
                <a:effectLst/>
                <a:highlight>
                  <a:srgbClr val="FFFFFF"/>
                </a:highlight>
                <a:latin typeface="sohne"/>
              </a:rPr>
            </a:br>
            <a:endParaRPr lang="en-IN" dirty="0"/>
          </a:p>
        </p:txBody>
      </p:sp>
      <p:sp>
        <p:nvSpPr>
          <p:cNvPr id="3" name="Content Placeholder 2">
            <a:extLst>
              <a:ext uri="{FF2B5EF4-FFF2-40B4-BE49-F238E27FC236}">
                <a16:creationId xmlns:a16="http://schemas.microsoft.com/office/drawing/2014/main" id="{8F11FBBA-58FF-8549-D31D-D5CC04464173}"/>
              </a:ext>
            </a:extLst>
          </p:cNvPr>
          <p:cNvSpPr>
            <a:spLocks noGrp="1"/>
          </p:cNvSpPr>
          <p:nvPr>
            <p:ph idx="1"/>
          </p:nvPr>
        </p:nvSpPr>
        <p:spPr/>
        <p:txBody>
          <a:bodyPr/>
          <a:lstStyle/>
          <a:p>
            <a:pPr algn="l"/>
            <a:r>
              <a:rPr lang="en-US" b="0" i="0" dirty="0">
                <a:solidFill>
                  <a:srgbClr val="242424"/>
                </a:solidFill>
                <a:effectLst/>
                <a:highlight>
                  <a:srgbClr val="FFFFFF"/>
                </a:highlight>
                <a:latin typeface="+mj-lt"/>
              </a:rPr>
              <a:t>When it comes to Maven there are two repositories, </a:t>
            </a:r>
            <a:r>
              <a:rPr lang="en-US" b="1" i="0" dirty="0">
                <a:solidFill>
                  <a:srgbClr val="242424"/>
                </a:solidFill>
                <a:effectLst/>
                <a:highlight>
                  <a:srgbClr val="FFFFFF"/>
                </a:highlight>
                <a:latin typeface="+mj-lt"/>
              </a:rPr>
              <a:t>The Maven Central Repository</a:t>
            </a:r>
            <a:r>
              <a:rPr lang="en-US" b="0" i="0" dirty="0">
                <a:solidFill>
                  <a:srgbClr val="242424"/>
                </a:solidFill>
                <a:effectLst/>
                <a:highlight>
                  <a:srgbClr val="FFFFFF"/>
                </a:highlight>
                <a:latin typeface="+mj-lt"/>
              </a:rPr>
              <a:t>, and the local </a:t>
            </a:r>
            <a:r>
              <a:rPr lang="en-US" b="1" i="0" dirty="0">
                <a:solidFill>
                  <a:srgbClr val="242424"/>
                </a:solidFill>
                <a:effectLst/>
                <a:highlight>
                  <a:srgbClr val="FFFFFF"/>
                </a:highlight>
                <a:latin typeface="+mj-lt"/>
              </a:rPr>
              <a:t>.m2 </a:t>
            </a:r>
            <a:r>
              <a:rPr lang="en-US" b="0" i="0" dirty="0">
                <a:solidFill>
                  <a:srgbClr val="242424"/>
                </a:solidFill>
                <a:effectLst/>
                <a:highlight>
                  <a:srgbClr val="FFFFFF"/>
                </a:highlight>
                <a:latin typeface="+mj-lt"/>
              </a:rPr>
              <a:t>repository.</a:t>
            </a:r>
          </a:p>
          <a:p>
            <a:pPr algn="l"/>
            <a:r>
              <a:rPr lang="en-US" b="0" i="0" dirty="0">
                <a:solidFill>
                  <a:srgbClr val="242424"/>
                </a:solidFill>
                <a:effectLst/>
                <a:highlight>
                  <a:srgbClr val="FFFFFF"/>
                </a:highlight>
                <a:latin typeface="+mj-lt"/>
              </a:rPr>
              <a:t>Looking at the Maven Central Repository, you can visit the site by using </a:t>
            </a:r>
            <a:r>
              <a:rPr lang="en-US" b="0" i="0" u="sng" dirty="0">
                <a:solidFill>
                  <a:srgbClr val="242424"/>
                </a:solidFill>
                <a:effectLst/>
                <a:highlight>
                  <a:srgbClr val="FFFFFF"/>
                </a:highlight>
                <a:latin typeface="+mj-lt"/>
                <a:hlinkClick r:id="rId2"/>
              </a:rPr>
              <a:t>search.maven.org</a:t>
            </a:r>
            <a:r>
              <a:rPr lang="en-US" b="0" i="0" dirty="0">
                <a:solidFill>
                  <a:srgbClr val="242424"/>
                </a:solidFill>
                <a:effectLst/>
                <a:highlight>
                  <a:srgbClr val="FFFFFF"/>
                </a:highlight>
                <a:latin typeface="+mj-lt"/>
              </a:rPr>
              <a:t> It is the one having all the dependencies that you have mentioned in the </a:t>
            </a:r>
            <a:r>
              <a:rPr lang="en-US" b="1" i="0" dirty="0">
                <a:solidFill>
                  <a:srgbClr val="242424"/>
                </a:solidFill>
                <a:effectLst/>
                <a:highlight>
                  <a:srgbClr val="FFFFFF"/>
                </a:highlight>
                <a:latin typeface="+mj-lt"/>
              </a:rPr>
              <a:t>pom.xml</a:t>
            </a:r>
            <a:r>
              <a:rPr lang="en-US" b="0" i="0" dirty="0">
                <a:solidFill>
                  <a:srgbClr val="242424"/>
                </a:solidFill>
                <a:effectLst/>
                <a:highlight>
                  <a:srgbClr val="FFFFFF"/>
                </a:highlight>
                <a:latin typeface="+mj-lt"/>
              </a:rPr>
              <a:t> file.</a:t>
            </a:r>
          </a:p>
          <a:p>
            <a:endParaRPr lang="en-IN" dirty="0"/>
          </a:p>
        </p:txBody>
      </p:sp>
    </p:spTree>
    <p:extLst>
      <p:ext uri="{BB962C8B-B14F-4D97-AF65-F5344CB8AC3E}">
        <p14:creationId xmlns:p14="http://schemas.microsoft.com/office/powerpoint/2010/main" val="413516137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9697C-B6F8-F649-32C8-5FA892EDBD64}"/>
              </a:ext>
            </a:extLst>
          </p:cNvPr>
          <p:cNvSpPr>
            <a:spLocks noGrp="1"/>
          </p:cNvSpPr>
          <p:nvPr>
            <p:ph type="title"/>
          </p:nvPr>
        </p:nvSpPr>
        <p:spPr/>
        <p:txBody>
          <a:bodyPr/>
          <a:lstStyle/>
          <a:p>
            <a:r>
              <a:rPr lang="en-IN" dirty="0"/>
              <a:t>Understanding Pom.xml</a:t>
            </a:r>
          </a:p>
        </p:txBody>
      </p:sp>
      <p:sp>
        <p:nvSpPr>
          <p:cNvPr id="3" name="Content Placeholder 2">
            <a:extLst>
              <a:ext uri="{FF2B5EF4-FFF2-40B4-BE49-F238E27FC236}">
                <a16:creationId xmlns:a16="http://schemas.microsoft.com/office/drawing/2014/main" id="{8E2003AA-450B-F6AD-031C-103BE95D1F10}"/>
              </a:ext>
            </a:extLst>
          </p:cNvPr>
          <p:cNvSpPr>
            <a:spLocks noGrp="1"/>
          </p:cNvSpPr>
          <p:nvPr>
            <p:ph idx="1"/>
          </p:nvPr>
        </p:nvSpPr>
        <p:spPr/>
        <p:txBody>
          <a:bodyPr/>
          <a:lstStyle/>
          <a:p>
            <a:pPr marL="0" indent="0">
              <a:buNone/>
            </a:pPr>
            <a:r>
              <a:rPr lang="en-IN" dirty="0">
                <a:latin typeface="+mj-lt"/>
              </a:rPr>
              <a:t>&lt;project&gt;</a:t>
            </a:r>
          </a:p>
          <a:p>
            <a:pPr marL="0" indent="0">
              <a:buNone/>
            </a:pPr>
            <a:r>
              <a:rPr lang="en-IN" dirty="0">
                <a:latin typeface="+mj-lt"/>
              </a:rPr>
              <a:t>  &lt;</a:t>
            </a:r>
            <a:r>
              <a:rPr lang="en-IN" dirty="0" err="1">
                <a:latin typeface="+mj-lt"/>
              </a:rPr>
              <a:t>groupId</a:t>
            </a:r>
            <a:r>
              <a:rPr lang="en-IN" dirty="0">
                <a:latin typeface="+mj-lt"/>
              </a:rPr>
              <a:t>&gt;</a:t>
            </a:r>
            <a:r>
              <a:rPr lang="en-IN" dirty="0" err="1">
                <a:latin typeface="+mj-lt"/>
              </a:rPr>
              <a:t>com.example</a:t>
            </a:r>
            <a:r>
              <a:rPr lang="en-IN" dirty="0">
                <a:latin typeface="+mj-lt"/>
              </a:rPr>
              <a:t>&lt;/</a:t>
            </a:r>
            <a:r>
              <a:rPr lang="en-IN" dirty="0" err="1">
                <a:latin typeface="+mj-lt"/>
              </a:rPr>
              <a:t>groupId</a:t>
            </a:r>
            <a:r>
              <a:rPr lang="en-IN" dirty="0">
                <a:latin typeface="+mj-lt"/>
              </a:rPr>
              <a:t>&gt;</a:t>
            </a:r>
          </a:p>
          <a:p>
            <a:pPr marL="0" indent="0">
              <a:buNone/>
            </a:pPr>
            <a:r>
              <a:rPr lang="en-IN" dirty="0">
                <a:latin typeface="+mj-lt"/>
              </a:rPr>
              <a:t>  &lt;</a:t>
            </a:r>
            <a:r>
              <a:rPr lang="en-IN" dirty="0" err="1">
                <a:latin typeface="+mj-lt"/>
              </a:rPr>
              <a:t>artifactId</a:t>
            </a:r>
            <a:r>
              <a:rPr lang="en-IN" dirty="0">
                <a:latin typeface="+mj-lt"/>
              </a:rPr>
              <a:t>&gt;demo&lt;/</a:t>
            </a:r>
            <a:r>
              <a:rPr lang="en-IN" dirty="0" err="1">
                <a:latin typeface="+mj-lt"/>
              </a:rPr>
              <a:t>artifactId</a:t>
            </a:r>
            <a:r>
              <a:rPr lang="en-IN" dirty="0">
                <a:latin typeface="+mj-lt"/>
              </a:rPr>
              <a:t>&gt;</a:t>
            </a:r>
          </a:p>
          <a:p>
            <a:pPr marL="0" indent="0">
              <a:buNone/>
            </a:pPr>
            <a:r>
              <a:rPr lang="en-IN" dirty="0">
                <a:latin typeface="+mj-lt"/>
              </a:rPr>
              <a:t>  &lt;version&gt;1.0&lt;/version&gt;</a:t>
            </a:r>
          </a:p>
          <a:p>
            <a:pPr marL="0" indent="0">
              <a:buNone/>
            </a:pPr>
            <a:r>
              <a:rPr lang="en-IN" dirty="0">
                <a:latin typeface="+mj-lt"/>
              </a:rPr>
              <a:t>&lt;/project&gt;</a:t>
            </a:r>
          </a:p>
          <a:p>
            <a:pPr marL="0" indent="0">
              <a:buNone/>
            </a:pPr>
            <a:r>
              <a:rPr lang="en-US" dirty="0">
                <a:latin typeface="+mj-lt"/>
              </a:rPr>
              <a:t>The &lt;</a:t>
            </a:r>
            <a:r>
              <a:rPr lang="en-US" dirty="0" err="1">
                <a:latin typeface="+mj-lt"/>
              </a:rPr>
              <a:t>groupId</a:t>
            </a:r>
            <a:r>
              <a:rPr lang="en-US" dirty="0">
                <a:latin typeface="+mj-lt"/>
              </a:rPr>
              <a:t>&gt;&lt;/</a:t>
            </a:r>
            <a:r>
              <a:rPr lang="en-US" dirty="0" err="1">
                <a:latin typeface="+mj-lt"/>
              </a:rPr>
              <a:t>groupId</a:t>
            </a:r>
            <a:r>
              <a:rPr lang="en-US" dirty="0">
                <a:latin typeface="+mj-lt"/>
              </a:rPr>
              <a:t>&gt; , &lt;</a:t>
            </a:r>
            <a:r>
              <a:rPr lang="en-US" dirty="0" err="1">
                <a:latin typeface="+mj-lt"/>
              </a:rPr>
              <a:t>artifactId</a:t>
            </a:r>
            <a:r>
              <a:rPr lang="en-US" dirty="0">
                <a:latin typeface="+mj-lt"/>
              </a:rPr>
              <a:t>&gt;&lt;/</a:t>
            </a:r>
            <a:r>
              <a:rPr lang="en-US" dirty="0" err="1">
                <a:latin typeface="+mj-lt"/>
              </a:rPr>
              <a:t>artifactId</a:t>
            </a:r>
            <a:r>
              <a:rPr lang="en-US" dirty="0">
                <a:latin typeface="+mj-lt"/>
              </a:rPr>
              <a:t>&gt; and, &lt;version&gt;&lt;/version&gt; make up the project. Therefore they are essential when you are creating a Maven project. </a:t>
            </a:r>
            <a:endParaRPr lang="en-IN" dirty="0">
              <a:latin typeface="+mj-lt"/>
            </a:endParaRPr>
          </a:p>
        </p:txBody>
      </p:sp>
    </p:spTree>
    <p:extLst>
      <p:ext uri="{BB962C8B-B14F-4D97-AF65-F5344CB8AC3E}">
        <p14:creationId xmlns:p14="http://schemas.microsoft.com/office/powerpoint/2010/main" val="352668365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B7FF6-3325-884D-A352-65F7562AA0C3}"/>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A76F1D3A-96C0-61BD-1A3D-DB525F88C94A}"/>
              </a:ext>
            </a:extLst>
          </p:cNvPr>
          <p:cNvSpPr>
            <a:spLocks noGrp="1"/>
          </p:cNvSpPr>
          <p:nvPr>
            <p:ph idx="1"/>
          </p:nvPr>
        </p:nvSpPr>
        <p:spPr/>
        <p:txBody>
          <a:bodyPr>
            <a:normAutofit fontScale="47500" lnSpcReduction="20000"/>
          </a:bodyPr>
          <a:lstStyle/>
          <a:p>
            <a:pPr marL="0" indent="0">
              <a:buNone/>
            </a:pPr>
            <a:r>
              <a:rPr lang="en-IN" dirty="0">
                <a:latin typeface="+mj-lt"/>
              </a:rPr>
              <a:t>&lt;dependencies&gt;</a:t>
            </a:r>
          </a:p>
          <a:p>
            <a:pPr marL="0" indent="0">
              <a:buNone/>
            </a:pPr>
            <a:r>
              <a:rPr lang="en-IN" dirty="0">
                <a:latin typeface="+mj-lt"/>
              </a:rPr>
              <a:t>  &lt;dependency&gt;</a:t>
            </a:r>
          </a:p>
          <a:p>
            <a:pPr marL="0" indent="0">
              <a:buNone/>
            </a:pPr>
            <a:r>
              <a:rPr lang="en-IN" dirty="0">
                <a:latin typeface="+mj-lt"/>
              </a:rPr>
              <a:t>    &lt;</a:t>
            </a:r>
            <a:r>
              <a:rPr lang="en-IN" dirty="0" err="1">
                <a:latin typeface="+mj-lt"/>
              </a:rPr>
              <a:t>groupId</a:t>
            </a:r>
            <a:r>
              <a:rPr lang="en-IN" dirty="0">
                <a:latin typeface="+mj-lt"/>
              </a:rPr>
              <a:t>&gt;log4j&lt;/</a:t>
            </a:r>
            <a:r>
              <a:rPr lang="en-IN" dirty="0" err="1">
                <a:latin typeface="+mj-lt"/>
              </a:rPr>
              <a:t>groupId</a:t>
            </a:r>
            <a:r>
              <a:rPr lang="en-IN" dirty="0">
                <a:latin typeface="+mj-lt"/>
              </a:rPr>
              <a:t>&gt;</a:t>
            </a:r>
          </a:p>
          <a:p>
            <a:pPr marL="0" indent="0">
              <a:buNone/>
            </a:pPr>
            <a:r>
              <a:rPr lang="en-IN" dirty="0">
                <a:latin typeface="+mj-lt"/>
              </a:rPr>
              <a:t>    &lt;</a:t>
            </a:r>
            <a:r>
              <a:rPr lang="en-IN" dirty="0" err="1">
                <a:latin typeface="+mj-lt"/>
              </a:rPr>
              <a:t>artifactId</a:t>
            </a:r>
            <a:r>
              <a:rPr lang="en-IN" dirty="0">
                <a:latin typeface="+mj-lt"/>
              </a:rPr>
              <a:t>&gt;log4j&lt;/</a:t>
            </a:r>
            <a:r>
              <a:rPr lang="en-IN" dirty="0" err="1">
                <a:latin typeface="+mj-lt"/>
              </a:rPr>
              <a:t>artifactId</a:t>
            </a:r>
            <a:r>
              <a:rPr lang="en-IN" dirty="0">
                <a:latin typeface="+mj-lt"/>
              </a:rPr>
              <a:t>&gt;</a:t>
            </a:r>
          </a:p>
          <a:p>
            <a:pPr marL="0" indent="0">
              <a:buNone/>
            </a:pPr>
            <a:r>
              <a:rPr lang="en-IN" dirty="0">
                <a:latin typeface="+mj-lt"/>
              </a:rPr>
              <a:t>    &lt;version&gt;1.2.14&lt;/version&gt;</a:t>
            </a:r>
          </a:p>
          <a:p>
            <a:pPr marL="0" indent="0">
              <a:buNone/>
            </a:pPr>
            <a:r>
              <a:rPr lang="en-IN" dirty="0">
                <a:latin typeface="+mj-lt"/>
              </a:rPr>
              <a:t>  &lt;/dependency&gt;</a:t>
            </a:r>
          </a:p>
          <a:p>
            <a:pPr marL="0" indent="0">
              <a:buNone/>
            </a:pPr>
            <a:r>
              <a:rPr lang="en-IN" dirty="0">
                <a:latin typeface="+mj-lt"/>
              </a:rPr>
              <a:t>  &lt;dependency&gt;</a:t>
            </a:r>
          </a:p>
          <a:p>
            <a:pPr marL="0" indent="0">
              <a:buNone/>
            </a:pPr>
            <a:r>
              <a:rPr lang="en-IN" dirty="0">
                <a:latin typeface="+mj-lt"/>
              </a:rPr>
              <a:t>    &lt;</a:t>
            </a:r>
            <a:r>
              <a:rPr lang="en-IN" dirty="0" err="1">
                <a:latin typeface="+mj-lt"/>
              </a:rPr>
              <a:t>groupId</a:t>
            </a:r>
            <a:r>
              <a:rPr lang="en-IN" dirty="0">
                <a:latin typeface="+mj-lt"/>
              </a:rPr>
              <a:t>&gt;</a:t>
            </a:r>
            <a:r>
              <a:rPr lang="en-IN" dirty="0" err="1">
                <a:latin typeface="+mj-lt"/>
              </a:rPr>
              <a:t>jaxen</a:t>
            </a:r>
            <a:r>
              <a:rPr lang="en-IN" dirty="0">
                <a:latin typeface="+mj-lt"/>
              </a:rPr>
              <a:t>&lt;/</a:t>
            </a:r>
            <a:r>
              <a:rPr lang="en-IN" dirty="0" err="1">
                <a:latin typeface="+mj-lt"/>
              </a:rPr>
              <a:t>groupId</a:t>
            </a:r>
            <a:r>
              <a:rPr lang="en-IN" dirty="0">
                <a:latin typeface="+mj-lt"/>
              </a:rPr>
              <a:t>&gt;</a:t>
            </a:r>
          </a:p>
          <a:p>
            <a:pPr marL="0" indent="0">
              <a:buNone/>
            </a:pPr>
            <a:r>
              <a:rPr lang="en-IN" dirty="0">
                <a:latin typeface="+mj-lt"/>
              </a:rPr>
              <a:t>    &lt;</a:t>
            </a:r>
            <a:r>
              <a:rPr lang="en-IN" dirty="0" err="1">
                <a:latin typeface="+mj-lt"/>
              </a:rPr>
              <a:t>artifactId</a:t>
            </a:r>
            <a:r>
              <a:rPr lang="en-IN" dirty="0">
                <a:latin typeface="+mj-lt"/>
              </a:rPr>
              <a:t>&gt;</a:t>
            </a:r>
            <a:r>
              <a:rPr lang="en-IN" dirty="0" err="1">
                <a:latin typeface="+mj-lt"/>
              </a:rPr>
              <a:t>jaxen</a:t>
            </a:r>
            <a:r>
              <a:rPr lang="en-IN" dirty="0">
                <a:latin typeface="+mj-lt"/>
              </a:rPr>
              <a:t>&lt;/</a:t>
            </a:r>
            <a:r>
              <a:rPr lang="en-IN" dirty="0" err="1">
                <a:latin typeface="+mj-lt"/>
              </a:rPr>
              <a:t>artifactId</a:t>
            </a:r>
            <a:r>
              <a:rPr lang="en-IN" dirty="0">
                <a:latin typeface="+mj-lt"/>
              </a:rPr>
              <a:t>&gt;</a:t>
            </a:r>
          </a:p>
          <a:p>
            <a:pPr marL="0" indent="0">
              <a:buNone/>
            </a:pPr>
            <a:r>
              <a:rPr lang="en-IN" dirty="0">
                <a:latin typeface="+mj-lt"/>
              </a:rPr>
              <a:t>    &lt;version&gt;1.1.1&lt;/version&gt;</a:t>
            </a:r>
          </a:p>
          <a:p>
            <a:pPr marL="0" indent="0">
              <a:buNone/>
            </a:pPr>
            <a:r>
              <a:rPr lang="en-IN" dirty="0">
                <a:latin typeface="+mj-lt"/>
              </a:rPr>
              <a:t>  &lt;/dependency&gt;</a:t>
            </a:r>
          </a:p>
          <a:p>
            <a:pPr marL="0" indent="0">
              <a:buNone/>
            </a:pPr>
            <a:r>
              <a:rPr lang="en-IN" dirty="0">
                <a:latin typeface="+mj-lt"/>
              </a:rPr>
              <a:t>&lt;/dependencies&gt;</a:t>
            </a:r>
          </a:p>
        </p:txBody>
      </p:sp>
    </p:spTree>
    <p:extLst>
      <p:ext uri="{BB962C8B-B14F-4D97-AF65-F5344CB8AC3E}">
        <p14:creationId xmlns:p14="http://schemas.microsoft.com/office/powerpoint/2010/main" val="36330952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685C-B930-D79C-D090-F3B404D1E4F7}"/>
              </a:ext>
            </a:extLst>
          </p:cNvPr>
          <p:cNvSpPr>
            <a:spLocks noGrp="1"/>
          </p:cNvSpPr>
          <p:nvPr>
            <p:ph type="title"/>
          </p:nvPr>
        </p:nvSpPr>
        <p:spPr/>
        <p:txBody>
          <a:bodyPr/>
          <a:lstStyle/>
          <a:p>
            <a:r>
              <a:rPr lang="en-IN" dirty="0"/>
              <a:t>scope</a:t>
            </a:r>
          </a:p>
        </p:txBody>
      </p:sp>
      <p:sp>
        <p:nvSpPr>
          <p:cNvPr id="3" name="Content Placeholder 2">
            <a:extLst>
              <a:ext uri="{FF2B5EF4-FFF2-40B4-BE49-F238E27FC236}">
                <a16:creationId xmlns:a16="http://schemas.microsoft.com/office/drawing/2014/main" id="{F9FAC44C-F7FD-9D7F-CE36-C46C0C031920}"/>
              </a:ext>
            </a:extLst>
          </p:cNvPr>
          <p:cNvSpPr>
            <a:spLocks noGrp="1"/>
          </p:cNvSpPr>
          <p:nvPr>
            <p:ph idx="1"/>
          </p:nvPr>
        </p:nvSpPr>
        <p:spPr/>
        <p:txBody>
          <a:bodyPr>
            <a:normAutofit fontScale="85000" lnSpcReduction="10000"/>
          </a:bodyPr>
          <a:lstStyle/>
          <a:p>
            <a:pPr marL="0" indent="0">
              <a:buNone/>
            </a:pPr>
            <a:r>
              <a:rPr lang="en-US" dirty="0">
                <a:latin typeface="+mj-lt"/>
              </a:rPr>
              <a:t>When using dependencies you can use &lt;scope&gt;&lt;/scope&gt; tag to define the scope you want that dependency to run on. For example, JUnit dependency can have &lt;scope&gt;test&lt;/scope&gt; since it can be used for the test phase. There are other scopes like compile, provided, runtime and, </a:t>
            </a:r>
            <a:r>
              <a:rPr lang="en-US">
                <a:latin typeface="+mj-lt"/>
              </a:rPr>
              <a:t>system.</a:t>
            </a:r>
            <a:endParaRPr lang="en-US" dirty="0">
              <a:latin typeface="+mj-lt"/>
            </a:endParaRPr>
          </a:p>
          <a:p>
            <a:pPr marL="0" indent="0">
              <a:buNone/>
            </a:pPr>
            <a:r>
              <a:rPr lang="en-US" dirty="0">
                <a:latin typeface="+mj-lt"/>
              </a:rPr>
              <a:t>compile — default scope</a:t>
            </a:r>
          </a:p>
          <a:p>
            <a:pPr marL="0" indent="0">
              <a:buNone/>
            </a:pPr>
            <a:r>
              <a:rPr lang="en-US" dirty="0">
                <a:latin typeface="+mj-lt"/>
              </a:rPr>
              <a:t>provided — when JDK is expected to provide them</a:t>
            </a:r>
          </a:p>
          <a:p>
            <a:pPr marL="0" indent="0">
              <a:buNone/>
            </a:pPr>
            <a:r>
              <a:rPr lang="en-US" dirty="0">
                <a:latin typeface="+mj-lt"/>
              </a:rPr>
              <a:t>runtime — for executing and testing, not compiling</a:t>
            </a:r>
          </a:p>
          <a:p>
            <a:pPr marL="0" indent="0">
              <a:buNone/>
            </a:pPr>
            <a:r>
              <a:rPr lang="en-US" dirty="0">
                <a:latin typeface="+mj-lt"/>
              </a:rPr>
              <a:t>test — when testing, not required during normal operation</a:t>
            </a:r>
          </a:p>
          <a:p>
            <a:pPr marL="0" indent="0">
              <a:buNone/>
            </a:pPr>
            <a:r>
              <a:rPr lang="en-US" dirty="0">
                <a:latin typeface="+mj-lt"/>
              </a:rPr>
              <a:t>system — similar to “provided”, but must specify the explicit path to the JAR on a local file system</a:t>
            </a:r>
            <a:endParaRPr lang="en-IN" dirty="0">
              <a:latin typeface="+mj-lt"/>
            </a:endParaRPr>
          </a:p>
        </p:txBody>
      </p:sp>
    </p:spTree>
    <p:extLst>
      <p:ext uri="{BB962C8B-B14F-4D97-AF65-F5344CB8AC3E}">
        <p14:creationId xmlns:p14="http://schemas.microsoft.com/office/powerpoint/2010/main" val="119289696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0F078-A7E6-551A-5651-9CF0D8EEC23D}"/>
              </a:ext>
            </a:extLst>
          </p:cNvPr>
          <p:cNvSpPr>
            <a:spLocks noGrp="1"/>
          </p:cNvSpPr>
          <p:nvPr>
            <p:ph type="title"/>
          </p:nvPr>
        </p:nvSpPr>
        <p:spPr/>
        <p:txBody>
          <a:bodyPr/>
          <a:lstStyle/>
          <a:p>
            <a:r>
              <a:rPr lang="en-IN" dirty="0"/>
              <a:t>Import repo</a:t>
            </a:r>
          </a:p>
        </p:txBody>
      </p:sp>
      <p:sp>
        <p:nvSpPr>
          <p:cNvPr id="3" name="Content Placeholder 2">
            <a:extLst>
              <a:ext uri="{FF2B5EF4-FFF2-40B4-BE49-F238E27FC236}">
                <a16:creationId xmlns:a16="http://schemas.microsoft.com/office/drawing/2014/main" id="{1E549247-2959-3F54-C4D4-F4998CD9DCF4}"/>
              </a:ext>
            </a:extLst>
          </p:cNvPr>
          <p:cNvSpPr>
            <a:spLocks noGrp="1"/>
          </p:cNvSpPr>
          <p:nvPr>
            <p:ph idx="1"/>
          </p:nvPr>
        </p:nvSpPr>
        <p:spPr/>
        <p:txBody>
          <a:bodyPr>
            <a:normAutofit fontScale="92500" lnSpcReduction="20000"/>
          </a:bodyPr>
          <a:lstStyle/>
          <a:p>
            <a:r>
              <a:rPr lang="en-IN" dirty="0"/>
              <a:t>Import using GitLab UI</a:t>
            </a:r>
          </a:p>
          <a:p>
            <a:r>
              <a:rPr lang="en-US" dirty="0"/>
              <a:t>Log in to GitLab</a:t>
            </a:r>
          </a:p>
          <a:p>
            <a:r>
              <a:rPr lang="en-US" dirty="0"/>
              <a:t>Go to your GitLab account.</a:t>
            </a:r>
          </a:p>
          <a:p>
            <a:r>
              <a:rPr lang="en-US" dirty="0"/>
              <a:t>Click ➡️ + → New Project</a:t>
            </a:r>
          </a:p>
          <a:p>
            <a:r>
              <a:rPr lang="en-US" dirty="0"/>
              <a:t>Choose “Import project” ➡️ Select “GitHub”</a:t>
            </a:r>
          </a:p>
          <a:p>
            <a:r>
              <a:rPr lang="en-US" dirty="0"/>
              <a:t>Authorize GitLab to access your GitHub account (if not done already)</a:t>
            </a:r>
          </a:p>
          <a:p>
            <a:r>
              <a:rPr lang="en-US" dirty="0"/>
              <a:t>Select the repository you want to import from GitHub.</a:t>
            </a:r>
          </a:p>
          <a:p>
            <a:r>
              <a:rPr lang="en-US" dirty="0"/>
              <a:t>Click “Import”</a:t>
            </a:r>
          </a:p>
          <a:p>
            <a:endParaRPr lang="en-US" dirty="0"/>
          </a:p>
          <a:p>
            <a:endParaRPr lang="en-IN" dirty="0"/>
          </a:p>
        </p:txBody>
      </p:sp>
    </p:spTree>
    <p:extLst>
      <p:ext uri="{BB962C8B-B14F-4D97-AF65-F5344CB8AC3E}">
        <p14:creationId xmlns:p14="http://schemas.microsoft.com/office/powerpoint/2010/main" val="7886594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5946-965B-84EA-4D5A-DD8D3B068A6A}"/>
              </a:ext>
            </a:extLst>
          </p:cNvPr>
          <p:cNvSpPr>
            <a:spLocks noGrp="1"/>
          </p:cNvSpPr>
          <p:nvPr>
            <p:ph type="title"/>
          </p:nvPr>
        </p:nvSpPr>
        <p:spPr/>
        <p:txBody>
          <a:bodyPr/>
          <a:lstStyle/>
          <a:p>
            <a:r>
              <a:rPr lang="en-IN" dirty="0"/>
              <a:t>Lab 13</a:t>
            </a:r>
          </a:p>
        </p:txBody>
      </p:sp>
      <p:sp>
        <p:nvSpPr>
          <p:cNvPr id="3" name="Content Placeholder 2">
            <a:extLst>
              <a:ext uri="{FF2B5EF4-FFF2-40B4-BE49-F238E27FC236}">
                <a16:creationId xmlns:a16="http://schemas.microsoft.com/office/drawing/2014/main" id="{50A9C401-201B-6F62-1D27-B55FFC5EB30E}"/>
              </a:ext>
            </a:extLst>
          </p:cNvPr>
          <p:cNvSpPr>
            <a:spLocks noGrp="1"/>
          </p:cNvSpPr>
          <p:nvPr>
            <p:ph idx="1"/>
          </p:nvPr>
        </p:nvSpPr>
        <p:spPr/>
        <p:txBody>
          <a:bodyPr/>
          <a:lstStyle/>
          <a:p>
            <a:r>
              <a:rPr lang="en-IN" dirty="0"/>
              <a:t>Assignment </a:t>
            </a:r>
          </a:p>
          <a:p>
            <a:pPr lvl="1"/>
            <a:r>
              <a:rPr lang="en-IN" dirty="0"/>
              <a:t>Create .</a:t>
            </a:r>
            <a:r>
              <a:rPr lang="en-IN" dirty="0" err="1"/>
              <a:t>gitlab-ci.yml</a:t>
            </a:r>
            <a:r>
              <a:rPr lang="en-IN" dirty="0"/>
              <a:t> in java repo</a:t>
            </a:r>
          </a:p>
          <a:p>
            <a:pPr lvl="1"/>
            <a:r>
              <a:rPr lang="en-IN" dirty="0"/>
              <a:t>Setup </a:t>
            </a:r>
            <a:r>
              <a:rPr lang="en-IN" dirty="0" err="1"/>
              <a:t>mvn</a:t>
            </a:r>
            <a:endParaRPr lang="en-IN" dirty="0"/>
          </a:p>
          <a:p>
            <a:pPr lvl="1"/>
            <a:r>
              <a:rPr lang="en-IN" dirty="0"/>
              <a:t>Command to use</a:t>
            </a:r>
          </a:p>
          <a:p>
            <a:pPr lvl="2"/>
            <a:r>
              <a:rPr lang="en-IN" dirty="0"/>
              <a:t>apt-get install maven</a:t>
            </a:r>
          </a:p>
          <a:p>
            <a:pPr lvl="2"/>
            <a:endParaRPr lang="en-IN" dirty="0"/>
          </a:p>
        </p:txBody>
      </p:sp>
    </p:spTree>
    <p:extLst>
      <p:ext uri="{BB962C8B-B14F-4D97-AF65-F5344CB8AC3E}">
        <p14:creationId xmlns:p14="http://schemas.microsoft.com/office/powerpoint/2010/main" val="4082743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B209C-7B4C-5D0C-8FF7-74DD19B0AFAE}"/>
              </a:ext>
            </a:extLst>
          </p:cNvPr>
          <p:cNvSpPr>
            <a:spLocks noGrp="1"/>
          </p:cNvSpPr>
          <p:nvPr>
            <p:ph type="title"/>
          </p:nvPr>
        </p:nvSpPr>
        <p:spPr/>
        <p:txBody>
          <a:bodyPr/>
          <a:lstStyle/>
          <a:p>
            <a:r>
              <a:rPr lang="en-IN" dirty="0"/>
              <a:t>Why runner stuck?</a:t>
            </a:r>
          </a:p>
        </p:txBody>
      </p:sp>
      <p:sp>
        <p:nvSpPr>
          <p:cNvPr id="3" name="Content Placeholder 2">
            <a:extLst>
              <a:ext uri="{FF2B5EF4-FFF2-40B4-BE49-F238E27FC236}">
                <a16:creationId xmlns:a16="http://schemas.microsoft.com/office/drawing/2014/main" id="{66FC48C7-62F0-3809-79EC-146A5C3E4CF0}"/>
              </a:ext>
            </a:extLst>
          </p:cNvPr>
          <p:cNvSpPr>
            <a:spLocks noGrp="1"/>
          </p:cNvSpPr>
          <p:nvPr>
            <p:ph idx="1"/>
          </p:nvPr>
        </p:nvSpPr>
        <p:spPr/>
        <p:txBody>
          <a:bodyPr/>
          <a:lstStyle/>
          <a:p>
            <a:r>
              <a:rPr lang="en-IN" dirty="0"/>
              <a:t>Go and map the runner</a:t>
            </a:r>
          </a:p>
          <a:p>
            <a:r>
              <a:rPr lang="en-IN" dirty="0"/>
              <a:t>Register the project with runner</a:t>
            </a:r>
          </a:p>
          <a:p>
            <a:r>
              <a:rPr lang="en-IN" dirty="0"/>
              <a:t>Start it</a:t>
            </a:r>
          </a:p>
          <a:p>
            <a:endParaRPr lang="en-IN" dirty="0"/>
          </a:p>
        </p:txBody>
      </p:sp>
    </p:spTree>
    <p:extLst>
      <p:ext uri="{BB962C8B-B14F-4D97-AF65-F5344CB8AC3E}">
        <p14:creationId xmlns:p14="http://schemas.microsoft.com/office/powerpoint/2010/main" val="221468537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686EA-C1E8-C0AB-921A-A3A06709C29F}"/>
              </a:ext>
            </a:extLst>
          </p:cNvPr>
          <p:cNvSpPr>
            <a:spLocks noGrp="1"/>
          </p:cNvSpPr>
          <p:nvPr>
            <p:ph type="title"/>
          </p:nvPr>
        </p:nvSpPr>
        <p:spPr/>
        <p:txBody>
          <a:bodyPr/>
          <a:lstStyle/>
          <a:p>
            <a:r>
              <a:rPr lang="en-IN" dirty="0"/>
              <a:t>Maven project</a:t>
            </a:r>
          </a:p>
        </p:txBody>
      </p:sp>
      <p:sp>
        <p:nvSpPr>
          <p:cNvPr id="3" name="Content Placeholder 2">
            <a:extLst>
              <a:ext uri="{FF2B5EF4-FFF2-40B4-BE49-F238E27FC236}">
                <a16:creationId xmlns:a16="http://schemas.microsoft.com/office/drawing/2014/main" id="{A1A9ACA1-44DF-121C-B7D0-66C5BCECC8B4}"/>
              </a:ext>
            </a:extLst>
          </p:cNvPr>
          <p:cNvSpPr>
            <a:spLocks noGrp="1"/>
          </p:cNvSpPr>
          <p:nvPr>
            <p:ph idx="1"/>
          </p:nvPr>
        </p:nvSpPr>
        <p:spPr/>
        <p:txBody>
          <a:bodyPr>
            <a:normAutofit fontScale="92500" lnSpcReduction="20000"/>
          </a:bodyPr>
          <a:lstStyle/>
          <a:p>
            <a:pPr marL="0" indent="0">
              <a:buNone/>
            </a:pPr>
            <a:r>
              <a:rPr lang="en-US" dirty="0"/>
              <a:t> </a:t>
            </a:r>
            <a:r>
              <a:rPr lang="en-US" dirty="0" err="1"/>
              <a:t>before_script</a:t>
            </a:r>
            <a:r>
              <a:rPr lang="en-US" dirty="0"/>
              <a:t>:</a:t>
            </a:r>
          </a:p>
          <a:p>
            <a:pPr marL="0" indent="0">
              <a:buNone/>
            </a:pPr>
            <a:r>
              <a:rPr lang="en-US" dirty="0"/>
              <a:t>    - apt-get update -y</a:t>
            </a:r>
          </a:p>
          <a:p>
            <a:pPr marL="0" indent="0">
              <a:buNone/>
            </a:pPr>
            <a:r>
              <a:rPr lang="en-US" dirty="0"/>
              <a:t>    - apt-get install -y maven</a:t>
            </a:r>
          </a:p>
          <a:p>
            <a:pPr marL="0" indent="0">
              <a:buNone/>
            </a:pPr>
            <a:r>
              <a:rPr lang="en-US" dirty="0"/>
              <a:t>  script:</a:t>
            </a:r>
          </a:p>
          <a:p>
            <a:pPr marL="0" indent="0">
              <a:buNone/>
            </a:pPr>
            <a:r>
              <a:rPr lang="en-US" dirty="0"/>
              <a:t>    - </a:t>
            </a:r>
            <a:r>
              <a:rPr lang="en-US" dirty="0" err="1"/>
              <a:t>mvn</a:t>
            </a:r>
            <a:r>
              <a:rPr lang="en-US" dirty="0"/>
              <a:t> clean package</a:t>
            </a:r>
          </a:p>
          <a:p>
            <a:pPr marL="0" indent="0">
              <a:buNone/>
            </a:pPr>
            <a:r>
              <a:rPr lang="en-US" dirty="0"/>
              <a:t>  artifacts:</a:t>
            </a:r>
          </a:p>
          <a:p>
            <a:pPr marL="0" indent="0">
              <a:buNone/>
            </a:pPr>
            <a:r>
              <a:rPr lang="en-US" dirty="0"/>
              <a:t>    paths:</a:t>
            </a:r>
          </a:p>
          <a:p>
            <a:pPr marL="0" indent="0">
              <a:buNone/>
            </a:pPr>
            <a:r>
              <a:rPr lang="en-US" dirty="0"/>
              <a:t>      - target/*.jar</a:t>
            </a:r>
            <a:endParaRPr lang="en-IN" dirty="0"/>
          </a:p>
        </p:txBody>
      </p:sp>
    </p:spTree>
    <p:extLst>
      <p:ext uri="{BB962C8B-B14F-4D97-AF65-F5344CB8AC3E}">
        <p14:creationId xmlns:p14="http://schemas.microsoft.com/office/powerpoint/2010/main" val="31602768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2E567-786C-D68B-613A-A7D1BEB5AF38}"/>
              </a:ext>
            </a:extLst>
          </p:cNvPr>
          <p:cNvSpPr>
            <a:spLocks noGrp="1"/>
          </p:cNvSpPr>
          <p:nvPr>
            <p:ph type="title"/>
          </p:nvPr>
        </p:nvSpPr>
        <p:spPr/>
        <p:txBody>
          <a:bodyPr/>
          <a:lstStyle/>
          <a:p>
            <a:r>
              <a:rPr lang="en-IN"/>
              <a:t>Lab 15</a:t>
            </a:r>
          </a:p>
        </p:txBody>
      </p:sp>
      <p:sp>
        <p:nvSpPr>
          <p:cNvPr id="3" name="Content Placeholder 2">
            <a:extLst>
              <a:ext uri="{FF2B5EF4-FFF2-40B4-BE49-F238E27FC236}">
                <a16:creationId xmlns:a16="http://schemas.microsoft.com/office/drawing/2014/main" id="{17136409-47A1-22CB-CAB6-69253CCE343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922536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7840-EB2F-6458-F117-5B673AA7C9C8}"/>
              </a:ext>
            </a:extLst>
          </p:cNvPr>
          <p:cNvSpPr>
            <a:spLocks noGrp="1"/>
          </p:cNvSpPr>
          <p:nvPr>
            <p:ph type="title"/>
          </p:nvPr>
        </p:nvSpPr>
        <p:spPr/>
        <p:txBody>
          <a:bodyPr/>
          <a:lstStyle/>
          <a:p>
            <a:r>
              <a:rPr lang="en-IN" dirty="0"/>
              <a:t>dev</a:t>
            </a:r>
          </a:p>
        </p:txBody>
      </p:sp>
      <p:graphicFrame>
        <p:nvGraphicFramePr>
          <p:cNvPr id="11" name="Content Placeholder 10">
            <a:extLst>
              <a:ext uri="{FF2B5EF4-FFF2-40B4-BE49-F238E27FC236}">
                <a16:creationId xmlns:a16="http://schemas.microsoft.com/office/drawing/2014/main" id="{82A555DB-FECA-8968-467B-527999C79C6D}"/>
              </a:ext>
            </a:extLst>
          </p:cNvPr>
          <p:cNvGraphicFramePr>
            <a:graphicFrameLocks noGrp="1"/>
          </p:cNvGraphicFramePr>
          <p:nvPr>
            <p:ph idx="1"/>
          </p:nvPr>
        </p:nvGraphicFramePr>
        <p:xfrm>
          <a:off x="1450975" y="2016125"/>
          <a:ext cx="9604374" cy="2473960"/>
        </p:xfrm>
        <a:graphic>
          <a:graphicData uri="http://schemas.openxmlformats.org/drawingml/2006/table">
            <a:tbl>
              <a:tblPr firstRow="1" bandRow="1">
                <a:tableStyleId>{5C22544A-7EE6-4342-B048-85BDC9FD1C3A}</a:tableStyleId>
              </a:tblPr>
              <a:tblGrid>
                <a:gridCol w="3201458">
                  <a:extLst>
                    <a:ext uri="{9D8B030D-6E8A-4147-A177-3AD203B41FA5}">
                      <a16:colId xmlns:a16="http://schemas.microsoft.com/office/drawing/2014/main" val="195028477"/>
                    </a:ext>
                  </a:extLst>
                </a:gridCol>
                <a:gridCol w="3201458">
                  <a:extLst>
                    <a:ext uri="{9D8B030D-6E8A-4147-A177-3AD203B41FA5}">
                      <a16:colId xmlns:a16="http://schemas.microsoft.com/office/drawing/2014/main" val="2815678040"/>
                    </a:ext>
                  </a:extLst>
                </a:gridCol>
                <a:gridCol w="3201458">
                  <a:extLst>
                    <a:ext uri="{9D8B030D-6E8A-4147-A177-3AD203B41FA5}">
                      <a16:colId xmlns:a16="http://schemas.microsoft.com/office/drawing/2014/main" val="3362167889"/>
                    </a:ext>
                  </a:extLst>
                </a:gridCol>
              </a:tblGrid>
              <a:tr h="370840">
                <a:tc>
                  <a:txBody>
                    <a:bodyPr/>
                    <a:lstStyle/>
                    <a:p>
                      <a:r>
                        <a:rPr lang="en-IN" dirty="0"/>
                        <a:t>Developers</a:t>
                      </a:r>
                    </a:p>
                  </a:txBody>
                  <a:tcPr/>
                </a:tc>
                <a:tc>
                  <a:txBody>
                    <a:bodyPr/>
                    <a:lstStyle/>
                    <a:p>
                      <a:r>
                        <a:rPr lang="en-IN" dirty="0"/>
                        <a:t>challenges</a:t>
                      </a:r>
                    </a:p>
                  </a:txBody>
                  <a:tcPr/>
                </a:tc>
                <a:tc>
                  <a:txBody>
                    <a:bodyPr/>
                    <a:lstStyle/>
                    <a:p>
                      <a:r>
                        <a:rPr lang="en-IN" dirty="0"/>
                        <a:t>solution</a:t>
                      </a:r>
                    </a:p>
                  </a:txBody>
                  <a:tcPr/>
                </a:tc>
                <a:extLst>
                  <a:ext uri="{0D108BD9-81ED-4DB2-BD59-A6C34878D82A}">
                    <a16:rowId xmlns:a16="http://schemas.microsoft.com/office/drawing/2014/main" val="2640348080"/>
                  </a:ext>
                </a:extLst>
              </a:tr>
              <a:tr h="370840">
                <a:tc>
                  <a:txBody>
                    <a:bodyPr/>
                    <a:lstStyle/>
                    <a:p>
                      <a:endParaRPr lang="en-IN" dirty="0"/>
                    </a:p>
                  </a:txBody>
                  <a:tcPr/>
                </a:tc>
                <a:tc>
                  <a:txBody>
                    <a:bodyPr/>
                    <a:lstStyle/>
                    <a:p>
                      <a:r>
                        <a:rPr lang="en-IN" dirty="0"/>
                        <a:t>Waiting time for code deployment</a:t>
                      </a:r>
                    </a:p>
                  </a:txBody>
                  <a:tcPr/>
                </a:tc>
                <a:tc>
                  <a:txBody>
                    <a:bodyPr/>
                    <a:lstStyle/>
                    <a:p>
                      <a:r>
                        <a:rPr lang="en-IN" dirty="0"/>
                        <a:t>CI (Continuous Integration) ensures quick deployment of code, faster testing and shared feedback</a:t>
                      </a:r>
                    </a:p>
                  </a:txBody>
                  <a:tcPr/>
                </a:tc>
                <a:extLst>
                  <a:ext uri="{0D108BD9-81ED-4DB2-BD59-A6C34878D82A}">
                    <a16:rowId xmlns:a16="http://schemas.microsoft.com/office/drawing/2014/main" val="4017712947"/>
                  </a:ext>
                </a:extLst>
              </a:tr>
              <a:tr h="370840">
                <a:tc>
                  <a:txBody>
                    <a:bodyPr/>
                    <a:lstStyle/>
                    <a:p>
                      <a:endParaRPr lang="en-IN"/>
                    </a:p>
                  </a:txBody>
                  <a:tcPr/>
                </a:tc>
                <a:tc>
                  <a:txBody>
                    <a:bodyPr/>
                    <a:lstStyle/>
                    <a:p>
                      <a:r>
                        <a:rPr lang="en-IN" dirty="0"/>
                        <a:t>Pressure of work on old, pending  and new code</a:t>
                      </a:r>
                    </a:p>
                  </a:txBody>
                  <a:tcPr/>
                </a:tc>
                <a:tc>
                  <a:txBody>
                    <a:bodyPr/>
                    <a:lstStyle/>
                    <a:p>
                      <a:r>
                        <a:rPr lang="en-IN" dirty="0"/>
                        <a:t>Since wait time has reduced developer can focus more on current code</a:t>
                      </a:r>
                    </a:p>
                  </a:txBody>
                  <a:tcPr/>
                </a:tc>
                <a:extLst>
                  <a:ext uri="{0D108BD9-81ED-4DB2-BD59-A6C34878D82A}">
                    <a16:rowId xmlns:a16="http://schemas.microsoft.com/office/drawing/2014/main" val="3634402827"/>
                  </a:ext>
                </a:extLst>
              </a:tr>
            </a:tbl>
          </a:graphicData>
        </a:graphic>
      </p:graphicFrame>
    </p:spTree>
    <p:extLst>
      <p:ext uri="{BB962C8B-B14F-4D97-AF65-F5344CB8AC3E}">
        <p14:creationId xmlns:p14="http://schemas.microsoft.com/office/powerpoint/2010/main" val="17107565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738</TotalTime>
  <Words>4118</Words>
  <Application>Microsoft Office PowerPoint</Application>
  <PresentationFormat>Widescreen</PresentationFormat>
  <Paragraphs>421</Paragraphs>
  <Slides>88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88</vt:i4>
      </vt:variant>
    </vt:vector>
  </HeadingPairs>
  <TitlesOfParts>
    <vt:vector size="95" baseType="lpstr">
      <vt:lpstr>Arial</vt:lpstr>
      <vt:lpstr>Calibri Light</vt:lpstr>
      <vt:lpstr>Gill Sans MT</vt:lpstr>
      <vt:lpstr>sohne</vt:lpstr>
      <vt:lpstr>source-code-pro</vt:lpstr>
      <vt:lpstr>source-serif-pro</vt:lpstr>
      <vt:lpstr>Gallery</vt:lpstr>
      <vt:lpstr>Ci/cd</vt:lpstr>
      <vt:lpstr>..</vt:lpstr>
      <vt:lpstr>Waterfall model</vt:lpstr>
      <vt:lpstr>Phases of waterfall model</vt:lpstr>
      <vt:lpstr>challenges</vt:lpstr>
      <vt:lpstr>Solution</vt:lpstr>
      <vt:lpstr>Devops</vt:lpstr>
      <vt:lpstr>Introduction to DevOps</vt:lpstr>
      <vt:lpstr>dev</vt:lpstr>
      <vt:lpstr>Ops </vt:lpstr>
      <vt:lpstr>What is ci/cd?</vt:lpstr>
      <vt:lpstr>Why we need ci/cd</vt:lpstr>
      <vt:lpstr>Tools</vt:lpstr>
      <vt:lpstr>CICD</vt:lpstr>
      <vt:lpstr>Approach</vt:lpstr>
      <vt:lpstr>Benefits of DevOps</vt:lpstr>
      <vt:lpstr>..</vt:lpstr>
      <vt:lpstr>Challenges of DevOps</vt:lpstr>
      <vt:lpstr>..</vt:lpstr>
      <vt:lpstr>Implementing DevOps</vt:lpstr>
      <vt:lpstr>DevOps Best Practices</vt:lpstr>
      <vt:lpstr>GitLab CI/CD as a CI/CD Platform </vt:lpstr>
      <vt:lpstr>Source Code Management </vt:lpstr>
      <vt:lpstr>Basic lab for git</vt:lpstr>
      <vt:lpstr>GitLab CI/CD </vt:lpstr>
      <vt:lpstr>..</vt:lpstr>
      <vt:lpstr>Jenkins</vt:lpstr>
      <vt:lpstr>Jenkins vs gitlab</vt:lpstr>
      <vt:lpstr>..</vt:lpstr>
      <vt:lpstr>..</vt:lpstr>
      <vt:lpstr>Lab 2</vt:lpstr>
      <vt:lpstr>Basic of git branch</vt:lpstr>
      <vt:lpstr>Gitlab server</vt:lpstr>
      <vt:lpstr>Self hosted</vt:lpstr>
      <vt:lpstr>saas</vt:lpstr>
      <vt:lpstr>..</vt:lpstr>
      <vt:lpstr>lab</vt:lpstr>
      <vt:lpstr>Key components</vt:lpstr>
      <vt:lpstr>The Architecture of GitLab CI/CD </vt:lpstr>
      <vt:lpstr>..</vt:lpstr>
      <vt:lpstr>..</vt:lpstr>
      <vt:lpstr>PowerPoint Presentation</vt:lpstr>
      <vt:lpstr>Explain about</vt:lpstr>
      <vt:lpstr>Yaml example</vt:lpstr>
      <vt:lpstr>Yaml in k8s </vt:lpstr>
      <vt:lpstr>.gitlab-ci.yml</vt:lpstr>
      <vt:lpstr>Lab 5</vt:lpstr>
      <vt:lpstr>Runner</vt:lpstr>
      <vt:lpstr>Lab 5 output</vt:lpstr>
      <vt:lpstr>..</vt:lpstr>
      <vt:lpstr>..</vt:lpstr>
      <vt:lpstr>Custom runner</vt:lpstr>
      <vt:lpstr>Lab  6</vt:lpstr>
      <vt:lpstr>jobs</vt:lpstr>
      <vt:lpstr>stages</vt:lpstr>
      <vt:lpstr>Lab 7</vt:lpstr>
      <vt:lpstr>Env in runner</vt:lpstr>
      <vt:lpstr>Lab 8 – part 1</vt:lpstr>
      <vt:lpstr>before_script</vt:lpstr>
      <vt:lpstr>..</vt:lpstr>
      <vt:lpstr>Lab 8 –Part 2</vt:lpstr>
      <vt:lpstr>After_script</vt:lpstr>
      <vt:lpstr>..</vt:lpstr>
      <vt:lpstr>Lab 9</vt:lpstr>
      <vt:lpstr>Artifacts</vt:lpstr>
      <vt:lpstr>..</vt:lpstr>
      <vt:lpstr>..</vt:lpstr>
      <vt:lpstr>Lab 10</vt:lpstr>
      <vt:lpstr> What is except?</vt:lpstr>
      <vt:lpstr>..</vt:lpstr>
      <vt:lpstr>Lab 11</vt:lpstr>
      <vt:lpstr>variables</vt:lpstr>
      <vt:lpstr>Lab 12</vt:lpstr>
      <vt:lpstr>Build tools</vt:lpstr>
      <vt:lpstr>Maven</vt:lpstr>
      <vt:lpstr>What is Apache maven?</vt:lpstr>
      <vt:lpstr>How it Helps?</vt:lpstr>
      <vt:lpstr>Understanding Maven — POM </vt:lpstr>
      <vt:lpstr>Understanding Maven — Maven Life Cycle </vt:lpstr>
      <vt:lpstr>Understanding Maven — Maven Repositories </vt:lpstr>
      <vt:lpstr>Understanding Pom.xml</vt:lpstr>
      <vt:lpstr>..</vt:lpstr>
      <vt:lpstr>scope</vt:lpstr>
      <vt:lpstr>Import repo</vt:lpstr>
      <vt:lpstr>Lab 13</vt:lpstr>
      <vt:lpstr>Why runner stuck?</vt:lpstr>
      <vt:lpstr>Maven project</vt:lpstr>
      <vt:lpstr>Lab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test</dc:creator>
  <cp:lastModifiedBy>john test</cp:lastModifiedBy>
  <cp:revision>49</cp:revision>
  <dcterms:created xsi:type="dcterms:W3CDTF">2025-04-07T01:42:11Z</dcterms:created>
  <dcterms:modified xsi:type="dcterms:W3CDTF">2025-04-07T17:59:09Z</dcterms:modified>
</cp:coreProperties>
</file>