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F93B-BE67-D1A1-4864-49102E9DB7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AC1741A5-5408-BFAF-744E-12774196E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999EEC28-0580-1F6D-7417-68A32B31F2FA}"/>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E63EF88E-CC17-2A3F-EA53-9459DBDE5AA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8E752A0-CCFD-DFD9-488D-1B220CF7C78F}"/>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201600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C0EF-D966-2A05-216F-DAD4A13C187D}"/>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A4D20CB5-80B5-9093-19D5-1D35857135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F302BA7-61C3-A844-FEAB-DE61909D60BB}"/>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239410E6-14D0-71F8-2FAB-22F02977E682}"/>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029B29B-8478-6EB9-8D8E-BED65C8F1761}"/>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416881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CD7A5-51AB-201B-8481-45975D7B3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2C2A3B94-1705-A720-BF15-047126854E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67ACA09B-7B06-60C0-B670-32D1C64B1933}"/>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0ED5646A-952F-2841-FE55-E102F73FE8C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561FC1B-54EC-5864-5274-C332F423BF25}"/>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9002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03E3-CB46-B9D5-CE5A-243611B19053}"/>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97A67B2E-FA0D-34DF-57D2-F599A1C80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5158F3A-655F-93E4-2C25-0E216E8DB9F4}"/>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A33AD048-05E2-BD06-2564-B7BF821631C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2E86F6E-CCE2-6B87-811E-9924796774A9}"/>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299462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B58B-E772-FED6-74B2-F1F49C770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7FA6F241-10A9-6842-9374-19F3E1B0F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4F1C3-4916-2415-EDE1-E18A0CE94216}"/>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7AAA61E3-C69A-E273-19AE-CE53BBF0659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8C7E2D2-1279-812C-6D62-2649B16DCF2E}"/>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225745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B76D-B7C3-16A2-5322-41381421F67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DDE8118-836D-EC2B-797B-26CE18D5B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7F1574D5-705B-854D-422B-E95E1FD74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73089C1F-3F5B-F882-F262-88EB7BC5101B}"/>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70E71A65-0A00-8C9C-DEDF-73A20FB5FDD9}"/>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0321F96-4B8C-A21A-59CC-B1D54F47CD2A}"/>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176501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B85E-CF2B-4EFF-D931-18FEDAB25408}"/>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BBC6DEF4-621B-2E08-F519-CFCB0A710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BF54C-821C-3C1C-1958-7A97EA0A9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99052FBA-648A-FFB9-17DD-29F1B78A1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DDC01-D35A-AB91-051F-9AA6D424B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650FDA1B-3547-67D7-60FC-57027F7E717F}"/>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8" name="Footer Placeholder 7">
            <a:extLst>
              <a:ext uri="{FF2B5EF4-FFF2-40B4-BE49-F238E27FC236}">
                <a16:creationId xmlns:a16="http://schemas.microsoft.com/office/drawing/2014/main" id="{F2C425FE-36BF-C21D-D51F-CF8264D34AAA}"/>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83A04E8-B18D-80BC-F291-5F102A04ECE9}"/>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273941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076D-EB88-C174-1E9B-531F27BF004F}"/>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9125A4AD-9A4C-F701-CCDC-87959FB77FC4}"/>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4" name="Footer Placeholder 3">
            <a:extLst>
              <a:ext uri="{FF2B5EF4-FFF2-40B4-BE49-F238E27FC236}">
                <a16:creationId xmlns:a16="http://schemas.microsoft.com/office/drawing/2014/main" id="{3ECD8219-9F71-E6D3-65F7-099BB40569D1}"/>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CD93C2A8-E655-757F-9801-18BD9910149D}"/>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163440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4AFC1-627F-593A-5981-48DA9A87D658}"/>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3" name="Footer Placeholder 2">
            <a:extLst>
              <a:ext uri="{FF2B5EF4-FFF2-40B4-BE49-F238E27FC236}">
                <a16:creationId xmlns:a16="http://schemas.microsoft.com/office/drawing/2014/main" id="{16C3FAEA-FF97-CA77-982B-62B121E50A4A}"/>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8A1FD421-383B-FF4C-F010-2A0FA60946C1}"/>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153103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E42E-1AE6-090D-2B3B-421AD7A04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0EF9E8E4-3C5B-7CE8-A236-9A9455FAD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7A3A2CB4-C469-5842-B54B-E4F553DCC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A2F21-751E-BFFE-4C50-8120D5246E45}"/>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39C647B1-5B1D-DDA0-D26B-653F39B0C58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4B13D5C9-9364-8323-8BE3-E27F9CB410D0}"/>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175179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0360-776D-8D5E-2FDA-045E72011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F7C3808D-B604-0B9A-3AD1-37092A68E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EEF544B6-8004-E86C-002A-C91D109CC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21A0F-42F8-5661-D740-C5C9D7D7BEA3}"/>
              </a:ext>
            </a:extLst>
          </p:cNvPr>
          <p:cNvSpPr>
            <a:spLocks noGrp="1"/>
          </p:cNvSpPr>
          <p:nvPr>
            <p:ph type="dt" sz="half" idx="10"/>
          </p:nvPr>
        </p:nvSpPr>
        <p:spPr/>
        <p:txBody>
          <a:bodyPr/>
          <a:lstStyle/>
          <a:p>
            <a:fld id="{28097143-BC1B-4308-AE30-3B67A53A1D03}" type="datetimeFigureOut">
              <a:rPr lang="hi-IN" smtClean="0"/>
              <a:t>मंगलवार, 30 फल्गुण 1944</a:t>
            </a:fld>
            <a:endParaRPr lang="hi-IN"/>
          </a:p>
        </p:txBody>
      </p:sp>
      <p:sp>
        <p:nvSpPr>
          <p:cNvPr id="6" name="Footer Placeholder 5">
            <a:extLst>
              <a:ext uri="{FF2B5EF4-FFF2-40B4-BE49-F238E27FC236}">
                <a16:creationId xmlns:a16="http://schemas.microsoft.com/office/drawing/2014/main" id="{C5908088-D320-4AAE-5293-A86E3D7915E8}"/>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224385B-DE25-6048-1C05-B0372E2DCE69}"/>
              </a:ext>
            </a:extLst>
          </p:cNvPr>
          <p:cNvSpPr>
            <a:spLocks noGrp="1"/>
          </p:cNvSpPr>
          <p:nvPr>
            <p:ph type="sldNum" sz="quarter" idx="12"/>
          </p:nvPr>
        </p:nvSpPr>
        <p:spPr/>
        <p:txBody>
          <a:bodyPr/>
          <a:lstStyle/>
          <a:p>
            <a:fld id="{3E33AE6C-86DD-4863-ABEF-4D6EE365CEE8}" type="slidenum">
              <a:rPr lang="hi-IN" smtClean="0"/>
              <a:t>‹#›</a:t>
            </a:fld>
            <a:endParaRPr lang="hi-IN"/>
          </a:p>
        </p:txBody>
      </p:sp>
    </p:spTree>
    <p:extLst>
      <p:ext uri="{BB962C8B-B14F-4D97-AF65-F5344CB8AC3E}">
        <p14:creationId xmlns:p14="http://schemas.microsoft.com/office/powerpoint/2010/main" val="42966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AA8F2-626C-D83B-C3D4-E6C2ADE4E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1177505F-2D0B-D5C7-47A2-BE57985E9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19A1B4A-87F6-F01E-FD64-AD59F8239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97143-BC1B-4308-AE30-3B67A53A1D03}" type="datetimeFigureOut">
              <a:rPr lang="hi-IN" smtClean="0"/>
              <a:t>मंगलवार, 30 फल्गुण 1944</a:t>
            </a:fld>
            <a:endParaRPr lang="hi-IN"/>
          </a:p>
        </p:txBody>
      </p:sp>
      <p:sp>
        <p:nvSpPr>
          <p:cNvPr id="5" name="Footer Placeholder 4">
            <a:extLst>
              <a:ext uri="{FF2B5EF4-FFF2-40B4-BE49-F238E27FC236}">
                <a16:creationId xmlns:a16="http://schemas.microsoft.com/office/drawing/2014/main" id="{1CC6ABA1-ABB6-19F1-0AD7-2CAACCDBB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90F45F44-7672-0480-79F1-A85235D31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3AE6C-86DD-4863-ABEF-4D6EE365CEE8}" type="slidenum">
              <a:rPr lang="hi-IN" smtClean="0"/>
              <a:t>‹#›</a:t>
            </a:fld>
            <a:endParaRPr lang="hi-IN"/>
          </a:p>
        </p:txBody>
      </p:sp>
    </p:spTree>
    <p:extLst>
      <p:ext uri="{BB962C8B-B14F-4D97-AF65-F5344CB8AC3E}">
        <p14:creationId xmlns:p14="http://schemas.microsoft.com/office/powerpoint/2010/main" val="405553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60-40E9-28F8-0242-816B4C22AEA6}"/>
              </a:ext>
            </a:extLst>
          </p:cNvPr>
          <p:cNvSpPr>
            <a:spLocks noGrp="1"/>
          </p:cNvSpPr>
          <p:nvPr>
            <p:ph type="ctrTitle"/>
          </p:nvPr>
        </p:nvSpPr>
        <p:spPr/>
        <p:txBody>
          <a:bodyPr/>
          <a:lstStyle/>
          <a:p>
            <a:r>
              <a:rPr lang="en-US" dirty="0"/>
              <a:t>Jenkins </a:t>
            </a:r>
            <a:r>
              <a:rPr lang="en-US" dirty="0" err="1"/>
              <a:t>Architecuter</a:t>
            </a:r>
            <a:endParaRPr lang="hi-IN" dirty="0"/>
          </a:p>
        </p:txBody>
      </p:sp>
      <p:sp>
        <p:nvSpPr>
          <p:cNvPr id="3" name="Subtitle 2">
            <a:extLst>
              <a:ext uri="{FF2B5EF4-FFF2-40B4-BE49-F238E27FC236}">
                <a16:creationId xmlns:a16="http://schemas.microsoft.com/office/drawing/2014/main" id="{7AB8795D-6F72-B217-2067-4206255FF336}"/>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34580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69F1-6690-BA28-429C-EABD0A7A0511}"/>
              </a:ext>
            </a:extLst>
          </p:cNvPr>
          <p:cNvSpPr>
            <a:spLocks noGrp="1"/>
          </p:cNvSpPr>
          <p:nvPr>
            <p:ph type="title"/>
          </p:nvPr>
        </p:nvSpPr>
        <p:spPr/>
        <p:txBody>
          <a:bodyPr/>
          <a:lstStyle/>
          <a:p>
            <a:r>
              <a:rPr lang="en-US" dirty="0" err="1"/>
              <a:t>Architecure</a:t>
            </a:r>
            <a:endParaRPr lang="hi-IN" dirty="0"/>
          </a:p>
        </p:txBody>
      </p:sp>
      <p:sp>
        <p:nvSpPr>
          <p:cNvPr id="3" name="Content Placeholder 2">
            <a:extLst>
              <a:ext uri="{FF2B5EF4-FFF2-40B4-BE49-F238E27FC236}">
                <a16:creationId xmlns:a16="http://schemas.microsoft.com/office/drawing/2014/main" id="{5403B682-BF18-36EF-7D43-87A7C8249FBD}"/>
              </a:ext>
            </a:extLst>
          </p:cNvPr>
          <p:cNvSpPr>
            <a:spLocks noGrp="1"/>
          </p:cNvSpPr>
          <p:nvPr>
            <p:ph idx="1"/>
          </p:nvPr>
        </p:nvSpPr>
        <p:spPr/>
        <p:txBody>
          <a:bodyPr/>
          <a:lstStyle/>
          <a:p>
            <a:r>
              <a:rPr lang="en-US" b="0" i="0" dirty="0">
                <a:solidFill>
                  <a:srgbClr val="221D1F"/>
                </a:solidFill>
                <a:effectLst/>
                <a:latin typeface="Mulish"/>
              </a:rPr>
              <a:t>Jenkins performs distributed build using a Master-Slave Architecture</a:t>
            </a:r>
            <a:endParaRPr lang="hi-IN" dirty="0"/>
          </a:p>
        </p:txBody>
      </p:sp>
      <p:pic>
        <p:nvPicPr>
          <p:cNvPr id="5" name="Picture 4">
            <a:extLst>
              <a:ext uri="{FF2B5EF4-FFF2-40B4-BE49-F238E27FC236}">
                <a16:creationId xmlns:a16="http://schemas.microsoft.com/office/drawing/2014/main" id="{94E4C662-0CF3-9AA4-B81E-69BE73A54737}"/>
              </a:ext>
            </a:extLst>
          </p:cNvPr>
          <p:cNvPicPr>
            <a:picLocks noChangeAspect="1"/>
          </p:cNvPicPr>
          <p:nvPr/>
        </p:nvPicPr>
        <p:blipFill>
          <a:blip r:embed="rId2"/>
          <a:stretch>
            <a:fillRect/>
          </a:stretch>
        </p:blipFill>
        <p:spPr>
          <a:xfrm>
            <a:off x="1648860" y="2566572"/>
            <a:ext cx="7038975" cy="3076575"/>
          </a:xfrm>
          <a:prstGeom prst="rect">
            <a:avLst/>
          </a:prstGeom>
        </p:spPr>
      </p:pic>
    </p:spTree>
    <p:extLst>
      <p:ext uri="{BB962C8B-B14F-4D97-AF65-F5344CB8AC3E}">
        <p14:creationId xmlns:p14="http://schemas.microsoft.com/office/powerpoint/2010/main" val="1836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BBC2-E586-E88E-2615-E785110491CB}"/>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47DF0B92-179B-C8CE-B32F-621AD3939085}"/>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Mulish"/>
              </a:rPr>
              <a:t>Source Code Repository-</a:t>
            </a:r>
          </a:p>
          <a:p>
            <a:pPr lvl="1"/>
            <a:r>
              <a:rPr lang="en-US" b="0" i="0" dirty="0">
                <a:solidFill>
                  <a:srgbClr val="221D1F"/>
                </a:solidFill>
                <a:effectLst/>
                <a:latin typeface="Mulish"/>
              </a:rPr>
              <a:t>A repository that contains the source code and all other required project-related files.</a:t>
            </a:r>
          </a:p>
          <a:p>
            <a:pPr algn="l"/>
            <a:r>
              <a:rPr lang="en-US" b="1" i="0" dirty="0">
                <a:solidFill>
                  <a:srgbClr val="000000"/>
                </a:solidFill>
                <a:effectLst/>
                <a:latin typeface="Mulish"/>
              </a:rPr>
              <a:t>Master-</a:t>
            </a:r>
          </a:p>
          <a:p>
            <a:pPr algn="l"/>
            <a:r>
              <a:rPr lang="en-US" b="0" i="0" dirty="0">
                <a:solidFill>
                  <a:srgbClr val="221D1F"/>
                </a:solidFill>
                <a:effectLst/>
                <a:latin typeface="Mulish"/>
              </a:rPr>
              <a:t>The main Jenkins Server is the Master Server of Jenkins. This acts as a control server that arranges the defined workflow of the pipeline. The jobs of this Master are as follows:</a:t>
            </a:r>
          </a:p>
          <a:p>
            <a:pPr lvl="1"/>
            <a:r>
              <a:rPr lang="en-US" b="0" i="0" dirty="0">
                <a:solidFill>
                  <a:srgbClr val="888888"/>
                </a:solidFill>
                <a:effectLst/>
                <a:latin typeface="Mulish"/>
              </a:rPr>
              <a:t>Scheduling jobs</a:t>
            </a:r>
          </a:p>
          <a:p>
            <a:pPr lvl="1"/>
            <a:r>
              <a:rPr lang="en-US" b="0" i="0" dirty="0">
                <a:solidFill>
                  <a:srgbClr val="888888"/>
                </a:solidFill>
                <a:effectLst/>
                <a:latin typeface="Mulish"/>
              </a:rPr>
              <a:t>sending builds to slaves to execute the job</a:t>
            </a:r>
          </a:p>
          <a:p>
            <a:pPr lvl="1"/>
            <a:r>
              <a:rPr lang="en-US" b="0" i="0" dirty="0">
                <a:solidFill>
                  <a:srgbClr val="888888"/>
                </a:solidFill>
                <a:effectLst/>
                <a:latin typeface="Mulish"/>
              </a:rPr>
              <a:t>keeping track of the slaves states (online/offline)</a:t>
            </a:r>
          </a:p>
          <a:p>
            <a:pPr lvl="1"/>
            <a:r>
              <a:rPr lang="en-US" b="0" i="0" dirty="0">
                <a:solidFill>
                  <a:srgbClr val="888888"/>
                </a:solidFill>
                <a:effectLst/>
                <a:latin typeface="Mulish"/>
              </a:rPr>
              <a:t>can also directly execute build jobs</a:t>
            </a:r>
          </a:p>
          <a:p>
            <a:pPr algn="l"/>
            <a:r>
              <a:rPr lang="en-US" b="1" i="0" dirty="0">
                <a:solidFill>
                  <a:srgbClr val="000000"/>
                </a:solidFill>
                <a:effectLst/>
                <a:latin typeface="Mulish"/>
              </a:rPr>
              <a:t>Slave-</a:t>
            </a:r>
          </a:p>
          <a:p>
            <a:pPr algn="l"/>
            <a:r>
              <a:rPr lang="en-US" b="0" i="0" dirty="0">
                <a:solidFill>
                  <a:srgbClr val="221D1F"/>
                </a:solidFill>
                <a:effectLst/>
                <a:latin typeface="Mulish"/>
              </a:rPr>
              <a:t>The slave is a part of the Jenkins environment that runs on a remote environment. The characteristics of slaves include:</a:t>
            </a:r>
          </a:p>
          <a:p>
            <a:pPr lvl="1"/>
            <a:r>
              <a:rPr lang="en-US" b="0" i="0" dirty="0">
                <a:solidFill>
                  <a:srgbClr val="888888"/>
                </a:solidFill>
                <a:effectLst/>
                <a:latin typeface="Mulish"/>
              </a:rPr>
              <a:t>it listens to the Master instance</a:t>
            </a:r>
          </a:p>
          <a:p>
            <a:pPr lvl="1"/>
            <a:r>
              <a:rPr lang="en-US" b="0" i="0" dirty="0">
                <a:solidFill>
                  <a:srgbClr val="888888"/>
                </a:solidFill>
                <a:effectLst/>
                <a:latin typeface="Mulish"/>
              </a:rPr>
              <a:t>it’s job is to do as they are told to, that includes executing build jobs conveyed by the Master</a:t>
            </a:r>
          </a:p>
          <a:p>
            <a:endParaRPr lang="hi-IN" dirty="0"/>
          </a:p>
        </p:txBody>
      </p:sp>
    </p:spTree>
    <p:extLst>
      <p:ext uri="{BB962C8B-B14F-4D97-AF65-F5344CB8AC3E}">
        <p14:creationId xmlns:p14="http://schemas.microsoft.com/office/powerpoint/2010/main" val="293384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AE04-6725-BDEC-F8A1-10DF47C2F1C0}"/>
              </a:ext>
            </a:extLst>
          </p:cNvPr>
          <p:cNvSpPr>
            <a:spLocks noGrp="1"/>
          </p:cNvSpPr>
          <p:nvPr>
            <p:ph type="title"/>
          </p:nvPr>
        </p:nvSpPr>
        <p:spPr/>
        <p:txBody>
          <a:bodyPr/>
          <a:lstStyle/>
          <a:p>
            <a:r>
              <a:rPr lang="en-US" b="1" i="0" dirty="0">
                <a:solidFill>
                  <a:srgbClr val="000000"/>
                </a:solidFill>
                <a:effectLst/>
                <a:latin typeface="Mulish"/>
              </a:rPr>
              <a:t>This </a:t>
            </a:r>
            <a:r>
              <a:rPr lang="en-US" b="1" dirty="0">
                <a:solidFill>
                  <a:srgbClr val="000000"/>
                </a:solidFill>
                <a:latin typeface="Mulish"/>
              </a:rPr>
              <a:t>architecture</a:t>
            </a:r>
            <a:r>
              <a:rPr lang="en-US" b="1" i="0" dirty="0">
                <a:solidFill>
                  <a:srgbClr val="000000"/>
                </a:solidFill>
                <a:effectLst/>
                <a:latin typeface="Mulish"/>
              </a:rPr>
              <a:t> works in following steps</a:t>
            </a:r>
            <a:br>
              <a:rPr lang="en-US" b="1" i="0" dirty="0">
                <a:solidFill>
                  <a:srgbClr val="000000"/>
                </a:solidFill>
                <a:effectLst/>
                <a:latin typeface="Mulish"/>
              </a:rPr>
            </a:br>
            <a:endParaRPr lang="hi-IN" dirty="0"/>
          </a:p>
        </p:txBody>
      </p:sp>
      <p:sp>
        <p:nvSpPr>
          <p:cNvPr id="3" name="Content Placeholder 2">
            <a:extLst>
              <a:ext uri="{FF2B5EF4-FFF2-40B4-BE49-F238E27FC236}">
                <a16:creationId xmlns:a16="http://schemas.microsoft.com/office/drawing/2014/main" id="{D7496CE8-7529-E601-AFA3-97E641AF383D}"/>
              </a:ext>
            </a:extLst>
          </p:cNvPr>
          <p:cNvSpPr>
            <a:spLocks noGrp="1"/>
          </p:cNvSpPr>
          <p:nvPr>
            <p:ph idx="1"/>
          </p:nvPr>
        </p:nvSpPr>
        <p:spPr/>
        <p:txBody>
          <a:bodyPr>
            <a:normAutofit fontScale="62500" lnSpcReduction="20000"/>
          </a:bodyPr>
          <a:lstStyle/>
          <a:p>
            <a:pPr marL="0" indent="0">
              <a:buNone/>
            </a:pPr>
            <a:r>
              <a:rPr lang="en-US" dirty="0"/>
              <a:t>1. The developer commits the changes in the source code repository</a:t>
            </a:r>
          </a:p>
          <a:p>
            <a:pPr marL="0" indent="0">
              <a:buNone/>
            </a:pPr>
            <a:endParaRPr lang="en-US" dirty="0"/>
          </a:p>
          <a:p>
            <a:pPr marL="0" indent="0">
              <a:buNone/>
            </a:pPr>
            <a:r>
              <a:rPr lang="en-US" dirty="0"/>
              <a:t>2. The CI server of Jenkins then checks the repository and pulls the newly changed code at regular  intervals.</a:t>
            </a:r>
          </a:p>
          <a:p>
            <a:pPr marL="0" indent="0">
              <a:buNone/>
            </a:pPr>
            <a:endParaRPr lang="en-US" dirty="0"/>
          </a:p>
          <a:p>
            <a:pPr marL="0" indent="0">
              <a:buNone/>
            </a:pPr>
            <a:r>
              <a:rPr lang="en-US" dirty="0"/>
              <a:t>3. The build server builds the pulled code into an executable file. Feedback is sent to the developers in case of failure of the build.</a:t>
            </a:r>
          </a:p>
          <a:p>
            <a:pPr marL="0" indent="0">
              <a:buNone/>
            </a:pPr>
            <a:endParaRPr lang="en-US" dirty="0"/>
          </a:p>
          <a:p>
            <a:pPr marL="0" indent="0">
              <a:buNone/>
            </a:pPr>
            <a:r>
              <a:rPr lang="en-US" dirty="0"/>
              <a:t>4. Jenkins deploys the build application on the test server. The developers are alerted if it fails.</a:t>
            </a:r>
          </a:p>
          <a:p>
            <a:pPr marL="0" indent="0">
              <a:buNone/>
            </a:pPr>
            <a:endParaRPr lang="en-US" dirty="0"/>
          </a:p>
          <a:p>
            <a:pPr marL="0" indent="0">
              <a:buNone/>
            </a:pPr>
            <a:r>
              <a:rPr lang="en-US" dirty="0"/>
              <a:t>5. If the tests are successful and the code is error-free, the tested application is deployed on the production server.</a:t>
            </a:r>
          </a:p>
          <a:p>
            <a:pPr marL="0" indent="0">
              <a:buNone/>
            </a:pPr>
            <a:endParaRPr lang="en-US" dirty="0"/>
          </a:p>
          <a:p>
            <a:pPr marL="0" indent="0">
              <a:buNone/>
            </a:pPr>
            <a:r>
              <a:rPr lang="en-US" dirty="0"/>
              <a:t>In some cases, files may have different code and require multiple builds and the Jenkins server cannot handle multiple builds simultaneously for this, the Master distributes the workload and allows us to run different builds on different environments each called a Slave.</a:t>
            </a:r>
            <a:endParaRPr lang="hi-IN" dirty="0"/>
          </a:p>
        </p:txBody>
      </p:sp>
    </p:spTree>
    <p:extLst>
      <p:ext uri="{BB962C8B-B14F-4D97-AF65-F5344CB8AC3E}">
        <p14:creationId xmlns:p14="http://schemas.microsoft.com/office/powerpoint/2010/main" val="227437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2893-E074-8C14-EBB4-D7BA0AD210B7}"/>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40340A15-6CDE-0C4C-24D8-59A084E43198}"/>
              </a:ext>
            </a:extLst>
          </p:cNvPr>
          <p:cNvPicPr>
            <a:picLocks noGrp="1" noChangeAspect="1"/>
          </p:cNvPicPr>
          <p:nvPr>
            <p:ph idx="1"/>
          </p:nvPr>
        </p:nvPicPr>
        <p:blipFill>
          <a:blip r:embed="rId2"/>
          <a:stretch>
            <a:fillRect/>
          </a:stretch>
        </p:blipFill>
        <p:spPr>
          <a:xfrm>
            <a:off x="1166191" y="1825625"/>
            <a:ext cx="8195449" cy="4351338"/>
          </a:xfrm>
        </p:spPr>
      </p:pic>
    </p:spTree>
    <p:extLst>
      <p:ext uri="{BB962C8B-B14F-4D97-AF65-F5344CB8AC3E}">
        <p14:creationId xmlns:p14="http://schemas.microsoft.com/office/powerpoint/2010/main" val="148883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299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Mulish</vt:lpstr>
      <vt:lpstr>Office Theme</vt:lpstr>
      <vt:lpstr>Jenkins Architecuter</vt:lpstr>
      <vt:lpstr>Architecure</vt:lpstr>
      <vt:lpstr>..</vt:lpstr>
      <vt:lpstr>This architecture works in following steps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Architecuter</dc:title>
  <dc:creator>john</dc:creator>
  <cp:lastModifiedBy>john</cp:lastModifiedBy>
  <cp:revision>4</cp:revision>
  <dcterms:created xsi:type="dcterms:W3CDTF">2023-03-21T00:39:41Z</dcterms:created>
  <dcterms:modified xsi:type="dcterms:W3CDTF">2023-03-21T00:45:00Z</dcterms:modified>
</cp:coreProperties>
</file>