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9B2E-5060-2F28-72A8-6AF3D7CE7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F569CA45-5B2C-3F95-A464-5E47E2C5F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10E581D5-CED2-B0C8-B24C-CA786754DC38}"/>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30FD19DC-C1F0-F7E1-3898-C662E9A0697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B713E86-3CCF-D14A-F3E3-BD2FF156E5CE}"/>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420677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92B4-5DFB-7303-8C42-7A44882D5EFC}"/>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53AE3634-ABC4-1883-0DEC-12578B6A2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7D91F0A-B815-065A-CF01-2D6DEF6442E1}"/>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36325851-D672-3119-478C-A132065007D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3AE9594-342B-DE4D-0FE9-BF2448779D3F}"/>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78201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7B157-7CAD-7FDC-FBE5-CB7DD8DFF5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4EB26E42-3CE6-2603-EAF7-D0A1AB8D1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4A215BF-D446-478F-706C-629C22DD4BBF}"/>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732D64B3-02A0-FA40-46AB-12A7AB26B09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B20D748-B053-2367-651E-837AB91EC444}"/>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316854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7838-A73F-0E20-1366-087B79036C4A}"/>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3896FB82-6D05-94F6-F4FA-E0F4A293D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F3BF786-9A09-C9D7-3811-582232148772}"/>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14EE81D5-176F-4F92-2B0E-AACDBF806887}"/>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C81F44A-8A04-5E80-462C-A1DF868FACBC}"/>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197640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7F00-DF86-7ABE-93B0-EF016C7EE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96748072-6D8B-F52C-9E7F-B3004D7FD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A13A5-1375-9A4D-E4C8-33A9A3A4F63F}"/>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9F317976-F608-E3FD-433E-02CB3D91FB5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5A8ECC3-2909-0835-92DF-F73AD8FFA648}"/>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395399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9A66-5716-38FB-4D7D-0D4F045F77E8}"/>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50BE8EB2-99B1-3E50-990C-620FA8BCC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9F168660-AF57-50DC-05FC-962F9993B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7F865798-AC00-AC15-E429-FE5F1F58FC63}"/>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6" name="Footer Placeholder 5">
            <a:extLst>
              <a:ext uri="{FF2B5EF4-FFF2-40B4-BE49-F238E27FC236}">
                <a16:creationId xmlns:a16="http://schemas.microsoft.com/office/drawing/2014/main" id="{4D7E3ACA-5AC9-9177-DDCF-E243F03C0A7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DCEAE62-7E62-5AC9-F2BE-0CC6F6A77100}"/>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68779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5B9A-0CDF-9B4B-E3A4-D59FAAAEDC2D}"/>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7E5BB83-9452-C267-8BB8-18DC04793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A7C81-B768-AB75-FA07-72ADBF317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728368CE-1DC2-11F6-3A93-5EF4B00E0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DA657-8E85-EDBA-6E7F-FAC3FA614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E9A22BF5-70C1-13CA-54DA-7627F7193BEC}"/>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8" name="Footer Placeholder 7">
            <a:extLst>
              <a:ext uri="{FF2B5EF4-FFF2-40B4-BE49-F238E27FC236}">
                <a16:creationId xmlns:a16="http://schemas.microsoft.com/office/drawing/2014/main" id="{B2F82385-C296-2CCE-2ECF-6EC053EDF31D}"/>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1B8E79A4-204A-189A-C5C7-80DB958F4157}"/>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423982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C2AC-29E9-6C02-BB2E-E2F1E26A7565}"/>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97D1D326-972E-4076-FD40-CE6CB198130B}"/>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4" name="Footer Placeholder 3">
            <a:extLst>
              <a:ext uri="{FF2B5EF4-FFF2-40B4-BE49-F238E27FC236}">
                <a16:creationId xmlns:a16="http://schemas.microsoft.com/office/drawing/2014/main" id="{FBF3537E-33D0-6805-6957-3017B2CBAFE3}"/>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7C3E56A-50DF-1666-736F-9CFFABD9332F}"/>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137353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761EB-75B9-84A3-1084-0C0301C8902E}"/>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3" name="Footer Placeholder 2">
            <a:extLst>
              <a:ext uri="{FF2B5EF4-FFF2-40B4-BE49-F238E27FC236}">
                <a16:creationId xmlns:a16="http://schemas.microsoft.com/office/drawing/2014/main" id="{5AA5773B-959E-F719-72EE-7C41D31BF6C8}"/>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BAD934BF-1361-812E-0483-EFA19C265003}"/>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149894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51F7-EFCB-5D53-44A9-1BD265FAE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9A03B6FC-99D2-16B6-C317-BC956EE4C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7DBB321D-9CBC-4284-0641-353854C8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ACEA4-D2AA-752A-5C64-3993EFDAAB3A}"/>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6" name="Footer Placeholder 5">
            <a:extLst>
              <a:ext uri="{FF2B5EF4-FFF2-40B4-BE49-F238E27FC236}">
                <a16:creationId xmlns:a16="http://schemas.microsoft.com/office/drawing/2014/main" id="{E8BB8943-CFDF-EE51-2EA7-354406C34661}"/>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E2D3C86-2B21-D2D9-A24A-E11AB8CFA290}"/>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94971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3935-EDBE-5D50-2E02-549BCA874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1702BA6E-3188-B12D-D05A-4A34C3E4F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C81CFC48-B753-3928-057B-B791D29B3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7A54E-2429-0D8A-4334-2196B993B79B}"/>
              </a:ext>
            </a:extLst>
          </p:cNvPr>
          <p:cNvSpPr>
            <a:spLocks noGrp="1"/>
          </p:cNvSpPr>
          <p:nvPr>
            <p:ph type="dt" sz="half" idx="10"/>
          </p:nvPr>
        </p:nvSpPr>
        <p:spPr/>
        <p:txBody>
          <a:bodyPr/>
          <a:lstStyle/>
          <a:p>
            <a:fld id="{1029D9B9-250D-4E92-87C7-DE7E3B4D3A8D}" type="datetimeFigureOut">
              <a:rPr lang="hi-IN" smtClean="0"/>
              <a:t>बुधवार, 10 फल्गुण 1944</a:t>
            </a:fld>
            <a:endParaRPr lang="hi-IN"/>
          </a:p>
        </p:txBody>
      </p:sp>
      <p:sp>
        <p:nvSpPr>
          <p:cNvPr id="6" name="Footer Placeholder 5">
            <a:extLst>
              <a:ext uri="{FF2B5EF4-FFF2-40B4-BE49-F238E27FC236}">
                <a16:creationId xmlns:a16="http://schemas.microsoft.com/office/drawing/2014/main" id="{96190515-021F-33A6-8D37-92144AAF25B5}"/>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26BF4D5-8381-0430-2DE4-225ED4E04973}"/>
              </a:ext>
            </a:extLst>
          </p:cNvPr>
          <p:cNvSpPr>
            <a:spLocks noGrp="1"/>
          </p:cNvSpPr>
          <p:nvPr>
            <p:ph type="sldNum" sz="quarter" idx="12"/>
          </p:nvPr>
        </p:nvSpPr>
        <p:spPr/>
        <p:txBody>
          <a:bodyPr/>
          <a:lstStyle/>
          <a:p>
            <a:fld id="{0F3F26A9-3A90-434C-9B19-27805E27246B}" type="slidenum">
              <a:rPr lang="hi-IN" smtClean="0"/>
              <a:t>‹#›</a:t>
            </a:fld>
            <a:endParaRPr lang="hi-IN"/>
          </a:p>
        </p:txBody>
      </p:sp>
    </p:spTree>
    <p:extLst>
      <p:ext uri="{BB962C8B-B14F-4D97-AF65-F5344CB8AC3E}">
        <p14:creationId xmlns:p14="http://schemas.microsoft.com/office/powerpoint/2010/main" val="29459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85ECC-2A09-C5D8-BCD6-A2896B2C8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4B56435-567B-F6BA-D814-224D4471D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7D8B1CA-9BE2-A48F-B8B1-0E132F4A9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9D9B9-250D-4E92-87C7-DE7E3B4D3A8D}" type="datetimeFigureOut">
              <a:rPr lang="hi-IN" smtClean="0"/>
              <a:t>बुधवार, 10 फल्गुण 1944</a:t>
            </a:fld>
            <a:endParaRPr lang="hi-IN"/>
          </a:p>
        </p:txBody>
      </p:sp>
      <p:sp>
        <p:nvSpPr>
          <p:cNvPr id="5" name="Footer Placeholder 4">
            <a:extLst>
              <a:ext uri="{FF2B5EF4-FFF2-40B4-BE49-F238E27FC236}">
                <a16:creationId xmlns:a16="http://schemas.microsoft.com/office/drawing/2014/main" id="{83DF45A5-542A-F4B3-1E12-A4CF3083F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E8BA1B8C-FC71-5289-E9E9-60DF03D0F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F26A9-3A90-434C-9B19-27805E27246B}" type="slidenum">
              <a:rPr lang="hi-IN" smtClean="0"/>
              <a:t>‹#›</a:t>
            </a:fld>
            <a:endParaRPr lang="hi-IN"/>
          </a:p>
        </p:txBody>
      </p:sp>
    </p:spTree>
    <p:extLst>
      <p:ext uri="{BB962C8B-B14F-4D97-AF65-F5344CB8AC3E}">
        <p14:creationId xmlns:p14="http://schemas.microsoft.com/office/powerpoint/2010/main" val="303031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enkins.io/doc/book/installing/dock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F91B-8331-B64B-20D9-055C3452976A}"/>
              </a:ext>
            </a:extLst>
          </p:cNvPr>
          <p:cNvSpPr>
            <a:spLocks noGrp="1"/>
          </p:cNvSpPr>
          <p:nvPr>
            <p:ph type="ctrTitle"/>
          </p:nvPr>
        </p:nvSpPr>
        <p:spPr/>
        <p:txBody>
          <a:bodyPr/>
          <a:lstStyle/>
          <a:p>
            <a:r>
              <a:rPr lang="en-US" dirty="0"/>
              <a:t>Jenkins</a:t>
            </a:r>
            <a:endParaRPr lang="hi-IN" dirty="0"/>
          </a:p>
        </p:txBody>
      </p:sp>
      <p:sp>
        <p:nvSpPr>
          <p:cNvPr id="3" name="Subtitle 2">
            <a:extLst>
              <a:ext uri="{FF2B5EF4-FFF2-40B4-BE49-F238E27FC236}">
                <a16:creationId xmlns:a16="http://schemas.microsoft.com/office/drawing/2014/main" id="{55D458CF-652A-99B8-607E-73D1054FA4B5}"/>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40426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AF4C-B2CD-F5E7-1736-037C3B4E7414}"/>
              </a:ext>
            </a:extLst>
          </p:cNvPr>
          <p:cNvSpPr>
            <a:spLocks noGrp="1"/>
          </p:cNvSpPr>
          <p:nvPr>
            <p:ph type="title"/>
          </p:nvPr>
        </p:nvSpPr>
        <p:spPr/>
        <p:txBody>
          <a:bodyPr/>
          <a:lstStyle/>
          <a:p>
            <a:r>
              <a:rPr lang="en-US" dirty="0"/>
              <a:t>What is Jenkins?</a:t>
            </a:r>
            <a:endParaRPr lang="hi-IN" dirty="0"/>
          </a:p>
        </p:txBody>
      </p:sp>
      <p:sp>
        <p:nvSpPr>
          <p:cNvPr id="3" name="Content Placeholder 2">
            <a:extLst>
              <a:ext uri="{FF2B5EF4-FFF2-40B4-BE49-F238E27FC236}">
                <a16:creationId xmlns:a16="http://schemas.microsoft.com/office/drawing/2014/main" id="{C824E7A6-2B28-9904-ADE9-281B5A8C20B2}"/>
              </a:ext>
            </a:extLst>
          </p:cNvPr>
          <p:cNvSpPr>
            <a:spLocks noGrp="1"/>
          </p:cNvSpPr>
          <p:nvPr>
            <p:ph idx="1"/>
          </p:nvPr>
        </p:nvSpPr>
        <p:spPr/>
        <p:txBody>
          <a:bodyPr/>
          <a:lstStyle/>
          <a:p>
            <a:r>
              <a:rPr lang="en-US" dirty="0"/>
              <a:t>Jenkins is an opensource continuous integration (CI) and </a:t>
            </a:r>
            <a:r>
              <a:rPr lang="en-US" dirty="0" err="1"/>
              <a:t>Continous</a:t>
            </a:r>
            <a:r>
              <a:rPr lang="en-US" dirty="0"/>
              <a:t> delivery (CD) tool written Java</a:t>
            </a:r>
          </a:p>
          <a:p>
            <a:r>
              <a:rPr lang="en-US" dirty="0"/>
              <a:t>It is a automation server used to build and delivery software projects</a:t>
            </a:r>
          </a:p>
          <a:p>
            <a:r>
              <a:rPr lang="en-US" dirty="0"/>
              <a:t>Jenkins was forked from other project called Hudson</a:t>
            </a:r>
          </a:p>
          <a:p>
            <a:r>
              <a:rPr lang="en-US" dirty="0"/>
              <a:t>A major benefit  using Jenkins, that it has lot of plugins</a:t>
            </a:r>
          </a:p>
          <a:p>
            <a:r>
              <a:rPr lang="en-US" dirty="0"/>
              <a:t>Other Alternate solution for CI is also available, since Jenkins is opensource and widely accepted product in the industry.</a:t>
            </a:r>
            <a:endParaRPr lang="hi-IN" dirty="0"/>
          </a:p>
        </p:txBody>
      </p:sp>
    </p:spTree>
    <p:extLst>
      <p:ext uri="{BB962C8B-B14F-4D97-AF65-F5344CB8AC3E}">
        <p14:creationId xmlns:p14="http://schemas.microsoft.com/office/powerpoint/2010/main" val="364821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50C6-C0B8-CFAA-0773-E95EB886D46A}"/>
              </a:ext>
            </a:extLst>
          </p:cNvPr>
          <p:cNvSpPr>
            <a:spLocks noGrp="1"/>
          </p:cNvSpPr>
          <p:nvPr>
            <p:ph type="title"/>
          </p:nvPr>
        </p:nvSpPr>
        <p:spPr/>
        <p:txBody>
          <a:bodyPr/>
          <a:lstStyle/>
          <a:p>
            <a:r>
              <a:rPr lang="en-US" dirty="0"/>
              <a:t>What is CI/CD?</a:t>
            </a:r>
            <a:endParaRPr lang="hi-IN" dirty="0"/>
          </a:p>
        </p:txBody>
      </p:sp>
      <p:sp>
        <p:nvSpPr>
          <p:cNvPr id="3" name="Content Placeholder 2">
            <a:extLst>
              <a:ext uri="{FF2B5EF4-FFF2-40B4-BE49-F238E27FC236}">
                <a16:creationId xmlns:a16="http://schemas.microsoft.com/office/drawing/2014/main" id="{83EB6CFB-A406-0BAC-0023-14FA713C9FB2}"/>
              </a:ext>
            </a:extLst>
          </p:cNvPr>
          <p:cNvSpPr>
            <a:spLocks noGrp="1"/>
          </p:cNvSpPr>
          <p:nvPr>
            <p:ph idx="1"/>
          </p:nvPr>
        </p:nvSpPr>
        <p:spPr/>
        <p:txBody>
          <a:bodyPr/>
          <a:lstStyle/>
          <a:p>
            <a:r>
              <a:rPr lang="en-US" dirty="0"/>
              <a:t>Continuous Integration(CI) is a DevOps software development practice where developers regularly merge their code changes in the central repository, after which automated build and run test. CI most often refers to build or integration stage of software and run the unit tests on the new code changes immediately surface any errors</a:t>
            </a:r>
          </a:p>
          <a:p>
            <a:r>
              <a:rPr lang="en-US" dirty="0"/>
              <a:t>Continuous Delivery (CD) is a software engineering approach in which teams produce software in short cycles, ensuring that the software can be reliably released at any time</a:t>
            </a:r>
          </a:p>
          <a:p>
            <a:endParaRPr lang="hi-IN" dirty="0"/>
          </a:p>
        </p:txBody>
      </p:sp>
    </p:spTree>
    <p:extLst>
      <p:ext uri="{BB962C8B-B14F-4D97-AF65-F5344CB8AC3E}">
        <p14:creationId xmlns:p14="http://schemas.microsoft.com/office/powerpoint/2010/main" val="357888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E2A7-78B5-C55C-A73E-EB96702C4B19}"/>
              </a:ext>
            </a:extLst>
          </p:cNvPr>
          <p:cNvSpPr>
            <a:spLocks noGrp="1"/>
          </p:cNvSpPr>
          <p:nvPr>
            <p:ph type="title"/>
          </p:nvPr>
        </p:nvSpPr>
        <p:spPr/>
        <p:txBody>
          <a:bodyPr/>
          <a:lstStyle/>
          <a:p>
            <a:r>
              <a:rPr lang="en-US" dirty="0"/>
              <a:t>SDLC</a:t>
            </a:r>
            <a:endParaRPr lang="hi-IN" dirty="0"/>
          </a:p>
        </p:txBody>
      </p:sp>
      <p:pic>
        <p:nvPicPr>
          <p:cNvPr id="5" name="Content Placeholder 4">
            <a:extLst>
              <a:ext uri="{FF2B5EF4-FFF2-40B4-BE49-F238E27FC236}">
                <a16:creationId xmlns:a16="http://schemas.microsoft.com/office/drawing/2014/main" id="{3D4C5146-427B-6104-FED2-93410761062E}"/>
              </a:ext>
            </a:extLst>
          </p:cNvPr>
          <p:cNvPicPr>
            <a:picLocks noGrp="1" noChangeAspect="1"/>
          </p:cNvPicPr>
          <p:nvPr>
            <p:ph idx="1"/>
          </p:nvPr>
        </p:nvPicPr>
        <p:blipFill>
          <a:blip r:embed="rId2"/>
          <a:stretch>
            <a:fillRect/>
          </a:stretch>
        </p:blipFill>
        <p:spPr>
          <a:xfrm>
            <a:off x="1121823" y="1560582"/>
            <a:ext cx="9948353" cy="4351338"/>
          </a:xfrm>
        </p:spPr>
      </p:pic>
    </p:spTree>
    <p:extLst>
      <p:ext uri="{BB962C8B-B14F-4D97-AF65-F5344CB8AC3E}">
        <p14:creationId xmlns:p14="http://schemas.microsoft.com/office/powerpoint/2010/main" val="299605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0A49-FD3F-E3BA-7477-E844184A167E}"/>
              </a:ext>
            </a:extLst>
          </p:cNvPr>
          <p:cNvSpPr>
            <a:spLocks noGrp="1"/>
          </p:cNvSpPr>
          <p:nvPr>
            <p:ph type="title"/>
          </p:nvPr>
        </p:nvSpPr>
        <p:spPr/>
        <p:txBody>
          <a:bodyPr/>
          <a:lstStyle/>
          <a:p>
            <a:r>
              <a:rPr lang="en-US" dirty="0"/>
              <a:t>Install Jenkins</a:t>
            </a:r>
            <a:endParaRPr lang="hi-IN" dirty="0"/>
          </a:p>
        </p:txBody>
      </p:sp>
      <p:sp>
        <p:nvSpPr>
          <p:cNvPr id="3" name="Content Placeholder 2">
            <a:extLst>
              <a:ext uri="{FF2B5EF4-FFF2-40B4-BE49-F238E27FC236}">
                <a16:creationId xmlns:a16="http://schemas.microsoft.com/office/drawing/2014/main" id="{843E5A94-E2B7-BE6A-F04A-7CEE7EAAA2A3}"/>
              </a:ext>
            </a:extLst>
          </p:cNvPr>
          <p:cNvSpPr>
            <a:spLocks noGrp="1"/>
          </p:cNvSpPr>
          <p:nvPr>
            <p:ph idx="1"/>
          </p:nvPr>
        </p:nvSpPr>
        <p:spPr/>
        <p:txBody>
          <a:bodyPr>
            <a:normAutofit fontScale="92500"/>
          </a:bodyPr>
          <a:lstStyle/>
          <a:p>
            <a:r>
              <a:rPr lang="en-US" dirty="0"/>
              <a:t>On ubuntu/Debian</a:t>
            </a:r>
          </a:p>
          <a:p>
            <a:pPr marL="0" indent="0">
              <a:buNone/>
            </a:pPr>
            <a:r>
              <a:rPr lang="en-US" dirty="0"/>
              <a:t>curl -</a:t>
            </a:r>
            <a:r>
              <a:rPr lang="en-US" dirty="0" err="1"/>
              <a:t>fsSL</a:t>
            </a:r>
            <a:r>
              <a:rPr lang="en-US" dirty="0"/>
              <a:t> https://pkg.jenkins.io/debian-stable/jenkins.io.key | </a:t>
            </a:r>
            <a:r>
              <a:rPr lang="en-US" dirty="0" err="1"/>
              <a:t>sudo</a:t>
            </a:r>
            <a:r>
              <a:rPr lang="en-US" dirty="0"/>
              <a:t> tee \</a:t>
            </a:r>
          </a:p>
          <a:p>
            <a:pPr marL="0" indent="0">
              <a:buNone/>
            </a:pPr>
            <a:r>
              <a:rPr lang="en-US" dirty="0"/>
              <a:t>  /</a:t>
            </a:r>
            <a:r>
              <a:rPr lang="en-US" dirty="0" err="1"/>
              <a:t>usr</a:t>
            </a:r>
            <a:r>
              <a:rPr lang="en-US" dirty="0"/>
              <a:t>/share/keyrings/</a:t>
            </a:r>
            <a:r>
              <a:rPr lang="en-US" dirty="0" err="1"/>
              <a:t>jenkins-keyring.asc</a:t>
            </a:r>
            <a:r>
              <a:rPr lang="en-US" dirty="0"/>
              <a:t> &gt; /dev/null</a:t>
            </a:r>
          </a:p>
          <a:p>
            <a:pPr marL="0" indent="0">
              <a:buNone/>
            </a:pPr>
            <a:r>
              <a:rPr lang="en-US" dirty="0"/>
              <a:t>echo deb [signed-by=/</a:t>
            </a:r>
            <a:r>
              <a:rPr lang="en-US" dirty="0" err="1"/>
              <a:t>usr</a:t>
            </a:r>
            <a:r>
              <a:rPr lang="en-US" dirty="0"/>
              <a:t>/share/keyrings/</a:t>
            </a:r>
            <a:r>
              <a:rPr lang="en-US" dirty="0" err="1"/>
              <a:t>jenkins-keyring.asc</a:t>
            </a:r>
            <a:r>
              <a:rPr lang="en-US" dirty="0"/>
              <a:t>] \</a:t>
            </a:r>
          </a:p>
          <a:p>
            <a:pPr marL="0" indent="0">
              <a:buNone/>
            </a:pPr>
            <a:r>
              <a:rPr lang="en-US" dirty="0"/>
              <a:t>  https://pkg.jenkins.io/debian-stable binary/ | </a:t>
            </a:r>
            <a:r>
              <a:rPr lang="en-US" dirty="0" err="1"/>
              <a:t>sudo</a:t>
            </a:r>
            <a:r>
              <a:rPr lang="en-US" dirty="0"/>
              <a:t> tee \</a:t>
            </a:r>
          </a:p>
          <a:p>
            <a:pPr marL="0" indent="0">
              <a:buNone/>
            </a:pPr>
            <a:r>
              <a:rPr lang="en-US" dirty="0"/>
              <a:t>  /</a:t>
            </a:r>
            <a:r>
              <a:rPr lang="en-US" dirty="0" err="1"/>
              <a:t>etc</a:t>
            </a:r>
            <a:r>
              <a:rPr lang="en-US" dirty="0"/>
              <a:t>/apt/</a:t>
            </a:r>
            <a:r>
              <a:rPr lang="en-US" dirty="0" err="1"/>
              <a:t>sources.list.d</a:t>
            </a:r>
            <a:r>
              <a:rPr lang="en-US" dirty="0"/>
              <a:t>/</a:t>
            </a:r>
            <a:r>
              <a:rPr lang="en-US" dirty="0" err="1"/>
              <a:t>jenkins.list</a:t>
            </a:r>
            <a:r>
              <a:rPr lang="en-US" dirty="0"/>
              <a:t> &gt; /dev/null</a:t>
            </a:r>
          </a:p>
          <a:p>
            <a:pPr marL="0" indent="0">
              <a:buNone/>
            </a:pPr>
            <a:r>
              <a:rPr lang="en-US" dirty="0" err="1"/>
              <a:t>sudo</a:t>
            </a:r>
            <a:r>
              <a:rPr lang="en-US" dirty="0"/>
              <a:t> apt-get update</a:t>
            </a:r>
          </a:p>
          <a:p>
            <a:pPr marL="0" indent="0">
              <a:buNone/>
            </a:pPr>
            <a:r>
              <a:rPr lang="en-US" dirty="0" err="1"/>
              <a:t>sudo</a:t>
            </a:r>
            <a:r>
              <a:rPr lang="en-US" dirty="0"/>
              <a:t> apt-get install Jenkins</a:t>
            </a:r>
          </a:p>
          <a:p>
            <a:r>
              <a:rPr lang="en-US" dirty="0"/>
              <a:t>Using docker </a:t>
            </a:r>
            <a:r>
              <a:rPr lang="en-US" dirty="0">
                <a:hlinkClick r:id="rId2"/>
              </a:rPr>
              <a:t>https://www.jenkins.io/doc/book/installing/docker/</a:t>
            </a:r>
            <a:endParaRPr lang="en-US" dirty="0"/>
          </a:p>
          <a:p>
            <a:pPr marL="0" indent="0">
              <a:buNone/>
            </a:pPr>
            <a:endParaRPr lang="en-US" dirty="0"/>
          </a:p>
        </p:txBody>
      </p:sp>
    </p:spTree>
    <p:extLst>
      <p:ext uri="{BB962C8B-B14F-4D97-AF65-F5344CB8AC3E}">
        <p14:creationId xmlns:p14="http://schemas.microsoft.com/office/powerpoint/2010/main" val="310823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0EEE-D086-8054-E031-C48819511DD0}"/>
              </a:ext>
            </a:extLst>
          </p:cNvPr>
          <p:cNvSpPr>
            <a:spLocks noGrp="1"/>
          </p:cNvSpPr>
          <p:nvPr>
            <p:ph type="title"/>
          </p:nvPr>
        </p:nvSpPr>
        <p:spPr/>
        <p:txBody>
          <a:bodyPr/>
          <a:lstStyle/>
          <a:p>
            <a:r>
              <a:rPr lang="en-US" b="0" i="0" dirty="0">
                <a:solidFill>
                  <a:srgbClr val="4A5568"/>
                </a:solidFill>
                <a:effectLst/>
                <a:latin typeface="system-ui"/>
              </a:rPr>
              <a:t>Unlocking Jenkins</a:t>
            </a:r>
            <a:br>
              <a:rPr lang="en-US" b="0" i="0" dirty="0">
                <a:solidFill>
                  <a:srgbClr val="4A5568"/>
                </a:solidFill>
                <a:effectLst/>
                <a:latin typeface="system-ui"/>
              </a:rPr>
            </a:br>
            <a:endParaRPr lang="hi-IN" dirty="0"/>
          </a:p>
        </p:txBody>
      </p:sp>
      <p:sp>
        <p:nvSpPr>
          <p:cNvPr id="3" name="Content Placeholder 2">
            <a:extLst>
              <a:ext uri="{FF2B5EF4-FFF2-40B4-BE49-F238E27FC236}">
                <a16:creationId xmlns:a16="http://schemas.microsoft.com/office/drawing/2014/main" id="{B44B5A46-7DBF-B199-184B-F617CEE2A4B9}"/>
              </a:ext>
            </a:extLst>
          </p:cNvPr>
          <p:cNvSpPr>
            <a:spLocks noGrp="1"/>
          </p:cNvSpPr>
          <p:nvPr>
            <p:ph idx="1"/>
          </p:nvPr>
        </p:nvSpPr>
        <p:spPr/>
        <p:txBody>
          <a:bodyPr/>
          <a:lstStyle/>
          <a:p>
            <a:r>
              <a:rPr lang="en-US" dirty="0"/>
              <a:t>When you first access a new instance, you asked  to unlock it using an automatically-generated password</a:t>
            </a:r>
          </a:p>
          <a:p>
            <a:r>
              <a:rPr lang="en-US" dirty="0"/>
              <a:t>Browse to http://&lt;ip address of Jenkins </a:t>
            </a:r>
            <a:r>
              <a:rPr lang="en-US" dirty="0" err="1"/>
              <a:t>vm</a:t>
            </a:r>
            <a:r>
              <a:rPr lang="en-US" dirty="0"/>
              <a:t>&gt;:8080 and wait until Unlock Jenkins page appear</a:t>
            </a:r>
          </a:p>
          <a:p>
            <a:endParaRPr lang="hi-IN" dirty="0"/>
          </a:p>
        </p:txBody>
      </p:sp>
      <p:pic>
        <p:nvPicPr>
          <p:cNvPr id="5" name="Picture 4">
            <a:extLst>
              <a:ext uri="{FF2B5EF4-FFF2-40B4-BE49-F238E27FC236}">
                <a16:creationId xmlns:a16="http://schemas.microsoft.com/office/drawing/2014/main" id="{EEEB59A0-E7A4-DB5C-38D2-C7039D45D327}"/>
              </a:ext>
            </a:extLst>
          </p:cNvPr>
          <p:cNvPicPr>
            <a:picLocks noChangeAspect="1"/>
          </p:cNvPicPr>
          <p:nvPr/>
        </p:nvPicPr>
        <p:blipFill>
          <a:blip r:embed="rId2"/>
          <a:stretch>
            <a:fillRect/>
          </a:stretch>
        </p:blipFill>
        <p:spPr>
          <a:xfrm>
            <a:off x="1240527" y="3673475"/>
            <a:ext cx="6238875" cy="2819400"/>
          </a:xfrm>
          <a:prstGeom prst="rect">
            <a:avLst/>
          </a:prstGeom>
        </p:spPr>
      </p:pic>
    </p:spTree>
    <p:extLst>
      <p:ext uri="{BB962C8B-B14F-4D97-AF65-F5344CB8AC3E}">
        <p14:creationId xmlns:p14="http://schemas.microsoft.com/office/powerpoint/2010/main" val="74105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BC5D-408D-2FED-210C-2F666F1375BE}"/>
              </a:ext>
            </a:extLst>
          </p:cNvPr>
          <p:cNvSpPr>
            <a:spLocks noGrp="1"/>
          </p:cNvSpPr>
          <p:nvPr>
            <p:ph type="title"/>
          </p:nvPr>
        </p:nvSpPr>
        <p:spPr/>
        <p:txBody>
          <a:bodyPr/>
          <a:lstStyle/>
          <a:p>
            <a:r>
              <a:rPr lang="en-US" dirty="0"/>
              <a:t>Unlock Jenkins</a:t>
            </a:r>
            <a:endParaRPr lang="hi-IN" dirty="0"/>
          </a:p>
        </p:txBody>
      </p:sp>
      <p:sp>
        <p:nvSpPr>
          <p:cNvPr id="3" name="Content Placeholder 2">
            <a:extLst>
              <a:ext uri="{FF2B5EF4-FFF2-40B4-BE49-F238E27FC236}">
                <a16:creationId xmlns:a16="http://schemas.microsoft.com/office/drawing/2014/main" id="{03A4DA92-C51E-919A-D374-98B346281DC1}"/>
              </a:ext>
            </a:extLst>
          </p:cNvPr>
          <p:cNvSpPr>
            <a:spLocks noGrp="1"/>
          </p:cNvSpPr>
          <p:nvPr>
            <p:ph idx="1"/>
          </p:nvPr>
        </p:nvSpPr>
        <p:spPr/>
        <p:txBody>
          <a:bodyPr/>
          <a:lstStyle/>
          <a:p>
            <a:r>
              <a:rPr lang="en-US" dirty="0">
                <a:latin typeface="+mj-lt"/>
              </a:rPr>
              <a:t>The command: </a:t>
            </a:r>
            <a:r>
              <a:rPr lang="en-US" dirty="0" err="1">
                <a:latin typeface="+mj-lt"/>
              </a:rPr>
              <a:t>sudo</a:t>
            </a:r>
            <a:r>
              <a:rPr lang="en-US" dirty="0">
                <a:latin typeface="+mj-lt"/>
              </a:rPr>
              <a:t> cat /var/lib/</a:t>
            </a:r>
            <a:r>
              <a:rPr lang="en-US" dirty="0" err="1">
                <a:latin typeface="+mj-lt"/>
              </a:rPr>
              <a:t>jenkins</a:t>
            </a:r>
            <a:r>
              <a:rPr lang="en-US" dirty="0">
                <a:latin typeface="+mj-lt"/>
              </a:rPr>
              <a:t>/secrets/</a:t>
            </a:r>
            <a:r>
              <a:rPr lang="en-US" dirty="0" err="1">
                <a:latin typeface="+mj-lt"/>
              </a:rPr>
              <a:t>initialAdminPassword</a:t>
            </a:r>
            <a:r>
              <a:rPr lang="en-US" dirty="0">
                <a:latin typeface="+mj-lt"/>
              </a:rPr>
              <a:t> will print the password at console.</a:t>
            </a:r>
          </a:p>
          <a:p>
            <a:r>
              <a:rPr lang="en-US" dirty="0">
                <a:latin typeface="+mj-lt"/>
              </a:rPr>
              <a:t>If you are running Jenkins in Docker using the official </a:t>
            </a:r>
            <a:r>
              <a:rPr lang="en-US" dirty="0" err="1">
                <a:latin typeface="+mj-lt"/>
              </a:rPr>
              <a:t>jenkins</a:t>
            </a:r>
            <a:r>
              <a:rPr lang="en-US" dirty="0">
                <a:latin typeface="+mj-lt"/>
              </a:rPr>
              <a:t>/</a:t>
            </a:r>
            <a:r>
              <a:rPr lang="en-US" dirty="0" err="1">
                <a:latin typeface="+mj-lt"/>
              </a:rPr>
              <a:t>jenkins</a:t>
            </a:r>
            <a:r>
              <a:rPr lang="en-US" dirty="0">
                <a:latin typeface="+mj-lt"/>
              </a:rPr>
              <a:t> image you can use </a:t>
            </a:r>
            <a:r>
              <a:rPr lang="en-US" dirty="0" err="1">
                <a:latin typeface="+mj-lt"/>
              </a:rPr>
              <a:t>sudo</a:t>
            </a:r>
            <a:r>
              <a:rPr lang="en-US" dirty="0">
                <a:latin typeface="+mj-lt"/>
              </a:rPr>
              <a:t> docker exec ${CONTAINER_ID or CONTAINER_NAME} cat /var/</a:t>
            </a:r>
            <a:r>
              <a:rPr lang="en-US" dirty="0" err="1">
                <a:latin typeface="+mj-lt"/>
              </a:rPr>
              <a:t>jenkins_home</a:t>
            </a:r>
            <a:r>
              <a:rPr lang="en-US" dirty="0">
                <a:latin typeface="+mj-lt"/>
              </a:rPr>
              <a:t>/secrets/</a:t>
            </a:r>
            <a:r>
              <a:rPr lang="en-US" dirty="0" err="1">
                <a:latin typeface="+mj-lt"/>
              </a:rPr>
              <a:t>initialAdminPassword</a:t>
            </a:r>
            <a:r>
              <a:rPr lang="en-US" dirty="0">
                <a:latin typeface="+mj-lt"/>
              </a:rPr>
              <a:t> to print the password in the console without having to exec into the container.</a:t>
            </a:r>
          </a:p>
          <a:p>
            <a:r>
              <a:rPr lang="en-US" dirty="0">
                <a:latin typeface="+mj-lt"/>
              </a:rPr>
              <a:t>On the Unlock Jenkins page, paste this password into the Administrator password field and click Continue.</a:t>
            </a:r>
            <a:endParaRPr lang="hi-IN" dirty="0">
              <a:latin typeface="+mj-lt"/>
            </a:endParaRPr>
          </a:p>
        </p:txBody>
      </p:sp>
    </p:spTree>
    <p:extLst>
      <p:ext uri="{BB962C8B-B14F-4D97-AF65-F5344CB8AC3E}">
        <p14:creationId xmlns:p14="http://schemas.microsoft.com/office/powerpoint/2010/main" val="199345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426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system-ui</vt:lpstr>
      <vt:lpstr>Office Theme</vt:lpstr>
      <vt:lpstr>Jenkins</vt:lpstr>
      <vt:lpstr>What is Jenkins?</vt:lpstr>
      <vt:lpstr>What is CI/CD?</vt:lpstr>
      <vt:lpstr>SDLC</vt:lpstr>
      <vt:lpstr>Install Jenkins</vt:lpstr>
      <vt:lpstr>Unlocking Jenkins </vt:lpstr>
      <vt:lpstr>Unlock Jenkins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john</dc:creator>
  <cp:lastModifiedBy>john</cp:lastModifiedBy>
  <cp:revision>8</cp:revision>
  <dcterms:created xsi:type="dcterms:W3CDTF">2023-03-01T07:57:36Z</dcterms:created>
  <dcterms:modified xsi:type="dcterms:W3CDTF">2023-03-01T15:58:53Z</dcterms:modified>
</cp:coreProperties>
</file>