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8AE6-B737-907B-378D-C23596E22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C3469-C3C1-94B9-8D47-C59193B9B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8F7E07-759C-33A8-964A-FD2202A0576D}"/>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5" name="Footer Placeholder 4">
            <a:extLst>
              <a:ext uri="{FF2B5EF4-FFF2-40B4-BE49-F238E27FC236}">
                <a16:creationId xmlns:a16="http://schemas.microsoft.com/office/drawing/2014/main" id="{0864B005-278E-1D20-54F0-8B1132D0A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98C1C-A696-2F54-638D-ADBF7795377A}"/>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97374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BFAF-8498-DC5B-7670-6E769B8D4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EBF9DC-FB98-4854-C090-C5E79ACB8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39E19-F687-A576-788F-F69BA2EC8E0A}"/>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5" name="Footer Placeholder 4">
            <a:extLst>
              <a:ext uri="{FF2B5EF4-FFF2-40B4-BE49-F238E27FC236}">
                <a16:creationId xmlns:a16="http://schemas.microsoft.com/office/drawing/2014/main" id="{9C85EE5D-AAB4-884D-5E15-9690A4E0F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BE884-D279-A104-B731-CD17873040D3}"/>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0635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B04D2-0351-C8F9-45F7-264C546661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7CF321-EF90-86FB-ACAC-1863F372F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CB5D4-E793-5DC5-9B60-0D2A9C1E4DA1}"/>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5" name="Footer Placeholder 4">
            <a:extLst>
              <a:ext uri="{FF2B5EF4-FFF2-40B4-BE49-F238E27FC236}">
                <a16:creationId xmlns:a16="http://schemas.microsoft.com/office/drawing/2014/main" id="{5E67F515-8A2D-493F-BBB5-AD6A13D94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8BDAB-E2C7-E500-A093-5C26516D7C3D}"/>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99397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932D-3103-91F2-8DCB-524BF6602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54C39-0317-AC70-E63D-A61856457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9601F-220B-2328-700E-7917B407FB70}"/>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5" name="Footer Placeholder 4">
            <a:extLst>
              <a:ext uri="{FF2B5EF4-FFF2-40B4-BE49-F238E27FC236}">
                <a16:creationId xmlns:a16="http://schemas.microsoft.com/office/drawing/2014/main" id="{90FD0A0B-8CCB-864A-4628-46386DA57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38085-1E90-7814-3E1F-4EF3F1421455}"/>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4563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EC7B-5A11-CC81-E865-8DDDC3D61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726818-F2B8-9C6C-0644-E2832FE1E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8D999-2468-006D-D66D-6120ED550952}"/>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5" name="Footer Placeholder 4">
            <a:extLst>
              <a:ext uri="{FF2B5EF4-FFF2-40B4-BE49-F238E27FC236}">
                <a16:creationId xmlns:a16="http://schemas.microsoft.com/office/drawing/2014/main" id="{7ED38F7C-9EA5-124D-B828-0492B54A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7E78A-1435-2BDD-69B2-D929F1F39040}"/>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36410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600B-97B4-3EF4-6ABE-904E0412E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900E3-B142-37B0-AD04-94E3EDB81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B9D90-22ED-D9A1-B7DF-5E22740BE0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7D2923-47D8-FB76-2CB5-1A160ECF7F0F}"/>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6" name="Footer Placeholder 5">
            <a:extLst>
              <a:ext uri="{FF2B5EF4-FFF2-40B4-BE49-F238E27FC236}">
                <a16:creationId xmlns:a16="http://schemas.microsoft.com/office/drawing/2014/main" id="{44F5A510-A761-9A9C-56BF-8B698C321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A2E04-107A-BEF7-4F7F-72AD4C23FDAA}"/>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9027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82F-CDB2-C881-1009-3BEC1EC9E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30502E-39EF-148C-EC79-1B955CB8E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B2010-B632-7B22-293B-0A3B6808C3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232DC-CE3C-776D-69CF-4744B4017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30236-D759-43CB-723A-180BB268A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BDE996-49DA-47BB-7032-4F129B39699B}"/>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8" name="Footer Placeholder 7">
            <a:extLst>
              <a:ext uri="{FF2B5EF4-FFF2-40B4-BE49-F238E27FC236}">
                <a16:creationId xmlns:a16="http://schemas.microsoft.com/office/drawing/2014/main" id="{EC83CBF4-5575-DEA5-C6A7-7C3CEC33FC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A6F42-DD02-A3C8-F098-493AB3D7F75E}"/>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26312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7897-64F0-1B05-4F6B-BED7FD296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C907C-6F7B-CEE4-65E2-EE9B1D4553E5}"/>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4" name="Footer Placeholder 3">
            <a:extLst>
              <a:ext uri="{FF2B5EF4-FFF2-40B4-BE49-F238E27FC236}">
                <a16:creationId xmlns:a16="http://schemas.microsoft.com/office/drawing/2014/main" id="{E365E35F-8947-AB0E-72B7-394EC73555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0F951-0F70-E79E-BBAA-EC5B07E8DF39}"/>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08002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993D5-626C-A227-07E5-E348E59F050F}"/>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3" name="Footer Placeholder 2">
            <a:extLst>
              <a:ext uri="{FF2B5EF4-FFF2-40B4-BE49-F238E27FC236}">
                <a16:creationId xmlns:a16="http://schemas.microsoft.com/office/drawing/2014/main" id="{0E2B10F7-32AA-F0CD-C4BE-3F53C45918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20382-E022-C518-BDC9-75EF5991C75C}"/>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05603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6700-1E45-1FB1-5733-4D4A3B761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59E16-80AE-E3AA-8763-49FBC3B0A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725D9-62BE-F380-04EE-DE56F371D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C3A29-7649-A29D-3A21-83A74AA1D6F2}"/>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6" name="Footer Placeholder 5">
            <a:extLst>
              <a:ext uri="{FF2B5EF4-FFF2-40B4-BE49-F238E27FC236}">
                <a16:creationId xmlns:a16="http://schemas.microsoft.com/office/drawing/2014/main" id="{2696DC4B-E327-4630-F2CB-5A4D12ED2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3CC55-CEA7-DC95-4B6D-92005CE77A86}"/>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83110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7725-DFB4-1B7C-5B2A-1A40E54E5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CA2F27-19E9-A105-B944-683DE8A34C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DE5C2-34EC-315F-E8CF-0026A11D8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D48CD-3DD8-B58B-D550-A13AEE5B4D99}"/>
              </a:ext>
            </a:extLst>
          </p:cNvPr>
          <p:cNvSpPr>
            <a:spLocks noGrp="1"/>
          </p:cNvSpPr>
          <p:nvPr>
            <p:ph type="dt" sz="half" idx="10"/>
          </p:nvPr>
        </p:nvSpPr>
        <p:spPr/>
        <p:txBody>
          <a:bodyPr/>
          <a:lstStyle/>
          <a:p>
            <a:fld id="{73C854CF-6339-4EDB-9F2D-79C93A54C5CA}" type="datetimeFigureOut">
              <a:rPr lang="en-US" smtClean="0"/>
              <a:t>11/14/2022</a:t>
            </a:fld>
            <a:endParaRPr lang="en-US"/>
          </a:p>
        </p:txBody>
      </p:sp>
      <p:sp>
        <p:nvSpPr>
          <p:cNvPr id="6" name="Footer Placeholder 5">
            <a:extLst>
              <a:ext uri="{FF2B5EF4-FFF2-40B4-BE49-F238E27FC236}">
                <a16:creationId xmlns:a16="http://schemas.microsoft.com/office/drawing/2014/main" id="{AB2A5DB9-98B5-A9E3-E376-9EFFDA839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49EEB-AB39-04E6-8474-36866A17C944}"/>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97196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6507F-3B46-27AA-6F0B-3CDC7013E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01AA3-3F38-5BE0-5C6B-969D785C5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083EE-6A41-49E7-99DF-429DD7E69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854CF-6339-4EDB-9F2D-79C93A54C5CA}" type="datetimeFigureOut">
              <a:rPr lang="en-US" smtClean="0"/>
              <a:t>11/14/2022</a:t>
            </a:fld>
            <a:endParaRPr lang="en-US"/>
          </a:p>
        </p:txBody>
      </p:sp>
      <p:sp>
        <p:nvSpPr>
          <p:cNvPr id="5" name="Footer Placeholder 4">
            <a:extLst>
              <a:ext uri="{FF2B5EF4-FFF2-40B4-BE49-F238E27FC236}">
                <a16:creationId xmlns:a16="http://schemas.microsoft.com/office/drawing/2014/main" id="{515CB189-0329-5FE0-662B-290791B2E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7237B-0AE8-999C-014B-1BA49B434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AD7F3-2A00-45A0-93C4-C1E0515533C2}" type="slidenum">
              <a:rPr lang="en-US" smtClean="0"/>
              <a:t>‹#›</a:t>
            </a:fld>
            <a:endParaRPr lang="en-US"/>
          </a:p>
        </p:txBody>
      </p:sp>
    </p:spTree>
    <p:extLst>
      <p:ext uri="{BB962C8B-B14F-4D97-AF65-F5344CB8AC3E}">
        <p14:creationId xmlns:p14="http://schemas.microsoft.com/office/powerpoint/2010/main" val="425238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kubernetes.io/docs/concepts/workloads/pods/pod-lifecycle/#container-prob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overview/working-with-objects/names#rfc-1035-label-nam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D879-02BD-A9B2-9679-0261AFCC194A}"/>
              </a:ext>
            </a:extLst>
          </p:cNvPr>
          <p:cNvSpPr>
            <a:spLocks noGrp="1"/>
          </p:cNvSpPr>
          <p:nvPr>
            <p:ph type="ctrTitle"/>
          </p:nvPr>
        </p:nvSpPr>
        <p:spPr/>
        <p:txBody>
          <a:bodyPr/>
          <a:lstStyle/>
          <a:p>
            <a:r>
              <a:rPr lang="en-US" dirty="0"/>
              <a:t>Service</a:t>
            </a:r>
          </a:p>
        </p:txBody>
      </p:sp>
      <p:sp>
        <p:nvSpPr>
          <p:cNvPr id="3" name="Subtitle 2">
            <a:extLst>
              <a:ext uri="{FF2B5EF4-FFF2-40B4-BE49-F238E27FC236}">
                <a16:creationId xmlns:a16="http://schemas.microsoft.com/office/drawing/2014/main" id="{00725418-DC66-012F-BE1B-891A4272BAFE}"/>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46162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5CDD-1514-11A1-189A-B08EE74BD1F7}"/>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7EA86BBA-E7BE-8AB1-3ADB-5E503C7A30B9}"/>
              </a:ext>
            </a:extLst>
          </p:cNvPr>
          <p:cNvSpPr>
            <a:spLocks noGrp="1"/>
          </p:cNvSpPr>
          <p:nvPr>
            <p:ph idx="1"/>
          </p:nvPr>
        </p:nvSpPr>
        <p:spPr/>
        <p:txBody>
          <a:bodyPr/>
          <a:lstStyle/>
          <a:p>
            <a:r>
              <a:rPr lang="en-US" dirty="0"/>
              <a:t>Because this Service has no selector, the corresponding Endpoints object is not created automatically. You can manually map the Service to the network address and port where it's running, by adding an Endpoints object manually:</a:t>
            </a:r>
          </a:p>
        </p:txBody>
      </p:sp>
      <p:pic>
        <p:nvPicPr>
          <p:cNvPr id="5" name="Picture 4">
            <a:extLst>
              <a:ext uri="{FF2B5EF4-FFF2-40B4-BE49-F238E27FC236}">
                <a16:creationId xmlns:a16="http://schemas.microsoft.com/office/drawing/2014/main" id="{3BC70242-A4F0-5B53-B747-A6C9F0180075}"/>
              </a:ext>
            </a:extLst>
          </p:cNvPr>
          <p:cNvPicPr>
            <a:picLocks noChangeAspect="1"/>
          </p:cNvPicPr>
          <p:nvPr/>
        </p:nvPicPr>
        <p:blipFill>
          <a:blip r:embed="rId2"/>
          <a:stretch>
            <a:fillRect/>
          </a:stretch>
        </p:blipFill>
        <p:spPr>
          <a:xfrm>
            <a:off x="1957594" y="3429000"/>
            <a:ext cx="6076950" cy="2238375"/>
          </a:xfrm>
          <a:prstGeom prst="rect">
            <a:avLst/>
          </a:prstGeom>
        </p:spPr>
      </p:pic>
    </p:spTree>
    <p:extLst>
      <p:ext uri="{BB962C8B-B14F-4D97-AF65-F5344CB8AC3E}">
        <p14:creationId xmlns:p14="http://schemas.microsoft.com/office/powerpoint/2010/main" val="19055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B441-834F-3DF3-740B-CE0ACD00F35C}"/>
              </a:ext>
            </a:extLst>
          </p:cNvPr>
          <p:cNvSpPr>
            <a:spLocks noGrp="1"/>
          </p:cNvSpPr>
          <p:nvPr>
            <p:ph type="title"/>
          </p:nvPr>
        </p:nvSpPr>
        <p:spPr/>
        <p:txBody>
          <a:bodyPr/>
          <a:lstStyle/>
          <a:p>
            <a:r>
              <a:rPr lang="en-US" dirty="0"/>
              <a:t>Virtual </a:t>
            </a:r>
            <a:r>
              <a:rPr lang="en-US" dirty="0" err="1"/>
              <a:t>ips</a:t>
            </a:r>
            <a:r>
              <a:rPr lang="en-US" dirty="0"/>
              <a:t> and service proxies</a:t>
            </a:r>
          </a:p>
        </p:txBody>
      </p:sp>
      <p:sp>
        <p:nvSpPr>
          <p:cNvPr id="3" name="Content Placeholder 2">
            <a:extLst>
              <a:ext uri="{FF2B5EF4-FFF2-40B4-BE49-F238E27FC236}">
                <a16:creationId xmlns:a16="http://schemas.microsoft.com/office/drawing/2014/main" id="{798E2142-1617-F2F1-4125-D7BAB3AB8C54}"/>
              </a:ext>
            </a:extLst>
          </p:cNvPr>
          <p:cNvSpPr>
            <a:spLocks noGrp="1"/>
          </p:cNvSpPr>
          <p:nvPr>
            <p:ph idx="1"/>
          </p:nvPr>
        </p:nvSpPr>
        <p:spPr/>
        <p:txBody>
          <a:bodyPr/>
          <a:lstStyle/>
          <a:p>
            <a:r>
              <a:rPr lang="en-US" dirty="0">
                <a:latin typeface="+mj-lt"/>
              </a:rPr>
              <a:t>Every node in a Kubernetes cluster runs a </a:t>
            </a:r>
            <a:r>
              <a:rPr lang="en-US" dirty="0" err="1">
                <a:latin typeface="+mj-lt"/>
              </a:rPr>
              <a:t>kube</a:t>
            </a:r>
            <a:r>
              <a:rPr lang="en-US" dirty="0">
                <a:latin typeface="+mj-lt"/>
              </a:rPr>
              <a:t>-proxy. </a:t>
            </a:r>
            <a:r>
              <a:rPr lang="en-US" dirty="0" err="1">
                <a:latin typeface="+mj-lt"/>
              </a:rPr>
              <a:t>kube</a:t>
            </a:r>
            <a:r>
              <a:rPr lang="en-US" dirty="0">
                <a:latin typeface="+mj-lt"/>
              </a:rPr>
              <a:t>-proxy is responsible for implementing a form of virtual IP for Services </a:t>
            </a:r>
          </a:p>
          <a:p>
            <a:r>
              <a:rPr lang="en-US" b="0" i="0" dirty="0">
                <a:solidFill>
                  <a:srgbClr val="222222"/>
                </a:solidFill>
                <a:effectLst/>
                <a:latin typeface="+mj-lt"/>
              </a:rPr>
              <a:t>The </a:t>
            </a:r>
            <a:r>
              <a:rPr lang="en-US" b="0" i="0" dirty="0" err="1">
                <a:solidFill>
                  <a:srgbClr val="222222"/>
                </a:solidFill>
                <a:effectLst/>
                <a:latin typeface="+mj-lt"/>
              </a:rPr>
              <a:t>kube</a:t>
            </a:r>
            <a:r>
              <a:rPr lang="en-US" b="0" i="0" dirty="0">
                <a:solidFill>
                  <a:srgbClr val="222222"/>
                </a:solidFill>
                <a:effectLst/>
                <a:latin typeface="+mj-lt"/>
              </a:rPr>
              <a:t>-proxy's configuration is done via a </a:t>
            </a:r>
            <a:r>
              <a:rPr lang="en-US" b="0" i="0" dirty="0" err="1">
                <a:solidFill>
                  <a:srgbClr val="222222"/>
                </a:solidFill>
                <a:effectLst/>
                <a:latin typeface="+mj-lt"/>
              </a:rPr>
              <a:t>ConfigMap</a:t>
            </a:r>
            <a:r>
              <a:rPr lang="en-US" b="0" i="0" dirty="0">
                <a:solidFill>
                  <a:srgbClr val="222222"/>
                </a:solidFill>
                <a:effectLst/>
                <a:latin typeface="+mj-lt"/>
              </a:rPr>
              <a:t>, and the </a:t>
            </a:r>
            <a:r>
              <a:rPr lang="en-US" b="0" i="0" dirty="0" err="1">
                <a:solidFill>
                  <a:srgbClr val="222222"/>
                </a:solidFill>
                <a:effectLst/>
                <a:latin typeface="+mj-lt"/>
              </a:rPr>
              <a:t>ConfigMap</a:t>
            </a:r>
            <a:r>
              <a:rPr lang="en-US" b="0" i="0" dirty="0">
                <a:solidFill>
                  <a:srgbClr val="222222"/>
                </a:solidFill>
                <a:effectLst/>
                <a:latin typeface="+mj-lt"/>
              </a:rPr>
              <a:t> for </a:t>
            </a:r>
            <a:r>
              <a:rPr lang="en-US" b="0" i="0" dirty="0" err="1">
                <a:solidFill>
                  <a:srgbClr val="222222"/>
                </a:solidFill>
                <a:effectLst/>
                <a:latin typeface="+mj-lt"/>
              </a:rPr>
              <a:t>kube</a:t>
            </a:r>
            <a:r>
              <a:rPr lang="en-US" b="0" i="0" dirty="0">
                <a:solidFill>
                  <a:srgbClr val="222222"/>
                </a:solidFill>
                <a:effectLst/>
                <a:latin typeface="+mj-lt"/>
              </a:rPr>
              <a:t>-proxy effectively deprecates the </a:t>
            </a:r>
            <a:r>
              <a:rPr lang="en-US" b="0" i="0" dirty="0" err="1">
                <a:solidFill>
                  <a:srgbClr val="222222"/>
                </a:solidFill>
                <a:effectLst/>
                <a:latin typeface="+mj-lt"/>
              </a:rPr>
              <a:t>behaviour</a:t>
            </a:r>
            <a:r>
              <a:rPr lang="en-US" b="0" i="0" dirty="0">
                <a:solidFill>
                  <a:srgbClr val="222222"/>
                </a:solidFill>
                <a:effectLst/>
                <a:latin typeface="+mj-lt"/>
              </a:rPr>
              <a:t> for almost all of the flags for the </a:t>
            </a:r>
            <a:r>
              <a:rPr lang="en-US" b="0" i="0" dirty="0" err="1">
                <a:solidFill>
                  <a:srgbClr val="222222"/>
                </a:solidFill>
                <a:effectLst/>
                <a:latin typeface="+mj-lt"/>
              </a:rPr>
              <a:t>kube</a:t>
            </a:r>
            <a:r>
              <a:rPr lang="en-US" b="0" i="0" dirty="0">
                <a:solidFill>
                  <a:srgbClr val="222222"/>
                </a:solidFill>
                <a:effectLst/>
                <a:latin typeface="+mj-lt"/>
              </a:rPr>
              <a:t>-proxy.</a:t>
            </a:r>
          </a:p>
          <a:p>
            <a:r>
              <a:rPr lang="en-US" dirty="0" err="1">
                <a:solidFill>
                  <a:srgbClr val="222222"/>
                </a:solidFill>
                <a:latin typeface="+mj-lt"/>
              </a:rPr>
              <a:t>Kubectl</a:t>
            </a:r>
            <a:r>
              <a:rPr lang="en-US" dirty="0">
                <a:solidFill>
                  <a:srgbClr val="222222"/>
                </a:solidFill>
                <a:latin typeface="+mj-lt"/>
              </a:rPr>
              <a:t> get pods –namespace=</a:t>
            </a:r>
            <a:r>
              <a:rPr lang="en-US" dirty="0" err="1">
                <a:solidFill>
                  <a:srgbClr val="222222"/>
                </a:solidFill>
                <a:latin typeface="+mj-lt"/>
              </a:rPr>
              <a:t>kube-sytem</a:t>
            </a:r>
            <a:endParaRPr lang="en-US" b="0" i="0" dirty="0">
              <a:solidFill>
                <a:srgbClr val="222222"/>
              </a:solidFill>
              <a:effectLst/>
              <a:latin typeface="+mj-lt"/>
            </a:endParaRPr>
          </a:p>
          <a:p>
            <a:r>
              <a:rPr lang="en-US" i="1" dirty="0"/>
              <a:t> </a:t>
            </a:r>
            <a:r>
              <a:rPr lang="en-US" i="1" dirty="0" err="1"/>
              <a:t>kubectl</a:t>
            </a:r>
            <a:r>
              <a:rPr lang="en-US" i="1" dirty="0"/>
              <a:t> get pod kube-proxy-vkm79 -n </a:t>
            </a:r>
            <a:r>
              <a:rPr lang="en-US" i="1" dirty="0" err="1"/>
              <a:t>kube</a:t>
            </a:r>
            <a:r>
              <a:rPr lang="en-US" i="1" dirty="0"/>
              <a:t>-system -o </a:t>
            </a:r>
            <a:r>
              <a:rPr lang="en-US" i="1" dirty="0" err="1"/>
              <a:t>yaml</a:t>
            </a:r>
            <a:endParaRPr lang="en-US" i="1" dirty="0"/>
          </a:p>
          <a:p>
            <a:r>
              <a:rPr lang="en-US" i="1" dirty="0"/>
              <a:t> </a:t>
            </a:r>
            <a:r>
              <a:rPr lang="en-US" i="1" dirty="0" err="1"/>
              <a:t>kubectl</a:t>
            </a:r>
            <a:r>
              <a:rPr lang="en-US" i="1" dirty="0"/>
              <a:t> exec kube-proxy-vkm79 -c </a:t>
            </a:r>
            <a:r>
              <a:rPr lang="en-US" i="1" dirty="0" err="1"/>
              <a:t>kube</a:t>
            </a:r>
            <a:r>
              <a:rPr lang="en-US" i="1" dirty="0"/>
              <a:t>-proxy -n </a:t>
            </a:r>
            <a:r>
              <a:rPr lang="en-US" i="1" dirty="0" err="1"/>
              <a:t>kube</a:t>
            </a:r>
            <a:r>
              <a:rPr lang="en-US" i="1" dirty="0"/>
              <a:t>-system -- cat /var/lib/</a:t>
            </a:r>
            <a:r>
              <a:rPr lang="en-US" i="1" dirty="0" err="1"/>
              <a:t>kube</a:t>
            </a:r>
            <a:r>
              <a:rPr lang="en-US" i="1" dirty="0"/>
              <a:t>-proxy/</a:t>
            </a:r>
            <a:r>
              <a:rPr lang="en-US" i="1" dirty="0" err="1"/>
              <a:t>config.conf</a:t>
            </a:r>
            <a:endParaRPr lang="en-US" i="1" dirty="0"/>
          </a:p>
          <a:p>
            <a:endParaRPr lang="en-US" dirty="0"/>
          </a:p>
        </p:txBody>
      </p:sp>
    </p:spTree>
    <p:extLst>
      <p:ext uri="{BB962C8B-B14F-4D97-AF65-F5344CB8AC3E}">
        <p14:creationId xmlns:p14="http://schemas.microsoft.com/office/powerpoint/2010/main" val="283098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A333-2796-D5AE-562E-711AD047BBAB}"/>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E6F6CA31-F13D-9768-57D4-D4167C3A33A4}"/>
              </a:ext>
            </a:extLst>
          </p:cNvPr>
          <p:cNvPicPr>
            <a:picLocks noGrp="1" noChangeAspect="1"/>
          </p:cNvPicPr>
          <p:nvPr>
            <p:ph idx="1"/>
          </p:nvPr>
        </p:nvPicPr>
        <p:blipFill>
          <a:blip r:embed="rId2"/>
          <a:stretch>
            <a:fillRect/>
          </a:stretch>
        </p:blipFill>
        <p:spPr>
          <a:xfrm>
            <a:off x="1004887" y="1690688"/>
            <a:ext cx="10182225" cy="3177381"/>
          </a:xfrm>
        </p:spPr>
      </p:pic>
    </p:spTree>
    <p:extLst>
      <p:ext uri="{BB962C8B-B14F-4D97-AF65-F5344CB8AC3E}">
        <p14:creationId xmlns:p14="http://schemas.microsoft.com/office/powerpoint/2010/main" val="290999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06DE-814F-3788-1F65-D74DF36E80A8}"/>
              </a:ext>
            </a:extLst>
          </p:cNvPr>
          <p:cNvSpPr>
            <a:spLocks noGrp="1"/>
          </p:cNvSpPr>
          <p:nvPr>
            <p:ph type="title"/>
          </p:nvPr>
        </p:nvSpPr>
        <p:spPr/>
        <p:txBody>
          <a:bodyPr/>
          <a:lstStyle/>
          <a:p>
            <a:r>
              <a:rPr lang="en-US" dirty="0"/>
              <a:t>Proxy mode</a:t>
            </a:r>
          </a:p>
        </p:txBody>
      </p:sp>
      <p:sp>
        <p:nvSpPr>
          <p:cNvPr id="3" name="Content Placeholder 2">
            <a:extLst>
              <a:ext uri="{FF2B5EF4-FFF2-40B4-BE49-F238E27FC236}">
                <a16:creationId xmlns:a16="http://schemas.microsoft.com/office/drawing/2014/main" id="{4BBA80C8-9371-A8BF-6666-A35DDFF4F08A}"/>
              </a:ext>
            </a:extLst>
          </p:cNvPr>
          <p:cNvSpPr>
            <a:spLocks noGrp="1"/>
          </p:cNvSpPr>
          <p:nvPr>
            <p:ph idx="1"/>
          </p:nvPr>
        </p:nvSpPr>
        <p:spPr/>
        <p:txBody>
          <a:bodyPr>
            <a:normAutofit lnSpcReduction="10000"/>
          </a:bodyPr>
          <a:lstStyle/>
          <a:p>
            <a:r>
              <a:rPr lang="en-US" dirty="0">
                <a:latin typeface="+mj-lt"/>
              </a:rPr>
              <a:t>Mainly two types proxy modes</a:t>
            </a:r>
          </a:p>
          <a:p>
            <a:pPr lvl="1"/>
            <a:r>
              <a:rPr lang="en-US" dirty="0">
                <a:latin typeface="+mj-lt"/>
              </a:rPr>
              <a:t>Iptables</a:t>
            </a:r>
          </a:p>
          <a:p>
            <a:pPr lvl="1"/>
            <a:r>
              <a:rPr lang="en-US" dirty="0">
                <a:latin typeface="+mj-lt"/>
              </a:rPr>
              <a:t>IPVS</a:t>
            </a:r>
          </a:p>
          <a:p>
            <a:r>
              <a:rPr lang="en-US" dirty="0">
                <a:latin typeface="+mj-lt"/>
              </a:rPr>
              <a:t>Iptables mode In this mode, </a:t>
            </a:r>
            <a:r>
              <a:rPr lang="en-US" dirty="0" err="1">
                <a:latin typeface="+mj-lt"/>
              </a:rPr>
              <a:t>kube</a:t>
            </a:r>
            <a:r>
              <a:rPr lang="en-US" dirty="0">
                <a:latin typeface="+mj-lt"/>
              </a:rPr>
              <a:t>-proxy watches the Kubernetes control plane for the addition and removal of Service and Endpoint objects,</a:t>
            </a:r>
            <a:r>
              <a:rPr lang="en-US" b="0" i="0" dirty="0">
                <a:solidFill>
                  <a:srgbClr val="222222"/>
                </a:solidFill>
                <a:effectLst/>
                <a:latin typeface="+mj-lt"/>
              </a:rPr>
              <a:t> Using iptables to handle traffic has a lower system overhead, because traffic is handled by Linux </a:t>
            </a:r>
            <a:r>
              <a:rPr lang="en-US" b="0" i="0" dirty="0" err="1">
                <a:solidFill>
                  <a:srgbClr val="222222"/>
                </a:solidFill>
                <a:effectLst/>
                <a:latin typeface="+mj-lt"/>
              </a:rPr>
              <a:t>netfilter</a:t>
            </a:r>
            <a:r>
              <a:rPr lang="en-US" b="0" i="0" dirty="0">
                <a:solidFill>
                  <a:srgbClr val="222222"/>
                </a:solidFill>
                <a:effectLst/>
                <a:latin typeface="+mj-lt"/>
              </a:rPr>
              <a:t> without the need to switch between </a:t>
            </a:r>
            <a:r>
              <a:rPr lang="en-US" b="0" i="0" dirty="0" err="1">
                <a:solidFill>
                  <a:srgbClr val="222222"/>
                </a:solidFill>
                <a:effectLst/>
                <a:latin typeface="+mj-lt"/>
              </a:rPr>
              <a:t>userspace</a:t>
            </a:r>
            <a:r>
              <a:rPr lang="en-US" b="0" i="0" dirty="0">
                <a:solidFill>
                  <a:srgbClr val="222222"/>
                </a:solidFill>
                <a:effectLst/>
                <a:latin typeface="+mj-lt"/>
              </a:rPr>
              <a:t> and the kernel space.</a:t>
            </a:r>
          </a:p>
          <a:p>
            <a:r>
              <a:rPr lang="en-US" b="0" i="0" dirty="0">
                <a:solidFill>
                  <a:srgbClr val="222222"/>
                </a:solidFill>
                <a:effectLst/>
                <a:latin typeface="+mj-lt"/>
              </a:rPr>
              <a:t>You can use Pod </a:t>
            </a:r>
            <a:r>
              <a:rPr lang="en-US" b="0" i="0" u="none" strike="noStrike" dirty="0">
                <a:solidFill>
                  <a:srgbClr val="3371E3"/>
                </a:solidFill>
                <a:effectLst/>
                <a:latin typeface="+mj-lt"/>
                <a:hlinkClick r:id="rId2"/>
              </a:rPr>
              <a:t>readiness probes</a:t>
            </a:r>
            <a:r>
              <a:rPr lang="en-US" b="0" i="0" dirty="0">
                <a:solidFill>
                  <a:srgbClr val="222222"/>
                </a:solidFill>
                <a:effectLst/>
                <a:latin typeface="+mj-lt"/>
              </a:rPr>
              <a:t> to verify that backend Pods are working OK, so that </a:t>
            </a:r>
            <a:r>
              <a:rPr lang="en-US" b="0" i="0" dirty="0" err="1">
                <a:solidFill>
                  <a:srgbClr val="222222"/>
                </a:solidFill>
                <a:effectLst/>
                <a:latin typeface="+mj-lt"/>
              </a:rPr>
              <a:t>kube</a:t>
            </a:r>
            <a:r>
              <a:rPr lang="en-US" b="0" i="0" dirty="0">
                <a:solidFill>
                  <a:srgbClr val="222222"/>
                </a:solidFill>
                <a:effectLst/>
                <a:latin typeface="+mj-lt"/>
              </a:rPr>
              <a:t>-proxy in iptables mode only sees backends that test out as healthy</a:t>
            </a:r>
            <a:endParaRPr lang="en-US" dirty="0">
              <a:latin typeface="+mj-lt"/>
            </a:endParaRPr>
          </a:p>
        </p:txBody>
      </p:sp>
    </p:spTree>
    <p:extLst>
      <p:ext uri="{BB962C8B-B14F-4D97-AF65-F5344CB8AC3E}">
        <p14:creationId xmlns:p14="http://schemas.microsoft.com/office/powerpoint/2010/main" val="41724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8A08-007D-A84D-3851-01053FAE0304}"/>
              </a:ext>
            </a:extLst>
          </p:cNvPr>
          <p:cNvSpPr>
            <a:spLocks noGrp="1"/>
          </p:cNvSpPr>
          <p:nvPr>
            <p:ph type="title"/>
          </p:nvPr>
        </p:nvSpPr>
        <p:spPr/>
        <p:txBody>
          <a:bodyPr/>
          <a:lstStyle/>
          <a:p>
            <a:r>
              <a:rPr lang="en-US" dirty="0"/>
              <a:t>IPVS</a:t>
            </a:r>
          </a:p>
        </p:txBody>
      </p:sp>
      <p:sp>
        <p:nvSpPr>
          <p:cNvPr id="3" name="Content Placeholder 2">
            <a:extLst>
              <a:ext uri="{FF2B5EF4-FFF2-40B4-BE49-F238E27FC236}">
                <a16:creationId xmlns:a16="http://schemas.microsoft.com/office/drawing/2014/main" id="{C5106BA4-DE57-97B1-9C9F-ECBF0107E19C}"/>
              </a:ext>
            </a:extLst>
          </p:cNvPr>
          <p:cNvSpPr>
            <a:spLocks noGrp="1"/>
          </p:cNvSpPr>
          <p:nvPr>
            <p:ph idx="1"/>
          </p:nvPr>
        </p:nvSpPr>
        <p:spPr/>
        <p:txBody>
          <a:bodyPr/>
          <a:lstStyle/>
          <a:p>
            <a:r>
              <a:rPr lang="en-US" dirty="0">
                <a:latin typeface="+mj-lt"/>
              </a:rPr>
              <a:t>In </a:t>
            </a:r>
            <a:r>
              <a:rPr lang="en-US" dirty="0" err="1">
                <a:latin typeface="+mj-lt"/>
              </a:rPr>
              <a:t>ipvs</a:t>
            </a:r>
            <a:r>
              <a:rPr lang="en-US" dirty="0">
                <a:latin typeface="+mj-lt"/>
              </a:rPr>
              <a:t> mode, </a:t>
            </a:r>
            <a:r>
              <a:rPr lang="en-US" dirty="0" err="1">
                <a:latin typeface="+mj-lt"/>
              </a:rPr>
              <a:t>kube</a:t>
            </a:r>
            <a:r>
              <a:rPr lang="en-US" dirty="0">
                <a:latin typeface="+mj-lt"/>
              </a:rPr>
              <a:t>-proxy watches Kubernetes Services and Endpoints, calls </a:t>
            </a:r>
            <a:r>
              <a:rPr lang="en-US" dirty="0" err="1">
                <a:latin typeface="+mj-lt"/>
              </a:rPr>
              <a:t>netlink</a:t>
            </a:r>
            <a:r>
              <a:rPr lang="en-US" dirty="0">
                <a:latin typeface="+mj-lt"/>
              </a:rPr>
              <a:t> interface to create IPVS rules accordingly and synchronizes IPVS rules with Kubernetes Services and Endpoints periodically.</a:t>
            </a:r>
          </a:p>
          <a:p>
            <a:r>
              <a:rPr lang="en-US" dirty="0">
                <a:latin typeface="+mj-lt"/>
              </a:rPr>
              <a:t>To run </a:t>
            </a:r>
            <a:r>
              <a:rPr lang="en-US" dirty="0" err="1">
                <a:latin typeface="+mj-lt"/>
              </a:rPr>
              <a:t>kube</a:t>
            </a:r>
            <a:r>
              <a:rPr lang="en-US" dirty="0">
                <a:latin typeface="+mj-lt"/>
              </a:rPr>
              <a:t>-proxy in IPVS mode, you must make IPVS available on the node before starting </a:t>
            </a:r>
            <a:r>
              <a:rPr lang="en-US" dirty="0" err="1">
                <a:latin typeface="+mj-lt"/>
              </a:rPr>
              <a:t>kube</a:t>
            </a:r>
            <a:r>
              <a:rPr lang="en-US" dirty="0">
                <a:latin typeface="+mj-lt"/>
              </a:rPr>
              <a:t>-proxy.</a:t>
            </a:r>
          </a:p>
          <a:p>
            <a:r>
              <a:rPr lang="en-US" dirty="0">
                <a:latin typeface="+mj-lt"/>
              </a:rPr>
              <a:t>When </a:t>
            </a:r>
            <a:r>
              <a:rPr lang="en-US" dirty="0" err="1">
                <a:latin typeface="+mj-lt"/>
              </a:rPr>
              <a:t>kube</a:t>
            </a:r>
            <a:r>
              <a:rPr lang="en-US" dirty="0">
                <a:latin typeface="+mj-lt"/>
              </a:rPr>
              <a:t>-proxy starts in IPVS proxy mode, it verifies whether IPVS kernel modules are available. If the IPVS kernel modules are not detected, then </a:t>
            </a:r>
            <a:r>
              <a:rPr lang="en-US" dirty="0" err="1">
                <a:latin typeface="+mj-lt"/>
              </a:rPr>
              <a:t>kube</a:t>
            </a:r>
            <a:r>
              <a:rPr lang="en-US" dirty="0">
                <a:latin typeface="+mj-lt"/>
              </a:rPr>
              <a:t>-proxy falls back to running in iptables proxy mode.</a:t>
            </a:r>
          </a:p>
        </p:txBody>
      </p:sp>
    </p:spTree>
    <p:extLst>
      <p:ext uri="{BB962C8B-B14F-4D97-AF65-F5344CB8AC3E}">
        <p14:creationId xmlns:p14="http://schemas.microsoft.com/office/powerpoint/2010/main" val="250690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0D71-C171-D2AD-3A6F-9EADB7F54821}"/>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Choosing your own IP address</a:t>
            </a:r>
            <a:br>
              <a:rPr lang="en-US" b="0" i="0" dirty="0">
                <a:solidFill>
                  <a:srgbClr val="222222"/>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5B0B6F44-5BDA-50E4-229A-BE34C1527C85}"/>
              </a:ext>
            </a:extLst>
          </p:cNvPr>
          <p:cNvSpPr>
            <a:spLocks noGrp="1"/>
          </p:cNvSpPr>
          <p:nvPr>
            <p:ph idx="1"/>
          </p:nvPr>
        </p:nvSpPr>
        <p:spPr/>
        <p:txBody>
          <a:bodyPr>
            <a:normAutofit/>
          </a:bodyPr>
          <a:lstStyle/>
          <a:p>
            <a:r>
              <a:rPr lang="en-US" dirty="0">
                <a:latin typeface="+mj-lt"/>
              </a:rPr>
              <a:t>You can specify your own cluster IP address as part of a Service creation request. To do this, set the .</a:t>
            </a:r>
            <a:r>
              <a:rPr lang="en-US" dirty="0" err="1">
                <a:latin typeface="+mj-lt"/>
              </a:rPr>
              <a:t>spec.clusterIP</a:t>
            </a:r>
            <a:r>
              <a:rPr lang="en-US" dirty="0">
                <a:latin typeface="+mj-lt"/>
              </a:rPr>
              <a:t> field. For example, if you already have an existing DNS entry that you wish to reuse, or legacy systems that are configured for a specific IP address and difficult to re-configure.</a:t>
            </a:r>
          </a:p>
          <a:p>
            <a:r>
              <a:rPr lang="en-US" dirty="0">
                <a:latin typeface="+mj-lt"/>
              </a:rPr>
              <a:t>The IP address that you choose must be a valid IPv4 or IPv6 address from within the service-cluster-</a:t>
            </a:r>
            <a:r>
              <a:rPr lang="en-US" dirty="0" err="1">
                <a:latin typeface="+mj-lt"/>
              </a:rPr>
              <a:t>ip</a:t>
            </a:r>
            <a:r>
              <a:rPr lang="en-US" dirty="0">
                <a:latin typeface="+mj-lt"/>
              </a:rPr>
              <a:t>-range CIDR range that is configured for the API server. If you try to create a Service with an invalid </a:t>
            </a:r>
            <a:r>
              <a:rPr lang="en-US" dirty="0" err="1">
                <a:latin typeface="+mj-lt"/>
              </a:rPr>
              <a:t>clusterIP</a:t>
            </a:r>
            <a:r>
              <a:rPr lang="en-US" dirty="0">
                <a:latin typeface="+mj-lt"/>
              </a:rPr>
              <a:t> address value, the API server will return a 422 HTTP status code to indicate that there's a problem</a:t>
            </a:r>
          </a:p>
        </p:txBody>
      </p:sp>
    </p:spTree>
    <p:extLst>
      <p:ext uri="{BB962C8B-B14F-4D97-AF65-F5344CB8AC3E}">
        <p14:creationId xmlns:p14="http://schemas.microsoft.com/office/powerpoint/2010/main" val="235870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B5FA-E02B-C54B-DD59-E6D0D5D8FFD2}"/>
              </a:ext>
            </a:extLst>
          </p:cNvPr>
          <p:cNvSpPr>
            <a:spLocks noGrp="1"/>
          </p:cNvSpPr>
          <p:nvPr>
            <p:ph type="title"/>
          </p:nvPr>
        </p:nvSpPr>
        <p:spPr/>
        <p:txBody>
          <a:bodyPr/>
          <a:lstStyle/>
          <a:p>
            <a:r>
              <a:rPr lang="en-US" dirty="0"/>
              <a:t>Core-DNS</a:t>
            </a:r>
          </a:p>
        </p:txBody>
      </p:sp>
      <p:sp>
        <p:nvSpPr>
          <p:cNvPr id="3" name="Content Placeholder 2">
            <a:extLst>
              <a:ext uri="{FF2B5EF4-FFF2-40B4-BE49-F238E27FC236}">
                <a16:creationId xmlns:a16="http://schemas.microsoft.com/office/drawing/2014/main" id="{B1AC5CEB-1B94-CB3D-D70B-B7555CF505DB}"/>
              </a:ext>
            </a:extLst>
          </p:cNvPr>
          <p:cNvSpPr>
            <a:spLocks noGrp="1"/>
          </p:cNvSpPr>
          <p:nvPr>
            <p:ph idx="1"/>
          </p:nvPr>
        </p:nvSpPr>
        <p:spPr/>
        <p:txBody>
          <a:bodyPr/>
          <a:lstStyle/>
          <a:p>
            <a:r>
              <a:rPr lang="en-US" b="0" i="0" dirty="0" err="1">
                <a:solidFill>
                  <a:srgbClr val="222222"/>
                </a:solidFill>
                <a:effectLst/>
                <a:latin typeface="+mj-lt"/>
              </a:rPr>
              <a:t>CoreDNS</a:t>
            </a:r>
            <a:r>
              <a:rPr lang="en-US" b="0" i="0" dirty="0">
                <a:solidFill>
                  <a:srgbClr val="222222"/>
                </a:solidFill>
                <a:effectLst/>
                <a:latin typeface="+mj-lt"/>
              </a:rPr>
              <a:t>, watches the Kubernetes API for new Services and creates a set of DNS records for each one</a:t>
            </a:r>
          </a:p>
          <a:p>
            <a:r>
              <a:rPr lang="en-US" dirty="0">
                <a:latin typeface="+mj-lt"/>
              </a:rPr>
              <a:t>For example, if you have a Service called my-service in a Kubernetes namespace my-ns, the control plane and the DNS Service acting together create a DNS record for my-service.my-ns. Pods in the my-ns namespace should be able to find the service by doing a name lookup for my-service (my-service.my-ns would also work).</a:t>
            </a:r>
          </a:p>
          <a:p>
            <a:r>
              <a:rPr lang="en-US" dirty="0">
                <a:latin typeface="+mj-lt"/>
              </a:rPr>
              <a:t>Pods in other namespaces must qualify the name as my-service.my-ns. These names will resolve to the cluster IP assigned for the Service.</a:t>
            </a:r>
          </a:p>
        </p:txBody>
      </p:sp>
    </p:spTree>
    <p:extLst>
      <p:ext uri="{BB962C8B-B14F-4D97-AF65-F5344CB8AC3E}">
        <p14:creationId xmlns:p14="http://schemas.microsoft.com/office/powerpoint/2010/main" val="149730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5B77-BDDF-0E6D-1A2F-E2820CE0C26F}"/>
              </a:ext>
            </a:extLst>
          </p:cNvPr>
          <p:cNvSpPr>
            <a:spLocks noGrp="1"/>
          </p:cNvSpPr>
          <p:nvPr>
            <p:ph type="title"/>
          </p:nvPr>
        </p:nvSpPr>
        <p:spPr/>
        <p:txBody>
          <a:bodyPr/>
          <a:lstStyle/>
          <a:p>
            <a:r>
              <a:rPr lang="en-US" dirty="0"/>
              <a:t>SRV records</a:t>
            </a:r>
          </a:p>
        </p:txBody>
      </p:sp>
      <p:sp>
        <p:nvSpPr>
          <p:cNvPr id="3" name="Content Placeholder 2">
            <a:extLst>
              <a:ext uri="{FF2B5EF4-FFF2-40B4-BE49-F238E27FC236}">
                <a16:creationId xmlns:a16="http://schemas.microsoft.com/office/drawing/2014/main" id="{C590E1BB-5702-FFF3-F471-A5108829CDE8}"/>
              </a:ext>
            </a:extLst>
          </p:cNvPr>
          <p:cNvSpPr>
            <a:spLocks noGrp="1"/>
          </p:cNvSpPr>
          <p:nvPr>
            <p:ph idx="1"/>
          </p:nvPr>
        </p:nvSpPr>
        <p:spPr/>
        <p:txBody>
          <a:bodyPr/>
          <a:lstStyle/>
          <a:p>
            <a:r>
              <a:rPr lang="en-US" dirty="0">
                <a:latin typeface="+mj-lt"/>
              </a:rPr>
              <a:t>Kubernetes also supports DNS SRV (Service) records for named ports. If the my-service.my-ns Service has a port named http with the protocol set to TCP, you can do a DNS SRV query for _http._tcp.my-service.my-ns to discover the port number for http, as well as the IP address.</a:t>
            </a:r>
          </a:p>
        </p:txBody>
      </p:sp>
    </p:spTree>
    <p:extLst>
      <p:ext uri="{BB962C8B-B14F-4D97-AF65-F5344CB8AC3E}">
        <p14:creationId xmlns:p14="http://schemas.microsoft.com/office/powerpoint/2010/main" val="229621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5914-BA00-60EF-44CB-42041880D92E}"/>
              </a:ext>
            </a:extLst>
          </p:cNvPr>
          <p:cNvSpPr>
            <a:spLocks noGrp="1"/>
          </p:cNvSpPr>
          <p:nvPr>
            <p:ph type="title"/>
          </p:nvPr>
        </p:nvSpPr>
        <p:spPr/>
        <p:txBody>
          <a:bodyPr/>
          <a:lstStyle/>
          <a:p>
            <a:r>
              <a:rPr lang="en-US" dirty="0"/>
              <a:t>Headless Services</a:t>
            </a:r>
          </a:p>
        </p:txBody>
      </p:sp>
      <p:sp>
        <p:nvSpPr>
          <p:cNvPr id="3" name="Content Placeholder 2">
            <a:extLst>
              <a:ext uri="{FF2B5EF4-FFF2-40B4-BE49-F238E27FC236}">
                <a16:creationId xmlns:a16="http://schemas.microsoft.com/office/drawing/2014/main" id="{FBB02FA6-EFDE-1C14-9BF9-4E329879BE2C}"/>
              </a:ext>
            </a:extLst>
          </p:cNvPr>
          <p:cNvSpPr>
            <a:spLocks noGrp="1"/>
          </p:cNvSpPr>
          <p:nvPr>
            <p:ph idx="1"/>
          </p:nvPr>
        </p:nvSpPr>
        <p:spPr/>
        <p:txBody>
          <a:bodyPr>
            <a:normAutofit fontScale="92500" lnSpcReduction="10000"/>
          </a:bodyPr>
          <a:lstStyle/>
          <a:p>
            <a:r>
              <a:rPr lang="en-US" dirty="0">
                <a:latin typeface="+mj-lt"/>
              </a:rPr>
              <a:t>Sometimes you don't need load-balancing and a single Service IP. In this case, you can create what are termed "headless" Services, by explicitly specifying "None" for the cluster IP (.</a:t>
            </a:r>
            <a:r>
              <a:rPr lang="en-US" dirty="0" err="1">
                <a:latin typeface="+mj-lt"/>
              </a:rPr>
              <a:t>spec.clusterIP</a:t>
            </a:r>
            <a:r>
              <a:rPr lang="en-US" dirty="0">
                <a:latin typeface="+mj-lt"/>
              </a:rPr>
              <a:t>).</a:t>
            </a:r>
          </a:p>
          <a:p>
            <a:r>
              <a:rPr lang="en-US" dirty="0">
                <a:latin typeface="+mj-lt"/>
              </a:rPr>
              <a:t>You can use a headless Service to interface with other service discovery mechanisms, without being tied to Kubernetes' implementation.</a:t>
            </a:r>
          </a:p>
          <a:p>
            <a:r>
              <a:rPr lang="en-US" dirty="0">
                <a:latin typeface="+mj-lt"/>
              </a:rPr>
              <a:t>For headless Services, a cluster IP is not allocated, </a:t>
            </a:r>
            <a:r>
              <a:rPr lang="en-US" dirty="0" err="1">
                <a:latin typeface="+mj-lt"/>
              </a:rPr>
              <a:t>kube</a:t>
            </a:r>
            <a:r>
              <a:rPr lang="en-US" dirty="0">
                <a:latin typeface="+mj-lt"/>
              </a:rPr>
              <a:t>-proxy does not handle these Services, and there is no load balancing or proxying done by the platform for them.</a:t>
            </a:r>
          </a:p>
          <a:p>
            <a:r>
              <a:rPr lang="en-US" dirty="0">
                <a:latin typeface="+mj-lt"/>
              </a:rPr>
              <a:t>For headless Services that define selectors, the endpoints controller creates Endpoints records in the API, and modifies the DNS configuration to return A records (IP addresses) that point directly to the Pods backing the Service.</a:t>
            </a:r>
          </a:p>
        </p:txBody>
      </p:sp>
    </p:spTree>
    <p:extLst>
      <p:ext uri="{BB962C8B-B14F-4D97-AF65-F5344CB8AC3E}">
        <p14:creationId xmlns:p14="http://schemas.microsoft.com/office/powerpoint/2010/main" val="353050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4549-6182-D325-81FD-BE044607D6A2}"/>
              </a:ext>
            </a:extLst>
          </p:cNvPr>
          <p:cNvSpPr>
            <a:spLocks noGrp="1"/>
          </p:cNvSpPr>
          <p:nvPr>
            <p:ph type="title"/>
          </p:nvPr>
        </p:nvSpPr>
        <p:spPr/>
        <p:txBody>
          <a:bodyPr/>
          <a:lstStyle/>
          <a:p>
            <a:r>
              <a:rPr lang="en-US" dirty="0"/>
              <a:t>Type of services</a:t>
            </a:r>
          </a:p>
        </p:txBody>
      </p:sp>
      <p:sp>
        <p:nvSpPr>
          <p:cNvPr id="3" name="Content Placeholder 2">
            <a:extLst>
              <a:ext uri="{FF2B5EF4-FFF2-40B4-BE49-F238E27FC236}">
                <a16:creationId xmlns:a16="http://schemas.microsoft.com/office/drawing/2014/main" id="{E48E4C9E-A178-31C8-1585-DEA5B4C4E98C}"/>
              </a:ext>
            </a:extLst>
          </p:cNvPr>
          <p:cNvSpPr>
            <a:spLocks noGrp="1"/>
          </p:cNvSpPr>
          <p:nvPr>
            <p:ph idx="1"/>
          </p:nvPr>
        </p:nvSpPr>
        <p:spPr/>
        <p:txBody>
          <a:bodyPr>
            <a:normAutofit fontScale="92500" lnSpcReduction="20000"/>
          </a:bodyPr>
          <a:lstStyle/>
          <a:p>
            <a:r>
              <a:rPr lang="en-US" dirty="0" err="1">
                <a:latin typeface="+mj-lt"/>
              </a:rPr>
              <a:t>ClusterIP</a:t>
            </a:r>
            <a:r>
              <a:rPr lang="en-US" dirty="0">
                <a:latin typeface="+mj-lt"/>
              </a:rPr>
              <a:t>: Exposes the Service on a cluster-internal IP. Choosing this value makes the Service only reachable from within the cluster. This is the default </a:t>
            </a:r>
            <a:r>
              <a:rPr lang="en-US" dirty="0" err="1">
                <a:latin typeface="+mj-lt"/>
              </a:rPr>
              <a:t>ServiceType</a:t>
            </a:r>
            <a:r>
              <a:rPr lang="en-US" dirty="0">
                <a:latin typeface="+mj-lt"/>
              </a:rPr>
              <a:t>.</a:t>
            </a:r>
          </a:p>
          <a:p>
            <a:r>
              <a:rPr lang="en-US" dirty="0" err="1">
                <a:latin typeface="+mj-lt"/>
              </a:rPr>
              <a:t>NodePort</a:t>
            </a:r>
            <a:r>
              <a:rPr lang="en-US" dirty="0">
                <a:latin typeface="+mj-lt"/>
              </a:rPr>
              <a:t>: Exposes the Service on each Node's IP at a static port (the </a:t>
            </a:r>
            <a:r>
              <a:rPr lang="en-US" dirty="0" err="1">
                <a:latin typeface="+mj-lt"/>
              </a:rPr>
              <a:t>NodePort</a:t>
            </a:r>
            <a:r>
              <a:rPr lang="en-US" dirty="0">
                <a:latin typeface="+mj-lt"/>
              </a:rPr>
              <a:t>). A </a:t>
            </a:r>
            <a:r>
              <a:rPr lang="en-US" dirty="0" err="1">
                <a:latin typeface="+mj-lt"/>
              </a:rPr>
              <a:t>ClusterIP</a:t>
            </a:r>
            <a:r>
              <a:rPr lang="en-US" dirty="0">
                <a:latin typeface="+mj-lt"/>
              </a:rPr>
              <a:t> Service, to which the </a:t>
            </a:r>
            <a:r>
              <a:rPr lang="en-US" dirty="0" err="1">
                <a:latin typeface="+mj-lt"/>
              </a:rPr>
              <a:t>NodePort</a:t>
            </a:r>
            <a:r>
              <a:rPr lang="en-US" dirty="0">
                <a:latin typeface="+mj-lt"/>
              </a:rPr>
              <a:t> Service routes, is automatically created. You'll be able to contact the </a:t>
            </a:r>
            <a:r>
              <a:rPr lang="en-US" dirty="0" err="1">
                <a:latin typeface="+mj-lt"/>
              </a:rPr>
              <a:t>NodePort</a:t>
            </a:r>
            <a:r>
              <a:rPr lang="en-US" dirty="0">
                <a:latin typeface="+mj-lt"/>
              </a:rPr>
              <a:t> Service, from outside the cluster, by requesting &lt;</a:t>
            </a:r>
            <a:r>
              <a:rPr lang="en-US" dirty="0" err="1">
                <a:latin typeface="+mj-lt"/>
              </a:rPr>
              <a:t>NodeIP</a:t>
            </a:r>
            <a:r>
              <a:rPr lang="en-US" dirty="0">
                <a:latin typeface="+mj-lt"/>
              </a:rPr>
              <a:t>&gt;:&lt;</a:t>
            </a:r>
            <a:r>
              <a:rPr lang="en-US" dirty="0" err="1">
                <a:latin typeface="+mj-lt"/>
              </a:rPr>
              <a:t>NodePort</a:t>
            </a:r>
            <a:r>
              <a:rPr lang="en-US" dirty="0">
                <a:latin typeface="+mj-lt"/>
              </a:rPr>
              <a:t>&gt;.</a:t>
            </a:r>
          </a:p>
          <a:p>
            <a:r>
              <a:rPr lang="en-US" dirty="0" err="1">
                <a:latin typeface="+mj-lt"/>
              </a:rPr>
              <a:t>LoadBalancer</a:t>
            </a:r>
            <a:r>
              <a:rPr lang="en-US" dirty="0">
                <a:latin typeface="+mj-lt"/>
              </a:rPr>
              <a:t>: Exposes the Service externally using a cloud provider's load balancer. </a:t>
            </a:r>
            <a:r>
              <a:rPr lang="en-US" dirty="0" err="1">
                <a:latin typeface="+mj-lt"/>
              </a:rPr>
              <a:t>NodePort</a:t>
            </a:r>
            <a:r>
              <a:rPr lang="en-US" dirty="0">
                <a:latin typeface="+mj-lt"/>
              </a:rPr>
              <a:t> and </a:t>
            </a:r>
            <a:r>
              <a:rPr lang="en-US" dirty="0" err="1">
                <a:latin typeface="+mj-lt"/>
              </a:rPr>
              <a:t>ClusterIP</a:t>
            </a:r>
            <a:r>
              <a:rPr lang="en-US" dirty="0">
                <a:latin typeface="+mj-lt"/>
              </a:rPr>
              <a:t> Services, to which the external load balancer routes, are automatically created.</a:t>
            </a:r>
          </a:p>
          <a:p>
            <a:r>
              <a:rPr lang="en-US" dirty="0" err="1">
                <a:latin typeface="+mj-lt"/>
              </a:rPr>
              <a:t>ExternalName</a:t>
            </a:r>
            <a:r>
              <a:rPr lang="en-US" dirty="0">
                <a:latin typeface="+mj-lt"/>
              </a:rPr>
              <a:t>: Maps the Service to the contents of the </a:t>
            </a:r>
            <a:r>
              <a:rPr lang="en-US" dirty="0" err="1">
                <a:latin typeface="+mj-lt"/>
              </a:rPr>
              <a:t>externalName</a:t>
            </a:r>
            <a:r>
              <a:rPr lang="en-US" dirty="0">
                <a:latin typeface="+mj-lt"/>
              </a:rPr>
              <a:t> field (e.g. foo.bar.example.com), by returning a CNAME record with its value. No proxying of any kind is set up.</a:t>
            </a:r>
          </a:p>
        </p:txBody>
      </p:sp>
    </p:spTree>
    <p:extLst>
      <p:ext uri="{BB962C8B-B14F-4D97-AF65-F5344CB8AC3E}">
        <p14:creationId xmlns:p14="http://schemas.microsoft.com/office/powerpoint/2010/main" val="132185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6B38-E3FB-586A-08C4-CD25C1E1F206}"/>
              </a:ext>
            </a:extLst>
          </p:cNvPr>
          <p:cNvSpPr>
            <a:spLocks noGrp="1"/>
          </p:cNvSpPr>
          <p:nvPr>
            <p:ph type="title"/>
          </p:nvPr>
        </p:nvSpPr>
        <p:spPr/>
        <p:txBody>
          <a:bodyPr/>
          <a:lstStyle/>
          <a:p>
            <a:r>
              <a:rPr lang="en-US" dirty="0"/>
              <a:t>What is Service?</a:t>
            </a:r>
          </a:p>
        </p:txBody>
      </p:sp>
      <p:sp>
        <p:nvSpPr>
          <p:cNvPr id="3" name="Content Placeholder 2">
            <a:extLst>
              <a:ext uri="{FF2B5EF4-FFF2-40B4-BE49-F238E27FC236}">
                <a16:creationId xmlns:a16="http://schemas.microsoft.com/office/drawing/2014/main" id="{19553099-06AD-EB87-B3DF-35FA63E8394E}"/>
              </a:ext>
            </a:extLst>
          </p:cNvPr>
          <p:cNvSpPr>
            <a:spLocks noGrp="1"/>
          </p:cNvSpPr>
          <p:nvPr>
            <p:ph idx="1"/>
          </p:nvPr>
        </p:nvSpPr>
        <p:spPr/>
        <p:txBody>
          <a:bodyPr/>
          <a:lstStyle/>
          <a:p>
            <a:r>
              <a:rPr lang="en-US" dirty="0">
                <a:latin typeface="+mj-lt"/>
              </a:rPr>
              <a:t>An abstract way to expose an application running on a set of pods as network service.</a:t>
            </a:r>
          </a:p>
          <a:p>
            <a:r>
              <a:rPr lang="en-US" b="1" dirty="0">
                <a:latin typeface="+mj-lt"/>
              </a:rPr>
              <a:t>Problem statement: </a:t>
            </a:r>
            <a:r>
              <a:rPr lang="en-US" b="0" i="0" dirty="0">
                <a:solidFill>
                  <a:srgbClr val="222222"/>
                </a:solidFill>
                <a:effectLst/>
                <a:latin typeface="+mj-lt"/>
              </a:rPr>
              <a:t>Kubernetes </a:t>
            </a:r>
            <a:r>
              <a:rPr lang="en-US" b="0" i="0" u="none" strike="noStrike" dirty="0">
                <a:solidFill>
                  <a:srgbClr val="000000"/>
                </a:solidFill>
                <a:effectLst/>
                <a:latin typeface="+mj-lt"/>
                <a:hlinkClick r:id="rId2"/>
              </a:rPr>
              <a:t>Pods</a:t>
            </a:r>
            <a:r>
              <a:rPr lang="en-US" b="0" i="0" dirty="0">
                <a:solidFill>
                  <a:srgbClr val="222222"/>
                </a:solidFill>
                <a:effectLst/>
                <a:latin typeface="+mj-lt"/>
              </a:rPr>
              <a:t> are created and destroyed to match the desired state of your cluster. Pods are nonpermanent resources. if some set of Pods (call them "backends") provides functionality to other Pods (call them "frontends") inside your cluster, how do the frontends find out and keep track of which IP address to connect to, so that the frontend can use the backend part of the workload?</a:t>
            </a:r>
            <a:endParaRPr lang="en-US" dirty="0">
              <a:latin typeface="+mj-lt"/>
            </a:endParaRPr>
          </a:p>
        </p:txBody>
      </p:sp>
    </p:spTree>
    <p:extLst>
      <p:ext uri="{BB962C8B-B14F-4D97-AF65-F5344CB8AC3E}">
        <p14:creationId xmlns:p14="http://schemas.microsoft.com/office/powerpoint/2010/main" val="200714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1B75-B4A6-9ED1-0735-988FBF86AFAC}"/>
              </a:ext>
            </a:extLst>
          </p:cNvPr>
          <p:cNvSpPr>
            <a:spLocks noGrp="1"/>
          </p:cNvSpPr>
          <p:nvPr>
            <p:ph type="title"/>
          </p:nvPr>
        </p:nvSpPr>
        <p:spPr/>
        <p:txBody>
          <a:bodyPr/>
          <a:lstStyle/>
          <a:p>
            <a:r>
              <a:rPr lang="en-US" dirty="0" err="1"/>
              <a:t>Nodeport</a:t>
            </a:r>
            <a:endParaRPr lang="en-US" dirty="0"/>
          </a:p>
        </p:txBody>
      </p:sp>
      <p:sp>
        <p:nvSpPr>
          <p:cNvPr id="3" name="Content Placeholder 2">
            <a:extLst>
              <a:ext uri="{FF2B5EF4-FFF2-40B4-BE49-F238E27FC236}">
                <a16:creationId xmlns:a16="http://schemas.microsoft.com/office/drawing/2014/main" id="{4523DAA2-1860-B757-1577-4CF62C04D92A}"/>
              </a:ext>
            </a:extLst>
          </p:cNvPr>
          <p:cNvSpPr>
            <a:spLocks noGrp="1"/>
          </p:cNvSpPr>
          <p:nvPr>
            <p:ph idx="1"/>
          </p:nvPr>
        </p:nvSpPr>
        <p:spPr/>
        <p:txBody>
          <a:bodyPr>
            <a:normAutofit fontScale="92500"/>
          </a:bodyPr>
          <a:lstStyle/>
          <a:p>
            <a:r>
              <a:rPr lang="en-US" dirty="0">
                <a:latin typeface="+mj-lt"/>
              </a:rPr>
              <a:t>If you set the type field to </a:t>
            </a:r>
            <a:r>
              <a:rPr lang="en-US" dirty="0" err="1">
                <a:latin typeface="+mj-lt"/>
              </a:rPr>
              <a:t>NodePort</a:t>
            </a:r>
            <a:r>
              <a:rPr lang="en-US" dirty="0">
                <a:latin typeface="+mj-lt"/>
              </a:rPr>
              <a:t>, the Kubernetes control plane allocates a port from a range specified by --service-node-port-range flag (default: 30000-32767)</a:t>
            </a:r>
          </a:p>
          <a:p>
            <a:r>
              <a:rPr lang="en-US" dirty="0">
                <a:latin typeface="+mj-lt"/>
              </a:rPr>
              <a:t>Each node proxies that port (the same port number on every Node) into your Service. Your Service reports the allocated port in its .</a:t>
            </a:r>
            <a:r>
              <a:rPr lang="en-US" dirty="0" err="1">
                <a:latin typeface="+mj-lt"/>
              </a:rPr>
              <a:t>spec.ports</a:t>
            </a:r>
            <a:r>
              <a:rPr lang="en-US" dirty="0">
                <a:latin typeface="+mj-lt"/>
              </a:rPr>
              <a:t>[*].</a:t>
            </a:r>
            <a:r>
              <a:rPr lang="en-US" dirty="0" err="1">
                <a:latin typeface="+mj-lt"/>
              </a:rPr>
              <a:t>nodePort</a:t>
            </a:r>
            <a:r>
              <a:rPr lang="en-US" dirty="0">
                <a:latin typeface="+mj-lt"/>
              </a:rPr>
              <a:t> field.</a:t>
            </a:r>
          </a:p>
          <a:p>
            <a:r>
              <a:rPr lang="en-US" dirty="0">
                <a:latin typeface="+mj-lt"/>
              </a:rPr>
              <a:t>If you want a specific port number, you can specify a value in the </a:t>
            </a:r>
            <a:r>
              <a:rPr lang="en-US" dirty="0" err="1">
                <a:latin typeface="+mj-lt"/>
              </a:rPr>
              <a:t>nodePort</a:t>
            </a:r>
            <a:r>
              <a:rPr lang="en-US" dirty="0">
                <a:latin typeface="+mj-lt"/>
              </a:rPr>
              <a:t> field. The control plane will either allocate you that port or report that the API transaction failed. This means that you need to take care of possible port collisions yourself. You also have to use a valid port number, one that's inside the range configured for </a:t>
            </a:r>
            <a:r>
              <a:rPr lang="en-US" dirty="0" err="1">
                <a:latin typeface="+mj-lt"/>
              </a:rPr>
              <a:t>NodePort</a:t>
            </a:r>
            <a:r>
              <a:rPr lang="en-US" dirty="0">
                <a:latin typeface="+mj-lt"/>
              </a:rPr>
              <a:t> use.</a:t>
            </a:r>
          </a:p>
        </p:txBody>
      </p:sp>
    </p:spTree>
    <p:extLst>
      <p:ext uri="{BB962C8B-B14F-4D97-AF65-F5344CB8AC3E}">
        <p14:creationId xmlns:p14="http://schemas.microsoft.com/office/powerpoint/2010/main" val="228355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105B-D407-B8EE-0B7A-AF0A3A6B23D6}"/>
              </a:ext>
            </a:extLst>
          </p:cNvPr>
          <p:cNvSpPr>
            <a:spLocks noGrp="1"/>
          </p:cNvSpPr>
          <p:nvPr>
            <p:ph type="title"/>
          </p:nvPr>
        </p:nvSpPr>
        <p:spPr/>
        <p:txBody>
          <a:bodyPr/>
          <a:lstStyle/>
          <a:p>
            <a:r>
              <a:rPr lang="en-US" dirty="0"/>
              <a:t>Example and lab</a:t>
            </a:r>
          </a:p>
        </p:txBody>
      </p:sp>
      <p:sp>
        <p:nvSpPr>
          <p:cNvPr id="3" name="Content Placeholder 2">
            <a:extLst>
              <a:ext uri="{FF2B5EF4-FFF2-40B4-BE49-F238E27FC236}">
                <a16:creationId xmlns:a16="http://schemas.microsoft.com/office/drawing/2014/main" id="{D5597E21-F2CE-4FB4-36B6-F2F454ED532D}"/>
              </a:ext>
            </a:extLst>
          </p:cNvPr>
          <p:cNvSpPr>
            <a:spLocks noGrp="1"/>
          </p:cNvSpPr>
          <p:nvPr>
            <p:ph idx="1"/>
          </p:nvPr>
        </p:nvSpPr>
        <p:spPr/>
        <p:txBody>
          <a:bodyPr/>
          <a:lstStyle/>
          <a:p>
            <a:r>
              <a:rPr lang="en-US" dirty="0"/>
              <a:t>Note that this Service is visible as &lt;</a:t>
            </a:r>
            <a:r>
              <a:rPr lang="en-US" dirty="0" err="1"/>
              <a:t>NodeIP</a:t>
            </a:r>
            <a:r>
              <a:rPr lang="en-US" dirty="0"/>
              <a:t>&gt;:</a:t>
            </a:r>
            <a:r>
              <a:rPr lang="en-US" dirty="0" err="1"/>
              <a:t>spec.ports</a:t>
            </a:r>
            <a:r>
              <a:rPr lang="en-US" dirty="0"/>
              <a:t>[*].</a:t>
            </a:r>
            <a:r>
              <a:rPr lang="en-US" dirty="0" err="1"/>
              <a:t>nodePort</a:t>
            </a:r>
            <a:r>
              <a:rPr lang="en-US" dirty="0"/>
              <a:t> and .</a:t>
            </a:r>
            <a:r>
              <a:rPr lang="en-US" dirty="0" err="1"/>
              <a:t>spec.clusterIP:spec.ports</a:t>
            </a:r>
            <a:r>
              <a:rPr lang="en-US" dirty="0"/>
              <a:t>[*].port. </a:t>
            </a:r>
          </a:p>
          <a:p>
            <a:endParaRPr lang="en-US" dirty="0"/>
          </a:p>
        </p:txBody>
      </p:sp>
      <p:pic>
        <p:nvPicPr>
          <p:cNvPr id="6" name="Picture 5">
            <a:extLst>
              <a:ext uri="{FF2B5EF4-FFF2-40B4-BE49-F238E27FC236}">
                <a16:creationId xmlns:a16="http://schemas.microsoft.com/office/drawing/2014/main" id="{278545A0-47B1-F539-141B-7552F4F8F6EB}"/>
              </a:ext>
            </a:extLst>
          </p:cNvPr>
          <p:cNvPicPr>
            <a:picLocks noChangeAspect="1"/>
          </p:cNvPicPr>
          <p:nvPr/>
        </p:nvPicPr>
        <p:blipFill>
          <a:blip r:embed="rId2"/>
          <a:stretch>
            <a:fillRect/>
          </a:stretch>
        </p:blipFill>
        <p:spPr>
          <a:xfrm>
            <a:off x="2213942" y="2942190"/>
            <a:ext cx="4610100" cy="3248025"/>
          </a:xfrm>
          <a:prstGeom prst="rect">
            <a:avLst/>
          </a:prstGeom>
        </p:spPr>
      </p:pic>
    </p:spTree>
    <p:extLst>
      <p:ext uri="{BB962C8B-B14F-4D97-AF65-F5344CB8AC3E}">
        <p14:creationId xmlns:p14="http://schemas.microsoft.com/office/powerpoint/2010/main" val="180523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F964-2DDB-55B1-CDA1-A522CC689311}"/>
              </a:ext>
            </a:extLst>
          </p:cNvPr>
          <p:cNvSpPr>
            <a:spLocks noGrp="1"/>
          </p:cNvSpPr>
          <p:nvPr>
            <p:ph type="title"/>
          </p:nvPr>
        </p:nvSpPr>
        <p:spPr/>
        <p:txBody>
          <a:bodyPr/>
          <a:lstStyle/>
          <a:p>
            <a:r>
              <a:rPr lang="en-US" dirty="0"/>
              <a:t>Service Resources</a:t>
            </a:r>
          </a:p>
        </p:txBody>
      </p:sp>
      <p:sp>
        <p:nvSpPr>
          <p:cNvPr id="3" name="Content Placeholder 2">
            <a:extLst>
              <a:ext uri="{FF2B5EF4-FFF2-40B4-BE49-F238E27FC236}">
                <a16:creationId xmlns:a16="http://schemas.microsoft.com/office/drawing/2014/main" id="{8999AC87-2A28-9992-C0B1-80363077D510}"/>
              </a:ext>
            </a:extLst>
          </p:cNvPr>
          <p:cNvSpPr>
            <a:spLocks noGrp="1"/>
          </p:cNvSpPr>
          <p:nvPr>
            <p:ph idx="1"/>
          </p:nvPr>
        </p:nvSpPr>
        <p:spPr/>
        <p:txBody>
          <a:bodyPr/>
          <a:lstStyle/>
          <a:p>
            <a:r>
              <a:rPr lang="en-US" b="0" i="0" dirty="0">
                <a:solidFill>
                  <a:srgbClr val="222222"/>
                </a:solidFill>
                <a:effectLst/>
                <a:latin typeface="+mj-lt"/>
              </a:rPr>
              <a:t>In Kubernetes, a Service is an abstraction which defines a logical set of Pods and a policy by which to access them (sometimes this pattern is called a micro-service). </a:t>
            </a:r>
          </a:p>
          <a:p>
            <a:r>
              <a:rPr lang="en-US" b="0" i="0" dirty="0">
                <a:solidFill>
                  <a:srgbClr val="222222"/>
                </a:solidFill>
                <a:effectLst/>
                <a:latin typeface="+mj-lt"/>
              </a:rPr>
              <a:t>The set of Pods targeted by a Service is usually determined by a </a:t>
            </a:r>
            <a:r>
              <a:rPr lang="en-US" b="0" i="0" u="none" strike="noStrike" dirty="0">
                <a:solidFill>
                  <a:srgbClr val="000000"/>
                </a:solidFill>
                <a:effectLst/>
                <a:latin typeface="+mj-lt"/>
                <a:hlinkClick r:id="rId2"/>
              </a:rPr>
              <a:t>selector</a:t>
            </a:r>
            <a:r>
              <a:rPr lang="en-US" b="0" i="0" dirty="0">
                <a:solidFill>
                  <a:srgbClr val="222222"/>
                </a:solidFill>
                <a:effectLst/>
                <a:latin typeface="+mj-lt"/>
              </a:rPr>
              <a:t>.</a:t>
            </a:r>
          </a:p>
          <a:p>
            <a:r>
              <a:rPr lang="en-US" dirty="0">
                <a:latin typeface="+mj-lt"/>
              </a:rPr>
              <a:t>Kubernetes </a:t>
            </a:r>
            <a:r>
              <a:rPr lang="en-US" dirty="0" err="1">
                <a:latin typeface="+mj-lt"/>
              </a:rPr>
              <a:t>api</a:t>
            </a:r>
            <a:r>
              <a:rPr lang="en-US" dirty="0">
                <a:latin typeface="+mj-lt"/>
              </a:rPr>
              <a:t>-server will be queried for service discovery, they provide the updated end-points.</a:t>
            </a:r>
          </a:p>
          <a:p>
            <a:endParaRPr lang="en-US" dirty="0">
              <a:latin typeface="+mj-lt"/>
            </a:endParaRPr>
          </a:p>
        </p:txBody>
      </p:sp>
    </p:spTree>
    <p:extLst>
      <p:ext uri="{BB962C8B-B14F-4D97-AF65-F5344CB8AC3E}">
        <p14:creationId xmlns:p14="http://schemas.microsoft.com/office/powerpoint/2010/main" val="19218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A6CB-8209-CCB0-70E6-3C5A36D862A8}"/>
              </a:ext>
            </a:extLst>
          </p:cNvPr>
          <p:cNvSpPr>
            <a:spLocks noGrp="1"/>
          </p:cNvSpPr>
          <p:nvPr>
            <p:ph type="title"/>
          </p:nvPr>
        </p:nvSpPr>
        <p:spPr/>
        <p:txBody>
          <a:bodyPr/>
          <a:lstStyle/>
          <a:p>
            <a:r>
              <a:rPr lang="en-US" dirty="0"/>
              <a:t>Defining a service</a:t>
            </a:r>
          </a:p>
        </p:txBody>
      </p:sp>
      <p:sp>
        <p:nvSpPr>
          <p:cNvPr id="3" name="Content Placeholder 2">
            <a:extLst>
              <a:ext uri="{FF2B5EF4-FFF2-40B4-BE49-F238E27FC236}">
                <a16:creationId xmlns:a16="http://schemas.microsoft.com/office/drawing/2014/main" id="{CBD3134A-517E-B522-BFC4-FC81197A8DA4}"/>
              </a:ext>
            </a:extLst>
          </p:cNvPr>
          <p:cNvSpPr>
            <a:spLocks noGrp="1"/>
          </p:cNvSpPr>
          <p:nvPr>
            <p:ph idx="1"/>
          </p:nvPr>
        </p:nvSpPr>
        <p:spPr/>
        <p:txBody>
          <a:bodyPr>
            <a:normAutofit/>
          </a:bodyPr>
          <a:lstStyle/>
          <a:p>
            <a:r>
              <a:rPr lang="en-US" dirty="0">
                <a:latin typeface="+mj-lt"/>
              </a:rPr>
              <a:t>A Service in Kubernetes is a REST object, similar to pod</a:t>
            </a:r>
          </a:p>
          <a:p>
            <a:r>
              <a:rPr lang="en-US" dirty="0">
                <a:latin typeface="+mj-lt"/>
              </a:rPr>
              <a:t>Service request post to the API Server to create a new instance</a:t>
            </a:r>
          </a:p>
          <a:p>
            <a:r>
              <a:rPr lang="en-US" b="0" i="0" dirty="0">
                <a:solidFill>
                  <a:srgbClr val="222222"/>
                </a:solidFill>
                <a:effectLst/>
                <a:latin typeface="+mj-lt"/>
              </a:rPr>
              <a:t>The name of a Service object must be a valid </a:t>
            </a:r>
            <a:r>
              <a:rPr lang="en-US" b="0" i="0" u="none" strike="noStrike" dirty="0">
                <a:solidFill>
                  <a:srgbClr val="3371E3"/>
                </a:solidFill>
                <a:effectLst/>
                <a:latin typeface="+mj-lt"/>
                <a:hlinkClick r:id="rId2"/>
              </a:rPr>
              <a:t>RFC 1035 label name</a:t>
            </a:r>
            <a:r>
              <a:rPr lang="en-US" b="0" i="0" dirty="0">
                <a:solidFill>
                  <a:srgbClr val="222222"/>
                </a:solidFill>
                <a:effectLst/>
                <a:latin typeface="+mj-lt"/>
              </a:rPr>
              <a:t>.</a:t>
            </a:r>
            <a:endParaRPr lang="en-US" dirty="0">
              <a:latin typeface="+mj-lt"/>
            </a:endParaRPr>
          </a:p>
          <a:p>
            <a:pPr algn="l"/>
            <a:r>
              <a:rPr lang="en-US" b="0" i="0" dirty="0">
                <a:solidFill>
                  <a:srgbClr val="222222"/>
                </a:solidFill>
                <a:effectLst/>
                <a:latin typeface="+mj-lt"/>
              </a:rPr>
              <a:t>This means the name must:</a:t>
            </a:r>
          </a:p>
          <a:p>
            <a:pPr algn="l">
              <a:buFont typeface="Arial" panose="020B0604020202020204" pitchFamily="34" charset="0"/>
              <a:buChar char="•"/>
            </a:pPr>
            <a:r>
              <a:rPr lang="en-US" b="0" i="0" dirty="0">
                <a:solidFill>
                  <a:srgbClr val="222222"/>
                </a:solidFill>
                <a:effectLst/>
                <a:latin typeface="+mj-lt"/>
              </a:rPr>
              <a:t>contain at most 63 characters</a:t>
            </a:r>
          </a:p>
          <a:p>
            <a:pPr algn="l">
              <a:buFont typeface="Arial" panose="020B0604020202020204" pitchFamily="34" charset="0"/>
              <a:buChar char="•"/>
            </a:pPr>
            <a:r>
              <a:rPr lang="en-US" b="0" i="0" dirty="0">
                <a:solidFill>
                  <a:srgbClr val="222222"/>
                </a:solidFill>
                <a:effectLst/>
                <a:latin typeface="+mj-lt"/>
              </a:rPr>
              <a:t>contain only lowercase alphanumeric characters or '-'</a:t>
            </a:r>
          </a:p>
          <a:p>
            <a:pPr algn="l">
              <a:buFont typeface="Arial" panose="020B0604020202020204" pitchFamily="34" charset="0"/>
              <a:buChar char="•"/>
            </a:pPr>
            <a:r>
              <a:rPr lang="en-US" b="0" i="0" dirty="0">
                <a:solidFill>
                  <a:srgbClr val="222222"/>
                </a:solidFill>
                <a:effectLst/>
                <a:latin typeface="+mj-lt"/>
              </a:rPr>
              <a:t>start with an alphabetic character</a:t>
            </a:r>
          </a:p>
          <a:p>
            <a:pPr algn="l">
              <a:buFont typeface="Arial" panose="020B0604020202020204" pitchFamily="34" charset="0"/>
              <a:buChar char="•"/>
            </a:pPr>
            <a:r>
              <a:rPr lang="en-US" b="0" i="0" dirty="0">
                <a:solidFill>
                  <a:srgbClr val="222222"/>
                </a:solidFill>
                <a:effectLst/>
                <a:latin typeface="+mj-lt"/>
              </a:rPr>
              <a:t>end with an alphanumeric character</a:t>
            </a:r>
          </a:p>
          <a:p>
            <a:endParaRPr lang="en-US" dirty="0"/>
          </a:p>
        </p:txBody>
      </p:sp>
    </p:spTree>
    <p:extLst>
      <p:ext uri="{BB962C8B-B14F-4D97-AF65-F5344CB8AC3E}">
        <p14:creationId xmlns:p14="http://schemas.microsoft.com/office/powerpoint/2010/main" val="98895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E28-FA38-6B25-1356-A85DE0F8B39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F9F96FD-51BA-4C3C-B482-496A1D05ECF0}"/>
              </a:ext>
            </a:extLst>
          </p:cNvPr>
          <p:cNvSpPr>
            <a:spLocks noGrp="1"/>
          </p:cNvSpPr>
          <p:nvPr>
            <p:ph idx="1"/>
          </p:nvPr>
        </p:nvSpPr>
        <p:spPr/>
        <p:txBody>
          <a:bodyPr/>
          <a:lstStyle/>
          <a:p>
            <a:r>
              <a:rPr lang="en-US" dirty="0">
                <a:latin typeface="+mj-lt"/>
              </a:rPr>
              <a:t>For example, suppose you have a set of Pods where each listens on TCP port 9376 and contains a label app.kubernetes.io/name=</a:t>
            </a:r>
            <a:r>
              <a:rPr lang="en-US" dirty="0" err="1">
                <a:latin typeface="+mj-lt"/>
              </a:rPr>
              <a:t>MyApp</a:t>
            </a:r>
            <a:endParaRPr lang="en-US" dirty="0">
              <a:latin typeface="+mj-lt"/>
            </a:endParaRPr>
          </a:p>
          <a:p>
            <a:endParaRPr lang="en-US" dirty="0">
              <a:latin typeface="+mj-lt"/>
            </a:endParaRPr>
          </a:p>
        </p:txBody>
      </p:sp>
      <p:pic>
        <p:nvPicPr>
          <p:cNvPr id="6" name="Picture 5">
            <a:extLst>
              <a:ext uri="{FF2B5EF4-FFF2-40B4-BE49-F238E27FC236}">
                <a16:creationId xmlns:a16="http://schemas.microsoft.com/office/drawing/2014/main" id="{CD0F2E0A-5667-C20A-9CF0-DB3BADF716F6}"/>
              </a:ext>
            </a:extLst>
          </p:cNvPr>
          <p:cNvPicPr>
            <a:picLocks noChangeAspect="1"/>
          </p:cNvPicPr>
          <p:nvPr/>
        </p:nvPicPr>
        <p:blipFill>
          <a:blip r:embed="rId2"/>
          <a:stretch>
            <a:fillRect/>
          </a:stretch>
        </p:blipFill>
        <p:spPr>
          <a:xfrm>
            <a:off x="3021495" y="3180522"/>
            <a:ext cx="5035825" cy="3221072"/>
          </a:xfrm>
          <a:prstGeom prst="rect">
            <a:avLst/>
          </a:prstGeom>
        </p:spPr>
      </p:pic>
    </p:spTree>
    <p:extLst>
      <p:ext uri="{BB962C8B-B14F-4D97-AF65-F5344CB8AC3E}">
        <p14:creationId xmlns:p14="http://schemas.microsoft.com/office/powerpoint/2010/main" val="122682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BCB7-2778-5461-C06B-8E63A6928A02}"/>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D6184FF5-7AFA-E543-CEFC-0CFDE3ED5FBB}"/>
              </a:ext>
            </a:extLst>
          </p:cNvPr>
          <p:cNvSpPr>
            <a:spLocks noGrp="1"/>
          </p:cNvSpPr>
          <p:nvPr>
            <p:ph idx="1"/>
          </p:nvPr>
        </p:nvSpPr>
        <p:spPr/>
        <p:txBody>
          <a:bodyPr/>
          <a:lstStyle/>
          <a:p>
            <a:r>
              <a:rPr lang="en-US" dirty="0">
                <a:latin typeface="+mj-lt"/>
              </a:rPr>
              <a:t>This specification creates a new Service object named "my-service", which targets TCP port 9376 on any Pod with the app.kubernetes.io/name=</a:t>
            </a:r>
            <a:r>
              <a:rPr lang="en-US" dirty="0" err="1">
                <a:latin typeface="+mj-lt"/>
              </a:rPr>
              <a:t>MyApp</a:t>
            </a:r>
            <a:r>
              <a:rPr lang="en-US" dirty="0">
                <a:latin typeface="+mj-lt"/>
              </a:rPr>
              <a:t> label.</a:t>
            </a:r>
            <a:endParaRPr lang="en-US" b="0" i="0" dirty="0">
              <a:solidFill>
                <a:srgbClr val="222222"/>
              </a:solidFill>
              <a:effectLst/>
              <a:latin typeface="+mj-lt"/>
            </a:endParaRPr>
          </a:p>
          <a:p>
            <a:pPr algn="l"/>
            <a:r>
              <a:rPr lang="en-US" b="0" i="0" dirty="0">
                <a:solidFill>
                  <a:srgbClr val="222222"/>
                </a:solidFill>
                <a:effectLst/>
                <a:latin typeface="+mj-lt"/>
              </a:rPr>
              <a:t>Kubernetes assigns this Service an IP address (sometimes called the "cluster IP"), which is used by the Service proxies </a:t>
            </a:r>
          </a:p>
          <a:p>
            <a:pPr algn="l"/>
            <a:r>
              <a:rPr lang="en-US" b="0" i="0" dirty="0">
                <a:solidFill>
                  <a:srgbClr val="222222"/>
                </a:solidFill>
                <a:effectLst/>
                <a:latin typeface="+mj-lt"/>
              </a:rPr>
              <a:t>The controller for the Service selector continuously scans for Pods that match its selector, and then POSTs any updates to an Endpoint object also named "my-service".</a:t>
            </a:r>
          </a:p>
          <a:p>
            <a:endParaRPr lang="en-US" dirty="0"/>
          </a:p>
        </p:txBody>
      </p:sp>
    </p:spTree>
    <p:extLst>
      <p:ext uri="{BB962C8B-B14F-4D97-AF65-F5344CB8AC3E}">
        <p14:creationId xmlns:p14="http://schemas.microsoft.com/office/powerpoint/2010/main" val="404359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7C5B-0569-1179-3750-2BF0790CA68C}"/>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6010D3AE-F04D-ADB1-5F36-55B5017D68E9}"/>
              </a:ext>
            </a:extLst>
          </p:cNvPr>
          <p:cNvSpPr>
            <a:spLocks noGrp="1"/>
          </p:cNvSpPr>
          <p:nvPr>
            <p:ph idx="1"/>
          </p:nvPr>
        </p:nvSpPr>
        <p:spPr/>
        <p:txBody>
          <a:bodyPr/>
          <a:lstStyle/>
          <a:p>
            <a:r>
              <a:rPr lang="en-US" dirty="0"/>
              <a:t>Nginx-svc and nginx-pod </a:t>
            </a:r>
            <a:r>
              <a:rPr lang="en-US" dirty="0" err="1"/>
              <a:t>yaml</a:t>
            </a:r>
            <a:r>
              <a:rPr lang="en-US" dirty="0"/>
              <a:t> in repo</a:t>
            </a:r>
          </a:p>
          <a:p>
            <a:r>
              <a:rPr lang="en-US" dirty="0"/>
              <a:t>Create svc using</a:t>
            </a:r>
          </a:p>
          <a:p>
            <a:pPr lvl="1"/>
            <a:r>
              <a:rPr lang="en-US" dirty="0" err="1"/>
              <a:t>kubectl</a:t>
            </a:r>
            <a:r>
              <a:rPr lang="en-US" dirty="0"/>
              <a:t> create –f &lt;</a:t>
            </a:r>
            <a:r>
              <a:rPr lang="en-US" dirty="0" err="1"/>
              <a:t>svc.yaml</a:t>
            </a:r>
            <a:r>
              <a:rPr lang="en-US" dirty="0"/>
              <a:t>&gt;</a:t>
            </a:r>
          </a:p>
          <a:p>
            <a:pPr lvl="1"/>
            <a:r>
              <a:rPr lang="en-US" dirty="0" err="1"/>
              <a:t>kubectl</a:t>
            </a:r>
            <a:r>
              <a:rPr lang="en-US" dirty="0"/>
              <a:t> get svc</a:t>
            </a:r>
          </a:p>
          <a:p>
            <a:pPr lvl="1"/>
            <a:r>
              <a:rPr lang="en-US" dirty="0" err="1"/>
              <a:t>kubectl</a:t>
            </a:r>
            <a:r>
              <a:rPr lang="en-US" dirty="0"/>
              <a:t> get ep</a:t>
            </a:r>
          </a:p>
          <a:p>
            <a:r>
              <a:rPr lang="en-US" dirty="0"/>
              <a:t>Create pod using </a:t>
            </a:r>
            <a:r>
              <a:rPr lang="en-US" dirty="0" err="1"/>
              <a:t>kubectl</a:t>
            </a:r>
            <a:r>
              <a:rPr lang="en-US" dirty="0"/>
              <a:t> command</a:t>
            </a:r>
          </a:p>
          <a:p>
            <a:r>
              <a:rPr lang="en-US" dirty="0" err="1"/>
              <a:t>kubectl</a:t>
            </a:r>
            <a:r>
              <a:rPr lang="en-US" dirty="0"/>
              <a:t>  get ep</a:t>
            </a:r>
          </a:p>
        </p:txBody>
      </p:sp>
    </p:spTree>
    <p:extLst>
      <p:ext uri="{BB962C8B-B14F-4D97-AF65-F5344CB8AC3E}">
        <p14:creationId xmlns:p14="http://schemas.microsoft.com/office/powerpoint/2010/main" val="412194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5226-E8E0-A330-211E-68C43CDCC2EE}"/>
              </a:ext>
            </a:extLst>
          </p:cNvPr>
          <p:cNvSpPr>
            <a:spLocks noGrp="1"/>
          </p:cNvSpPr>
          <p:nvPr>
            <p:ph type="title"/>
          </p:nvPr>
        </p:nvSpPr>
        <p:spPr/>
        <p:txBody>
          <a:bodyPr/>
          <a:lstStyle/>
          <a:p>
            <a:r>
              <a:rPr lang="en-US" dirty="0"/>
              <a:t>Service without selectors</a:t>
            </a:r>
          </a:p>
        </p:txBody>
      </p:sp>
      <p:sp>
        <p:nvSpPr>
          <p:cNvPr id="3" name="Content Placeholder 2">
            <a:extLst>
              <a:ext uri="{FF2B5EF4-FFF2-40B4-BE49-F238E27FC236}">
                <a16:creationId xmlns:a16="http://schemas.microsoft.com/office/drawing/2014/main" id="{752FF3C0-8FEB-05C5-FC53-5680676D9D85}"/>
              </a:ext>
            </a:extLst>
          </p:cNvPr>
          <p:cNvSpPr>
            <a:spLocks noGrp="1"/>
          </p:cNvSpPr>
          <p:nvPr>
            <p:ph idx="1"/>
          </p:nvPr>
        </p:nvSpPr>
        <p:spPr/>
        <p:txBody>
          <a:bodyPr>
            <a:normAutofit/>
          </a:bodyPr>
          <a:lstStyle/>
          <a:p>
            <a:r>
              <a:rPr lang="en-US" dirty="0">
                <a:latin typeface="+mj-lt"/>
              </a:rPr>
              <a:t>We can services without selector. In this case used corresponding endpoint. the Service can abstract other kinds of backends, including ones that run outside the cluster. For example:</a:t>
            </a:r>
          </a:p>
          <a:p>
            <a:pPr lvl="1"/>
            <a:r>
              <a:rPr lang="en-US" dirty="0">
                <a:latin typeface="+mj-lt"/>
              </a:rPr>
              <a:t>You want to have an external database cluster in production, but in your test environment you use your own databases.</a:t>
            </a:r>
          </a:p>
          <a:p>
            <a:pPr lvl="1"/>
            <a:r>
              <a:rPr lang="en-US" dirty="0">
                <a:latin typeface="+mj-lt"/>
              </a:rPr>
              <a:t>You want to point your Service to a Service in a different Namespace or on another cluster.</a:t>
            </a:r>
          </a:p>
          <a:p>
            <a:pPr lvl="1"/>
            <a:r>
              <a:rPr lang="en-US" dirty="0">
                <a:latin typeface="+mj-lt"/>
              </a:rPr>
              <a:t>You are migrating a workload to Kubernetes. While evaluating the approach, you run only a portion of your backends in Kubernetes.</a:t>
            </a:r>
          </a:p>
        </p:txBody>
      </p:sp>
    </p:spTree>
    <p:extLst>
      <p:ext uri="{BB962C8B-B14F-4D97-AF65-F5344CB8AC3E}">
        <p14:creationId xmlns:p14="http://schemas.microsoft.com/office/powerpoint/2010/main" val="64056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7467-4D01-A79A-8295-01876EE15E7C}"/>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1FE5EB0C-A06A-0E11-68E5-DAD9B195B3CA}"/>
              </a:ext>
            </a:extLst>
          </p:cNvPr>
          <p:cNvPicPr>
            <a:picLocks noGrp="1" noChangeAspect="1"/>
          </p:cNvPicPr>
          <p:nvPr>
            <p:ph idx="1"/>
          </p:nvPr>
        </p:nvPicPr>
        <p:blipFill>
          <a:blip r:embed="rId2"/>
          <a:stretch>
            <a:fillRect/>
          </a:stretch>
        </p:blipFill>
        <p:spPr>
          <a:xfrm>
            <a:off x="1007165" y="1988708"/>
            <a:ext cx="4830003" cy="2914408"/>
          </a:xfrm>
        </p:spPr>
      </p:pic>
    </p:spTree>
    <p:extLst>
      <p:ext uri="{BB962C8B-B14F-4D97-AF65-F5344CB8AC3E}">
        <p14:creationId xmlns:p14="http://schemas.microsoft.com/office/powerpoint/2010/main" val="168999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1554</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open sans</vt:lpstr>
      <vt:lpstr>Office Theme</vt:lpstr>
      <vt:lpstr>Service</vt:lpstr>
      <vt:lpstr>What is Service?</vt:lpstr>
      <vt:lpstr>Service Resources</vt:lpstr>
      <vt:lpstr>Defining a service</vt:lpstr>
      <vt:lpstr>Example</vt:lpstr>
      <vt:lpstr>..</vt:lpstr>
      <vt:lpstr>lab</vt:lpstr>
      <vt:lpstr>Service without selectors</vt:lpstr>
      <vt:lpstr>example</vt:lpstr>
      <vt:lpstr>.</vt:lpstr>
      <vt:lpstr>Virtual ips and service proxies</vt:lpstr>
      <vt:lpstr>..</vt:lpstr>
      <vt:lpstr>Proxy mode</vt:lpstr>
      <vt:lpstr>IPVS</vt:lpstr>
      <vt:lpstr>Choosing your own IP address </vt:lpstr>
      <vt:lpstr>Core-DNS</vt:lpstr>
      <vt:lpstr>SRV records</vt:lpstr>
      <vt:lpstr>Headless Services</vt:lpstr>
      <vt:lpstr>Type of services</vt:lpstr>
      <vt:lpstr>Nodeport</vt:lpstr>
      <vt:lpstr>Example and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dc:title>
  <dc:creator>john</dc:creator>
  <cp:lastModifiedBy>john</cp:lastModifiedBy>
  <cp:revision>23</cp:revision>
  <dcterms:created xsi:type="dcterms:W3CDTF">2022-09-25T15:18:54Z</dcterms:created>
  <dcterms:modified xsi:type="dcterms:W3CDTF">2022-11-15T00:11:53Z</dcterms:modified>
</cp:coreProperties>
</file>