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3/13/2025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3/13/2025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438C4-A519-61BC-5272-FEF7A00F1167}"/>
              </a:ext>
            </a:extLst>
          </p:cNvPr>
          <p:cNvSpPr>
            <a:spLocks noGrp="1"/>
          </p:cNvSpPr>
          <p:nvPr>
            <p:ph type="ctrTitle"/>
          </p:nvPr>
        </p:nvSpPr>
        <p:spPr/>
        <p:txBody>
          <a:bodyPr/>
          <a:lstStyle/>
          <a:p>
            <a:r>
              <a:rPr lang="en-IN" dirty="0"/>
              <a:t>Container lifecycle</a:t>
            </a:r>
          </a:p>
        </p:txBody>
      </p:sp>
      <p:sp>
        <p:nvSpPr>
          <p:cNvPr id="3" name="Subtitle 2">
            <a:extLst>
              <a:ext uri="{FF2B5EF4-FFF2-40B4-BE49-F238E27FC236}">
                <a16:creationId xmlns:a16="http://schemas.microsoft.com/office/drawing/2014/main" id="{CC4C68CA-7BC7-45B6-504E-E0F1D7CF8B9F}"/>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426055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EA7AF-1838-383A-9F13-EAD1570223C8}"/>
              </a:ext>
            </a:extLst>
          </p:cNvPr>
          <p:cNvSpPr>
            <a:spLocks noGrp="1"/>
          </p:cNvSpPr>
          <p:nvPr>
            <p:ph type="title"/>
          </p:nvPr>
        </p:nvSpPr>
        <p:spPr/>
        <p:txBody>
          <a:bodyPr/>
          <a:lstStyle/>
          <a:p>
            <a:r>
              <a:rPr lang="en-IN" dirty="0"/>
              <a:t>definition</a:t>
            </a:r>
          </a:p>
        </p:txBody>
      </p:sp>
      <p:sp>
        <p:nvSpPr>
          <p:cNvPr id="3" name="Content Placeholder 2">
            <a:extLst>
              <a:ext uri="{FF2B5EF4-FFF2-40B4-BE49-F238E27FC236}">
                <a16:creationId xmlns:a16="http://schemas.microsoft.com/office/drawing/2014/main" id="{D1820AA5-A51C-474F-4F6F-2C4851FB140A}"/>
              </a:ext>
            </a:extLst>
          </p:cNvPr>
          <p:cNvSpPr>
            <a:spLocks noGrp="1"/>
          </p:cNvSpPr>
          <p:nvPr>
            <p:ph idx="1"/>
          </p:nvPr>
        </p:nvSpPr>
        <p:spPr/>
        <p:txBody>
          <a:bodyPr>
            <a:normAutofit/>
          </a:bodyPr>
          <a:lstStyle/>
          <a:p>
            <a:r>
              <a:rPr lang="en-US" sz="2400" dirty="0">
                <a:latin typeface="Calibri Light" panose="020F0302020204030204" pitchFamily="34" charset="0"/>
                <a:ea typeface="Calibri Light" panose="020F0302020204030204" pitchFamily="34" charset="0"/>
                <a:cs typeface="Calibri Light" panose="020F0302020204030204" pitchFamily="34" charset="0"/>
              </a:rPr>
              <a:t>Docker is a containerization platform that enables the development, deployment, and execution of applications inside containers. </a:t>
            </a:r>
          </a:p>
          <a:p>
            <a:r>
              <a:rPr lang="en-US" sz="2400" dirty="0">
                <a:latin typeface="Calibri Light" panose="020F0302020204030204" pitchFamily="34" charset="0"/>
                <a:ea typeface="Calibri Light" panose="020F0302020204030204" pitchFamily="34" charset="0"/>
                <a:cs typeface="Calibri Light" panose="020F0302020204030204" pitchFamily="34" charset="0"/>
              </a:rPr>
              <a:t>Multiple containers can run simultaneously on a single host.</a:t>
            </a:r>
          </a:p>
          <a:p>
            <a:r>
              <a:rPr lang="en-US" sz="2400" dirty="0">
                <a:latin typeface="Calibri Light" panose="020F0302020204030204" pitchFamily="34" charset="0"/>
                <a:ea typeface="Calibri Light" panose="020F0302020204030204" pitchFamily="34" charset="0"/>
                <a:cs typeface="Calibri Light" panose="020F0302020204030204" pitchFamily="34" charset="0"/>
              </a:rPr>
              <a:t> Containers are lightweight and start quickly because, unlike virtual machines, they do not rely on a hypervisor. Instead, they run directly on the host machine’s kernel.</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513494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27A5A-5A6E-4AA6-F32A-89181552C013}"/>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868732FC-DF42-0973-79F1-CD2A0785D839}"/>
              </a:ext>
            </a:extLst>
          </p:cNvPr>
          <p:cNvSpPr>
            <a:spLocks noGrp="1"/>
          </p:cNvSpPr>
          <p:nvPr>
            <p:ph idx="1"/>
          </p:nvPr>
        </p:nvSpPr>
        <p:spPr/>
        <p:txBody>
          <a:bodyPr/>
          <a:lstStyle/>
          <a:p>
            <a:pPr algn="l">
              <a:lnSpc>
                <a:spcPts val="2400"/>
              </a:lnSpc>
              <a:buNone/>
            </a:pPr>
            <a:r>
              <a:rPr lang="en-US" sz="22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The Docker Container Lifecycle describes the various stages that occur when we create a Docker container. Among the states are:</a:t>
            </a:r>
          </a:p>
          <a:p>
            <a:pPr algn="l">
              <a:lnSpc>
                <a:spcPts val="2400"/>
              </a:lnSpc>
              <a:buFont typeface="Arial" panose="020B0604020202020204" pitchFamily="34" charset="0"/>
              <a:buChar char="•"/>
            </a:pPr>
            <a:r>
              <a:rPr lang="en-US" sz="2200" b="1"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Created</a:t>
            </a:r>
            <a:r>
              <a:rPr lang="en-US" sz="22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A container that has been created but not started</a:t>
            </a:r>
          </a:p>
          <a:p>
            <a:pPr algn="l">
              <a:lnSpc>
                <a:spcPts val="2400"/>
              </a:lnSpc>
              <a:buFont typeface="Arial" panose="020B0604020202020204" pitchFamily="34" charset="0"/>
              <a:buChar char="•"/>
            </a:pPr>
            <a:r>
              <a:rPr lang="en-US" sz="2200" b="1"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Running</a:t>
            </a:r>
            <a:r>
              <a:rPr lang="en-US" sz="22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A container running with all its processes</a:t>
            </a:r>
          </a:p>
          <a:p>
            <a:pPr algn="l">
              <a:lnSpc>
                <a:spcPts val="2400"/>
              </a:lnSpc>
              <a:buFont typeface="Arial" panose="020B0604020202020204" pitchFamily="34" charset="0"/>
              <a:buChar char="•"/>
            </a:pPr>
            <a:r>
              <a:rPr lang="en-US" sz="2200" b="1"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Paused</a:t>
            </a:r>
            <a:r>
              <a:rPr lang="en-US" sz="22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A container whose processes have been paused</a:t>
            </a:r>
          </a:p>
          <a:p>
            <a:pPr algn="l">
              <a:lnSpc>
                <a:spcPts val="2400"/>
              </a:lnSpc>
              <a:buFont typeface="Arial" panose="020B0604020202020204" pitchFamily="34" charset="0"/>
              <a:buChar char="•"/>
            </a:pPr>
            <a:r>
              <a:rPr lang="en-US" sz="2200" b="1"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Stopped</a:t>
            </a:r>
            <a:r>
              <a:rPr lang="en-US" sz="22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A container whose processes have been stopped</a:t>
            </a:r>
          </a:p>
          <a:p>
            <a:pPr algn="l">
              <a:lnSpc>
                <a:spcPts val="2400"/>
              </a:lnSpc>
              <a:buFont typeface="Arial" panose="020B0604020202020204" pitchFamily="34" charset="0"/>
              <a:buChar char="•"/>
            </a:pPr>
            <a:r>
              <a:rPr lang="en-US" sz="2200" b="1"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Deleted</a:t>
            </a:r>
            <a:r>
              <a:rPr lang="en-US" sz="22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A container in a dead state</a:t>
            </a:r>
          </a:p>
          <a:p>
            <a:endParaRPr lang="en-IN" dirty="0"/>
          </a:p>
        </p:txBody>
      </p:sp>
    </p:spTree>
    <p:extLst>
      <p:ext uri="{BB962C8B-B14F-4D97-AF65-F5344CB8AC3E}">
        <p14:creationId xmlns:p14="http://schemas.microsoft.com/office/powerpoint/2010/main" val="1137578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845F-7A8A-1E7F-AD49-DC784E87C734}"/>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840B3367-8ED1-F614-749C-5E79B484DEC3}"/>
              </a:ext>
            </a:extLst>
          </p:cNvPr>
          <p:cNvPicPr>
            <a:picLocks noGrp="1" noChangeAspect="1"/>
          </p:cNvPicPr>
          <p:nvPr>
            <p:ph idx="1"/>
          </p:nvPr>
        </p:nvPicPr>
        <p:blipFill>
          <a:blip r:embed="rId2"/>
          <a:stretch>
            <a:fillRect/>
          </a:stretch>
        </p:blipFill>
        <p:spPr>
          <a:xfrm>
            <a:off x="2773183" y="2366098"/>
            <a:ext cx="6959958" cy="2749691"/>
          </a:xfrm>
        </p:spPr>
      </p:pic>
    </p:spTree>
    <p:extLst>
      <p:ext uri="{BB962C8B-B14F-4D97-AF65-F5344CB8AC3E}">
        <p14:creationId xmlns:p14="http://schemas.microsoft.com/office/powerpoint/2010/main" val="3943711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0819-939E-6F2B-D3D4-CAE40E4B0A68}"/>
              </a:ext>
            </a:extLst>
          </p:cNvPr>
          <p:cNvSpPr>
            <a:spLocks noGrp="1"/>
          </p:cNvSpPr>
          <p:nvPr>
            <p:ph type="title"/>
          </p:nvPr>
        </p:nvSpPr>
        <p:spPr/>
        <p:txBody>
          <a:bodyPr/>
          <a:lstStyle/>
          <a:p>
            <a:r>
              <a:rPr lang="en-IN" dirty="0"/>
              <a:t>states</a:t>
            </a:r>
          </a:p>
        </p:txBody>
      </p:sp>
      <p:sp>
        <p:nvSpPr>
          <p:cNvPr id="3" name="Content Placeholder 2">
            <a:extLst>
              <a:ext uri="{FF2B5EF4-FFF2-40B4-BE49-F238E27FC236}">
                <a16:creationId xmlns:a16="http://schemas.microsoft.com/office/drawing/2014/main" id="{DAEFCD88-B321-FE49-10AA-BF0418B7C9F9}"/>
              </a:ext>
            </a:extLst>
          </p:cNvPr>
          <p:cNvSpPr>
            <a:spLocks noGrp="1"/>
          </p:cNvSpPr>
          <p:nvPr>
            <p:ph idx="1"/>
          </p:nvPr>
        </p:nvSpPr>
        <p:spPr/>
        <p:txBody>
          <a:bodyPr>
            <a:normAutofit/>
          </a:bodyPr>
          <a:lstStyle/>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Created state : In the created state, a docker container is created from a docker image.</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docker create --name &lt;name-of-container&gt; &lt;docker-image-name&gt;</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Running state  ;When the docker container is running, it begins executing the commands shown in the image. The docker run command is used to start a docker container.</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docker run &lt;container-id&gt;</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or</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docker run &lt;container-name&gt;</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751602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8FEC-3D32-6466-06C8-BBAE2AD8EE94}"/>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A6E914CB-DE5C-07BA-FA4C-60805093DB2F}"/>
              </a:ext>
            </a:extLst>
          </p:cNvPr>
          <p:cNvSpPr>
            <a:spLocks noGrp="1"/>
          </p:cNvSpPr>
          <p:nvPr>
            <p:ph idx="1"/>
          </p:nvPr>
        </p:nvSpPr>
        <p:spPr/>
        <p:txBody>
          <a:bodyPr>
            <a:normAutofit lnSpcReduction="10000"/>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Paused state : The current command in the docker container is paused when it is in the paused state. To pause a running container, use the docker pause command.</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      docker pause container &lt;container-id or container-name&gt;</a:t>
            </a:r>
          </a:p>
          <a:p>
            <a:r>
              <a:rPr lang="en-US" dirty="0">
                <a:latin typeface="Calibri Light" panose="020F0302020204030204" pitchFamily="34" charset="0"/>
                <a:ea typeface="Calibri Light" panose="020F0302020204030204" pitchFamily="34" charset="0"/>
                <a:cs typeface="Calibri Light" panose="020F0302020204030204" pitchFamily="34" charset="0"/>
              </a:rPr>
              <a:t>Note: docker pause pauses all the processes in the container. It sends the SIGSTOP signal to pause the processes in the container.</a:t>
            </a:r>
          </a:p>
          <a:p>
            <a:r>
              <a:rPr lang="en-US" dirty="0" err="1">
                <a:latin typeface="Calibri Light" panose="020F0302020204030204" pitchFamily="34" charset="0"/>
                <a:ea typeface="Calibri Light" panose="020F0302020204030204" pitchFamily="34" charset="0"/>
                <a:cs typeface="Calibri Light" panose="020F0302020204030204" pitchFamily="34" charset="0"/>
              </a:rPr>
              <a:t>Unpaused</a:t>
            </a:r>
            <a:r>
              <a:rPr lang="en-US" dirty="0">
                <a:latin typeface="Calibri Light" panose="020F0302020204030204" pitchFamily="34" charset="0"/>
                <a:ea typeface="Calibri Light" panose="020F0302020204030204" pitchFamily="34" charset="0"/>
                <a:cs typeface="Calibri Light" panose="020F0302020204030204" pitchFamily="34" charset="0"/>
              </a:rPr>
              <a:t> state : When the container is </a:t>
            </a:r>
            <a:r>
              <a:rPr lang="en-US" dirty="0" err="1">
                <a:latin typeface="Calibri Light" panose="020F0302020204030204" pitchFamily="34" charset="0"/>
                <a:ea typeface="Calibri Light" panose="020F0302020204030204" pitchFamily="34" charset="0"/>
                <a:cs typeface="Calibri Light" panose="020F0302020204030204" pitchFamily="34" charset="0"/>
              </a:rPr>
              <a:t>unpaused</a:t>
            </a:r>
            <a:r>
              <a:rPr lang="en-US" dirty="0">
                <a:latin typeface="Calibri Light" panose="020F0302020204030204" pitchFamily="34" charset="0"/>
                <a:ea typeface="Calibri Light" panose="020F0302020204030204" pitchFamily="34" charset="0"/>
                <a:cs typeface="Calibri Light" panose="020F0302020204030204" pitchFamily="34" charset="0"/>
              </a:rPr>
              <a:t>, it resumes executing the commands that were paused. Then, Docker sends the SIGCONT signal to resume the process.</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    docker </a:t>
            </a:r>
            <a:r>
              <a:rPr lang="en-US" dirty="0" err="1">
                <a:latin typeface="Calibri Light" panose="020F0302020204030204" pitchFamily="34" charset="0"/>
                <a:ea typeface="Calibri Light" panose="020F0302020204030204" pitchFamily="34" charset="0"/>
                <a:cs typeface="Calibri Light" panose="020F0302020204030204" pitchFamily="34" charset="0"/>
              </a:rPr>
              <a:t>unpause</a:t>
            </a:r>
            <a:r>
              <a:rPr lang="en-US" dirty="0">
                <a:latin typeface="Calibri Light" panose="020F0302020204030204" pitchFamily="34" charset="0"/>
                <a:ea typeface="Calibri Light" panose="020F0302020204030204" pitchFamily="34" charset="0"/>
                <a:cs typeface="Calibri Light" panose="020F0302020204030204" pitchFamily="34" charset="0"/>
              </a:rPr>
              <a:t> &lt;container-id or container-name&gt;</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62528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63D1-C534-3231-0D69-CCE31096084A}"/>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B4C2D106-34ED-EFF4-EC79-9F1B7601F7E5}"/>
              </a:ext>
            </a:extLst>
          </p:cNvPr>
          <p:cNvSpPr>
            <a:spLocks noGrp="1"/>
          </p:cNvSpPr>
          <p:nvPr>
            <p:ph idx="1"/>
          </p:nvPr>
        </p:nvSpPr>
        <p:spPr/>
        <p:txBody>
          <a:bodyPr>
            <a:normAutofit fontScale="92500" lnSpcReduction="10000"/>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Stopped state  The container’s main process is gracefully shutdown in the stopped state. Docker sends SIGTERM for graceful shutdown and SIGKILL to kill the container’s main process if necessary. To stop a container, use the docker stop command.</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    docker stop &lt;container-id or container-name&gt;</a:t>
            </a:r>
          </a:p>
          <a:p>
            <a:r>
              <a:rPr lang="en-US" dirty="0">
                <a:latin typeface="Calibri Light" panose="020F0302020204030204" pitchFamily="34" charset="0"/>
                <a:ea typeface="Calibri Light" panose="020F0302020204030204" pitchFamily="34" charset="0"/>
                <a:cs typeface="Calibri Light" panose="020F0302020204030204" pitchFamily="34" charset="0"/>
              </a:rPr>
              <a:t>Restarting a docker container would result in a docker stop followed by a docker run, i.e., stop and run phases.</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Killed/Deleted state :The container’s main processes are terminated abruptly in the killed state. Docker sends a SIGKILL signal to the container’s main process to terminate it.</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docker kill &lt;container-id or container-name&gt;</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175804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3F26-F742-B8E4-C797-D941E2DB6079}"/>
              </a:ext>
            </a:extLst>
          </p:cNvPr>
          <p:cNvSpPr>
            <a:spLocks noGrp="1"/>
          </p:cNvSpPr>
          <p:nvPr>
            <p:ph type="title"/>
          </p:nvPr>
        </p:nvSpPr>
        <p:spPr/>
        <p:txBody>
          <a:bodyPr/>
          <a:lstStyle/>
          <a:p>
            <a:r>
              <a:rPr lang="en-IN" dirty="0" err="1"/>
              <a:t>Start,run,create</a:t>
            </a:r>
            <a:endParaRPr lang="en-IN" dirty="0"/>
          </a:p>
        </p:txBody>
      </p:sp>
      <p:sp>
        <p:nvSpPr>
          <p:cNvPr id="3" name="Content Placeholder 2">
            <a:extLst>
              <a:ext uri="{FF2B5EF4-FFF2-40B4-BE49-F238E27FC236}">
                <a16:creationId xmlns:a16="http://schemas.microsoft.com/office/drawing/2014/main" id="{84D4E890-628A-FBE4-944C-34DB3854029E}"/>
              </a:ext>
            </a:extLst>
          </p:cNvPr>
          <p:cNvSpPr>
            <a:spLocks noGrp="1"/>
          </p:cNvSpPr>
          <p:nvPr>
            <p:ph idx="1"/>
          </p:nvPr>
        </p:nvSpPr>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The Docker create command creates a new container based on the image specified. However, the container will not be started immediately.</a:t>
            </a:r>
          </a:p>
          <a:p>
            <a:r>
              <a:rPr lang="en-US" dirty="0">
                <a:latin typeface="Calibri Light" panose="020F0302020204030204" pitchFamily="34" charset="0"/>
                <a:ea typeface="Calibri Light" panose="020F0302020204030204" pitchFamily="34" charset="0"/>
                <a:cs typeface="Calibri Light" panose="020F0302020204030204" pitchFamily="34" charset="0"/>
              </a:rPr>
              <a:t>The Docker start command is used to restart any previously stopped container. If we used docker to create a container command, then we can start it with this command.</a:t>
            </a:r>
          </a:p>
          <a:p>
            <a:r>
              <a:rPr lang="en-US" dirty="0">
                <a:latin typeface="Calibri Light" panose="020F0302020204030204" pitchFamily="34" charset="0"/>
                <a:ea typeface="Calibri Light" panose="020F0302020204030204" pitchFamily="34" charset="0"/>
                <a:cs typeface="Calibri Light" panose="020F0302020204030204" pitchFamily="34" charset="0"/>
              </a:rPr>
              <a:t>Docker run is a combination of create and start because it creates a new container and immediately starts it. In fact, if the mentioned image is not found on your system, the docker run command can even pull an image from Docker Hub.</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23043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16F77-B2CC-E707-EB80-036E7DB802D1}"/>
              </a:ext>
            </a:extLst>
          </p:cNvPr>
          <p:cNvSpPr>
            <a:spLocks noGrp="1"/>
          </p:cNvSpPr>
          <p:nvPr>
            <p:ph type="title"/>
          </p:nvPr>
        </p:nvSpPr>
        <p:spPr/>
        <p:txBody>
          <a:bodyPr/>
          <a:lstStyle/>
          <a:p>
            <a:r>
              <a:rPr lang="en-IN" dirty="0"/>
              <a:t>Stop and pause</a:t>
            </a:r>
          </a:p>
        </p:txBody>
      </p:sp>
      <p:sp>
        <p:nvSpPr>
          <p:cNvPr id="3" name="Content Placeholder 2">
            <a:extLst>
              <a:ext uri="{FF2B5EF4-FFF2-40B4-BE49-F238E27FC236}">
                <a16:creationId xmlns:a16="http://schemas.microsoft.com/office/drawing/2014/main" id="{805AABF3-10B2-FD53-134D-C507A7B99B8C}"/>
              </a:ext>
            </a:extLst>
          </p:cNvPr>
          <p:cNvSpPr>
            <a:spLocks noGrp="1"/>
          </p:cNvSpPr>
          <p:nvPr>
            <p:ph idx="1"/>
          </p:nvPr>
        </p:nvSpPr>
        <p:spPr/>
        <p:txBody>
          <a:bodyPr/>
          <a:lstStyle/>
          <a:p>
            <a:pPr>
              <a:lnSpc>
                <a:spcPts val="2400"/>
              </a:lnSpc>
            </a:pP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The </a:t>
            </a:r>
            <a:r>
              <a:rPr lang="en-US" b="1"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docker pause command</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suspends all processes in the containers specified. When suspending a process, the SIGSTOP signal is traditionally used, which is visible to the process being suspended. Furthermore, the memory portion would be present while the container is paused and used again when the container is resumed.</a:t>
            </a:r>
          </a:p>
          <a:p>
            <a:pPr algn="l">
              <a:lnSpc>
                <a:spcPts val="2400"/>
              </a:lnSpc>
            </a:pP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When we use the </a:t>
            </a:r>
            <a:r>
              <a:rPr lang="en-US" b="1"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docker stop command</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the main process inside the container receives SIGTERM, followed by SIGKILL after some time. It will also release the memory used after the container has been stopped.</a:t>
            </a:r>
          </a:p>
          <a:p>
            <a:endParaRPr lang="en-IN" dirty="0"/>
          </a:p>
        </p:txBody>
      </p:sp>
    </p:spTree>
    <p:extLst>
      <p:ext uri="{BB962C8B-B14F-4D97-AF65-F5344CB8AC3E}">
        <p14:creationId xmlns:p14="http://schemas.microsoft.com/office/powerpoint/2010/main" val="14700065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44</TotalTime>
  <Words>630</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 Light</vt:lpstr>
      <vt:lpstr>Gill Sans MT</vt:lpstr>
      <vt:lpstr>Gallery</vt:lpstr>
      <vt:lpstr>Container lifecycle</vt:lpstr>
      <vt:lpstr>definition</vt:lpstr>
      <vt:lpstr>..</vt:lpstr>
      <vt:lpstr>.</vt:lpstr>
      <vt:lpstr>states</vt:lpstr>
      <vt:lpstr>..</vt:lpstr>
      <vt:lpstr>..</vt:lpstr>
      <vt:lpstr>Start,run,create</vt:lpstr>
      <vt:lpstr>Stop and pause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8</cp:revision>
  <dcterms:created xsi:type="dcterms:W3CDTF">2025-03-13T11:41:10Z</dcterms:created>
  <dcterms:modified xsi:type="dcterms:W3CDTF">2025-03-13T12:26:04Z</dcterms:modified>
</cp:coreProperties>
</file>