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2A636-2BD1-4D28-B723-8CBB9A8D9F32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426BF-7F61-43C0-9869-0DECAFEEA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22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426BF-7F61-43C0-9869-0DECAFEEA06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90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D9FE-7695-5383-D46B-8AC3599B7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2761C-D6AE-8C0F-B23B-3DDE4BB17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AC1E7-C89B-F222-7556-833C9B58E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93C4-A8B6-4560-A40F-75E9F41CCE9B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EB1AF-57FF-38A6-EF54-EA48EEA7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257EE-704C-D03C-DECF-736BF382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2A2F-D022-4BE6-BD8E-27BEB832D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70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C3B8-DC9E-407C-B629-CEEEB87E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AFBA5-7AEC-BA45-3C29-970BF4640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CC1C9-80E7-04D7-8412-4AB183055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93C4-A8B6-4560-A40F-75E9F41CCE9B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34B0D-CD52-9408-9338-1F899AF0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9F8F7-31C9-AD46-BB90-8E1420AD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2A2F-D022-4BE6-BD8E-27BEB832D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49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EEFC9-368F-6F63-7C6B-94E3CC040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C6BF7-34A2-8276-AA69-6BF6C6454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14243-5A5F-4494-A5E6-57112E5B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93C4-A8B6-4560-A40F-75E9F41CCE9B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2458A-C8F3-37D7-D45E-98D6A0D5D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DC271-7345-B11A-F831-18E3264C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2A2F-D022-4BE6-BD8E-27BEB832D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00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6743-3609-E6FC-7C85-5FB54B07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AA40-617E-B4BC-7736-E717F3F62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4F3D7-395A-C020-939D-8F9BA79D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93C4-A8B6-4560-A40F-75E9F41CCE9B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B26A1-207F-0F99-E9E4-D7EE3E0C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A86EE-B3F1-F12B-F1F6-59FA0BDB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2A2F-D022-4BE6-BD8E-27BEB832D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05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9D1E-2DF0-B83A-2AAF-294FBB1E1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8E3DF-7581-3C55-F965-3B3E44EA0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1CCC5-6F9B-1EB1-6FF3-726E5EC7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93C4-A8B6-4560-A40F-75E9F41CCE9B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EFBC3-A8A3-1C38-60F6-F551C695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A0956-6C8F-9A0A-0AF9-5646C598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2A2F-D022-4BE6-BD8E-27BEB832D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08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AABA-DCF9-6BC7-B37E-D60F7842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E1A0-7DD8-965E-CDAF-4340AA2DC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5D21A-E527-4DEF-DD2C-4F289AAA5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E3DD9-28AE-F9D5-B769-FE20A24B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93C4-A8B6-4560-A40F-75E9F41CCE9B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FF560-8B54-C2FE-5E8C-780113D5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28E8A-B450-641E-1324-7E450B28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2A2F-D022-4BE6-BD8E-27BEB832D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06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D89A-3766-BC5C-E551-1B79B219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06D17-A750-3C83-9B09-88943C372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92020-6F6A-D4C2-BFE3-334EF0447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D23607-CA88-25F7-1523-469195329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06784-F794-ACD0-888A-BAF08CD2F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89BD0-7701-4195-DDB6-C464B00C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93C4-A8B6-4560-A40F-75E9F41CCE9B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B6B05-AD0D-B823-213D-6220E99E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A96FE3-6147-454F-1CC5-CD399E45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2A2F-D022-4BE6-BD8E-27BEB832D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42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53F0-C093-AE16-0716-9A99B7C0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57969-886B-A055-E8E6-1D8DBB11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93C4-A8B6-4560-A40F-75E9F41CCE9B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B72FF-9BE9-05D1-6581-3C1227C7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CE0F9-B7F4-0488-44B0-134BF29F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2A2F-D022-4BE6-BD8E-27BEB832D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48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427FF-3CDB-B808-2542-EA276B23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93C4-A8B6-4560-A40F-75E9F41CCE9B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DCF2E-80BB-4EFE-D831-32D33C402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F934A-0A24-07E5-DDCF-16D5136A8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2A2F-D022-4BE6-BD8E-27BEB832D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88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BDF0-F50B-E632-BDB8-51CC93C8B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49D6A-2A5F-2205-2F94-6B1569ECC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1EFEA-317C-F3E6-19B2-0F41266F6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8A2E6-B318-118A-AA3D-AD183A37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93C4-A8B6-4560-A40F-75E9F41CCE9B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A423D-BAEB-8C32-79C8-253D0CB5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3DDBF-DBAF-20B8-F771-B9470FC8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2A2F-D022-4BE6-BD8E-27BEB832D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85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0A16-44A7-394F-A492-B9DC45189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20E2-EF23-5F9D-61FD-FFF534985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58E4A-57C8-B20D-C3F6-3AC3B2085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C0387-A7BA-3003-27D1-8B964D6C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93C4-A8B6-4560-A40F-75E9F41CCE9B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45C3A-0C20-F314-42B5-9961BDC6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90398-E813-0599-4ECD-2DCA8D10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2A2F-D022-4BE6-BD8E-27BEB832D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45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4D006-E314-702B-DC9B-21BB50CF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989AC-12A2-C816-A8AE-C25E10ADD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DF880-1BE7-4133-4163-764B21CAE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893C4-A8B6-4560-A40F-75E9F41CCE9B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EF1DF-55AF-AD72-754E-E983B7ACE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2AF9C-48D8-519E-1590-BDA6D0CD9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12A2F-D022-4BE6-BD8E-27BEB832D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80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2EB1D-09D6-67EA-EEDA-289AF90D14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Best Practice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50033-063A-1280-2406-37A3175F81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946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B3FA7-1C30-0C30-6EA2-8D54741C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Multi-Stage Build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84742-9C0B-ACAC-B7E3-FC2BCA845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Assume you need certain tools while building the image, that tools is not required in the final image</a:t>
            </a:r>
          </a:p>
          <a:p>
            <a:r>
              <a:rPr lang="en-US" dirty="0">
                <a:latin typeface="+mj-lt"/>
              </a:rPr>
              <a:t>Instead of using single image you can create multi-stage builds</a:t>
            </a:r>
          </a:p>
          <a:p>
            <a:pPr marL="0" indent="0">
              <a:buNone/>
            </a:pPr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F2BA4-C2DD-1C63-3958-8A1C1AB6B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790" y="3597126"/>
            <a:ext cx="6331275" cy="289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23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1E1D-F400-70DC-302B-EAFBE884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A0FE41-FB1B-718F-A746-FA9EDF6FB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229" y="1690688"/>
            <a:ext cx="10613571" cy="4274683"/>
          </a:xfrm>
        </p:spPr>
      </p:pic>
    </p:spTree>
    <p:extLst>
      <p:ext uri="{BB962C8B-B14F-4D97-AF65-F5344CB8AC3E}">
        <p14:creationId xmlns:p14="http://schemas.microsoft.com/office/powerpoint/2010/main" val="3678268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D784-B800-9B7E-363C-763F54B5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least-privileged user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CB01E-45FD-BA6E-01C6-7973BCB51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highlight>
                  <a:srgbClr val="FFFFFF"/>
                </a:highlight>
                <a:latin typeface="-apple-system"/>
              </a:rPr>
              <a:t>Now, when we create this image and eventually run it as a container, </a:t>
            </a:r>
            <a:r>
              <a:rPr lang="en-US" b="1" i="0" dirty="0">
                <a:solidFill>
                  <a:srgbClr val="171717"/>
                </a:solidFill>
                <a:effectLst/>
                <a:highlight>
                  <a:srgbClr val="FFFFFF"/>
                </a:highlight>
                <a:latin typeface="-apple-system"/>
              </a:rPr>
              <a:t>which operating system user</a:t>
            </a:r>
            <a:r>
              <a:rPr lang="en-US" b="0" i="0" dirty="0">
                <a:solidFill>
                  <a:srgbClr val="171717"/>
                </a:solidFill>
                <a:effectLst/>
                <a:highlight>
                  <a:srgbClr val="FFFFFF"/>
                </a:highlight>
                <a:latin typeface="-apple-system"/>
              </a:rPr>
              <a:t> will be used to start the application inside? </a:t>
            </a:r>
            <a:br>
              <a:rPr lang="en-US" dirty="0"/>
            </a:br>
            <a:r>
              <a:rPr lang="en-US" b="0" i="0" dirty="0">
                <a:solidFill>
                  <a:srgbClr val="171717"/>
                </a:solidFill>
                <a:effectLst/>
                <a:highlight>
                  <a:srgbClr val="FFFFFF"/>
                </a:highlight>
                <a:latin typeface="-apple-system"/>
              </a:rPr>
              <a:t>By default, when a </a:t>
            </a:r>
            <a:r>
              <a:rPr lang="en-US" b="0" i="0" dirty="0" err="1">
                <a:solidFill>
                  <a:srgbClr val="171717"/>
                </a:solidFill>
                <a:effectLst/>
                <a:highlight>
                  <a:srgbClr val="FFFFFF"/>
                </a:highlight>
                <a:latin typeface="-apple-system"/>
              </a:rPr>
              <a:t>Dockerfile</a:t>
            </a:r>
            <a:r>
              <a:rPr lang="en-US" b="0" i="0" dirty="0">
                <a:solidFill>
                  <a:srgbClr val="171717"/>
                </a:solidFill>
                <a:effectLst/>
                <a:highlight>
                  <a:srgbClr val="FFFFFF"/>
                </a:highlight>
                <a:latin typeface="-apple-system"/>
              </a:rPr>
              <a:t> does not specify a user, it uses a </a:t>
            </a:r>
            <a:r>
              <a:rPr lang="en-US" b="1" i="0" dirty="0">
                <a:solidFill>
                  <a:srgbClr val="171717"/>
                </a:solidFill>
                <a:effectLst/>
                <a:highlight>
                  <a:srgbClr val="FFFFFF"/>
                </a:highlight>
                <a:latin typeface="-apple-system"/>
              </a:rPr>
              <a:t>root user</a:t>
            </a:r>
            <a:r>
              <a:rPr lang="en-US" b="0" i="0" dirty="0">
                <a:solidFill>
                  <a:srgbClr val="171717"/>
                </a:solidFill>
                <a:effectLst/>
                <a:highlight>
                  <a:srgbClr val="FFFFFF"/>
                </a:highlight>
                <a:latin typeface="-apple-system"/>
              </a:rPr>
              <a:t>.  But in reality there is mostly no reason to run containers with root privileges.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BB9DB-4E27-9124-19AD-E3E72EC8F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963" y="3771812"/>
            <a:ext cx="6039160" cy="342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50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DD0E-06AC-1902-1AAD-74DAB0EC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for vulnerabilities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93199-5278-94C5-B197-B4F15F98D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577" y="2382066"/>
            <a:ext cx="5334274" cy="353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6AC2-97FB-9AFB-C867-EC5312F4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171717"/>
                </a:solidFill>
                <a:effectLst/>
                <a:highlight>
                  <a:srgbClr val="FFFFFF"/>
                </a:highlight>
              </a:rPr>
              <a:t>Use an official and verified Docker image as a base image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2798-612D-2D78-701E-63A4EAA5E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Let's say you are developing a Node.js application and want to build and run it as a Docker image.</a:t>
            </a:r>
          </a:p>
          <a:p>
            <a:r>
              <a:rPr lang="en-US" dirty="0">
                <a:latin typeface="+mj-lt"/>
              </a:rPr>
              <a:t>Instead of taking a base operating system image and installing node.js, </a:t>
            </a:r>
            <a:r>
              <a:rPr lang="en-US" dirty="0" err="1">
                <a:latin typeface="+mj-lt"/>
              </a:rPr>
              <a:t>npm</a:t>
            </a:r>
            <a:r>
              <a:rPr lang="en-US" dirty="0">
                <a:latin typeface="+mj-lt"/>
              </a:rPr>
              <a:t> and whatever other tools you need for your application, use the official node image for your application.</a:t>
            </a:r>
          </a:p>
          <a:p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0765D-B86D-1831-690F-B47867BF2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692" y="4001294"/>
            <a:ext cx="6255071" cy="240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4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B947-02D0-A67A-0D6F-15C7352B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docker image version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611B7-C664-21E8-B3DA-992509463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we have selected the base image, but now when we build our applications image from this </a:t>
            </a:r>
            <a:r>
              <a:rPr lang="en-US" dirty="0" err="1">
                <a:latin typeface="+mj-lt"/>
              </a:rPr>
              <a:t>Dockerfile</a:t>
            </a:r>
            <a:r>
              <a:rPr lang="en-US" dirty="0">
                <a:latin typeface="+mj-lt"/>
              </a:rPr>
              <a:t>, it will always use the latest tag of the node image.</a:t>
            </a:r>
          </a:p>
          <a:p>
            <a:r>
              <a:rPr lang="en-US" dirty="0">
                <a:latin typeface="+mj-lt"/>
              </a:rPr>
              <a:t>Now why is this a problem? </a:t>
            </a:r>
          </a:p>
          <a:p>
            <a:r>
              <a:rPr lang="en-US" dirty="0">
                <a:latin typeface="+mj-lt"/>
              </a:rPr>
              <a:t>❌ - you might get a different image version as in the previous build</a:t>
            </a:r>
          </a:p>
          <a:p>
            <a:r>
              <a:rPr lang="en-US" dirty="0">
                <a:latin typeface="+mj-lt"/>
              </a:rPr>
              <a:t>❌ - the new image version may break stuff</a:t>
            </a:r>
          </a:p>
          <a:p>
            <a:r>
              <a:rPr lang="en-US" dirty="0">
                <a:latin typeface="+mj-lt"/>
              </a:rPr>
              <a:t>❌ - latest tag is unpredictable, causing unexpected behavior</a:t>
            </a:r>
          </a:p>
          <a:p>
            <a:r>
              <a:rPr lang="en-US" dirty="0">
                <a:latin typeface="+mj-lt"/>
              </a:rPr>
              <a:t>So instead of a random latest image tag, you want to fixate the version and just like you deploy your own application with a specific version you want to use the official image with a specific version.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726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3713-8DAD-4ACF-3EF0-05236194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0721CF-B649-B19C-08AB-897F54DD6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143" y="1690688"/>
            <a:ext cx="10123714" cy="4568598"/>
          </a:xfrm>
        </p:spPr>
      </p:pic>
    </p:spTree>
    <p:extLst>
      <p:ext uri="{BB962C8B-B14F-4D97-AF65-F5344CB8AC3E}">
        <p14:creationId xmlns:p14="http://schemas.microsoft.com/office/powerpoint/2010/main" val="365323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10B7-D1C0-E890-3F35-B7F7FFEE7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Selection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2C5C9-6911-F3EC-DDB7-9F05E1296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base image based on requirement, don’t take full </a:t>
            </a:r>
            <a:r>
              <a:rPr lang="en-US" dirty="0" err="1"/>
              <a:t>os</a:t>
            </a:r>
            <a:r>
              <a:rPr lang="en-US" dirty="0"/>
              <a:t> images</a:t>
            </a:r>
          </a:p>
          <a:p>
            <a:r>
              <a:rPr lang="en-US" dirty="0"/>
              <a:t>Check the Vulnerability index for the images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B1D654-655F-B591-F84A-353016EE3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948" y="3429000"/>
            <a:ext cx="6064562" cy="26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8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D004-F90B-5BDB-EA2D-47F6AE43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07C1-DAA1-BC9F-2D4F-57F95194D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171717"/>
                </a:solidFill>
                <a:effectLst/>
                <a:highlight>
                  <a:srgbClr val="FFFFFF"/>
                </a:highlight>
                <a:latin typeface="-apple-system"/>
              </a:rPr>
              <a:t>Dockerfile</a:t>
            </a:r>
            <a:r>
              <a:rPr lang="en-US" b="0" i="0" dirty="0">
                <a:solidFill>
                  <a:srgbClr val="171717"/>
                </a:solidFill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en-US" b="1" i="0" dirty="0">
                <a:solidFill>
                  <a:srgbClr val="171717"/>
                </a:solidFill>
                <a:effectLst/>
                <a:highlight>
                  <a:srgbClr val="FFFFFF"/>
                </a:highlight>
                <a:latin typeface="-apple-system"/>
              </a:rPr>
              <a:t>each command or instruction creates an image layer</a:t>
            </a:r>
            <a:r>
              <a:rPr lang="en-US" dirty="0">
                <a:solidFill>
                  <a:srgbClr val="171717"/>
                </a:solidFill>
                <a:highlight>
                  <a:srgbClr val="FFFFFF"/>
                </a:highlight>
                <a:latin typeface="-apple-system"/>
              </a:rPr>
              <a:t>.</a:t>
            </a:r>
          </a:p>
          <a:p>
            <a:r>
              <a:rPr lang="en-US" b="0" i="0" dirty="0">
                <a:solidFill>
                  <a:srgbClr val="171717"/>
                </a:solidFill>
                <a:effectLst/>
                <a:highlight>
                  <a:srgbClr val="FFFFFF"/>
                </a:highlight>
                <a:latin typeface="-apple-system"/>
              </a:rPr>
              <a:t>So when we use a base image of node alpine like in the above example it already has layers, because it was already built using its own </a:t>
            </a:r>
            <a:r>
              <a:rPr lang="en-US" b="0" i="0" dirty="0" err="1">
                <a:solidFill>
                  <a:srgbClr val="171717"/>
                </a:solidFill>
                <a:effectLst/>
                <a:highlight>
                  <a:srgbClr val="FFFFFF"/>
                </a:highlight>
                <a:latin typeface="-apple-system"/>
              </a:rPr>
              <a:t>Dockerfile</a:t>
            </a:r>
            <a:r>
              <a:rPr lang="en-US" b="0" i="0" dirty="0">
                <a:solidFill>
                  <a:srgbClr val="171717"/>
                </a:solidFill>
                <a:effectLst/>
                <a:highlight>
                  <a:srgbClr val="FFFFFF"/>
                </a:highlight>
                <a:latin typeface="-apple-system"/>
              </a:rPr>
              <a:t>. Plus, in our </a:t>
            </a:r>
            <a:r>
              <a:rPr lang="en-US" b="0" i="0" dirty="0" err="1">
                <a:solidFill>
                  <a:srgbClr val="171717"/>
                </a:solidFill>
                <a:effectLst/>
                <a:highlight>
                  <a:srgbClr val="FFFFFF"/>
                </a:highlight>
                <a:latin typeface="-apple-system"/>
              </a:rPr>
              <a:t>Dockerfile</a:t>
            </a:r>
            <a:r>
              <a:rPr lang="en-US" b="0" i="0" dirty="0">
                <a:solidFill>
                  <a:srgbClr val="171717"/>
                </a:solidFill>
                <a:effectLst/>
                <a:highlight>
                  <a:srgbClr val="FFFFFF"/>
                </a:highlight>
                <a:latin typeface="-apple-system"/>
              </a:rPr>
              <a:t> on top of that we have a couple of other commands that each will add a new layer to this image.</a:t>
            </a:r>
          </a:p>
          <a:p>
            <a:r>
              <a:rPr lang="en-US" b="1" i="0" dirty="0">
                <a:solidFill>
                  <a:srgbClr val="171717"/>
                </a:solidFill>
                <a:effectLst/>
                <a:highlight>
                  <a:srgbClr val="FFFFFF"/>
                </a:highlight>
                <a:latin typeface="-apple-system"/>
              </a:rPr>
              <a:t>Now what about caching?</a:t>
            </a:r>
            <a:br>
              <a:rPr lang="en-US" dirty="0"/>
            </a:br>
            <a:r>
              <a:rPr lang="en-US" b="0" i="0" dirty="0">
                <a:solidFill>
                  <a:srgbClr val="171717"/>
                </a:solidFill>
                <a:effectLst/>
                <a:highlight>
                  <a:srgbClr val="FFFFFF"/>
                </a:highlight>
                <a:latin typeface="-apple-system"/>
              </a:rPr>
              <a:t>Each layer will get cached by Docker. </a:t>
            </a:r>
            <a:br>
              <a:rPr lang="en-US" dirty="0"/>
            </a:br>
            <a:r>
              <a:rPr lang="en-US" b="0" i="0" dirty="0">
                <a:solidFill>
                  <a:srgbClr val="171717"/>
                </a:solidFill>
                <a:effectLst/>
                <a:highlight>
                  <a:srgbClr val="FFFFFF"/>
                </a:highlight>
                <a:latin typeface="-apple-system"/>
              </a:rPr>
              <a:t>So when you rebuild your image, if your </a:t>
            </a:r>
            <a:r>
              <a:rPr lang="en-US" b="0" i="0" dirty="0" err="1">
                <a:solidFill>
                  <a:srgbClr val="171717"/>
                </a:solidFill>
                <a:effectLst/>
                <a:highlight>
                  <a:srgbClr val="FFFFFF"/>
                </a:highlight>
                <a:latin typeface="-apple-system"/>
              </a:rPr>
              <a:t>Dockerfile</a:t>
            </a:r>
            <a:r>
              <a:rPr lang="en-US" b="0" i="0" dirty="0">
                <a:solidFill>
                  <a:srgbClr val="171717"/>
                </a:solidFill>
                <a:effectLst/>
                <a:highlight>
                  <a:srgbClr val="FFFFFF"/>
                </a:highlight>
                <a:latin typeface="-apple-system"/>
              </a:rPr>
              <a:t> hasn't changed, Docker will just use the cached layers to build the image.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933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BD1D9-5FC3-C512-4F23-5ADC0A89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2A274-A30E-141F-BA53-8144A094C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71717"/>
                </a:solidFill>
                <a:effectLst/>
                <a:highlight>
                  <a:srgbClr val="FFFFFF"/>
                </a:highlight>
                <a:latin typeface="-apple-system"/>
              </a:rPr>
              <a:t>Advantages</a:t>
            </a:r>
            <a:r>
              <a:rPr lang="en-US" b="0" i="0" dirty="0">
                <a:solidFill>
                  <a:srgbClr val="171717"/>
                </a:solidFill>
                <a:effectLst/>
                <a:highlight>
                  <a:srgbClr val="FFFFFF"/>
                </a:highlight>
                <a:latin typeface="-apple-system"/>
              </a:rPr>
              <a:t> of cached image layers:</a:t>
            </a:r>
            <a:br>
              <a:rPr lang="en-US" dirty="0"/>
            </a:br>
            <a:r>
              <a:rPr lang="en-US" b="0" i="0" dirty="0">
                <a:solidFill>
                  <a:srgbClr val="171717"/>
                </a:solidFill>
                <a:effectLst/>
                <a:highlight>
                  <a:srgbClr val="FFFFFF"/>
                </a:highlight>
                <a:latin typeface="-apple-system"/>
              </a:rPr>
              <a:t>✅ - Faster image building</a:t>
            </a:r>
            <a:br>
              <a:rPr lang="en-US" dirty="0"/>
            </a:br>
            <a:r>
              <a:rPr lang="en-US" b="0" i="0" dirty="0">
                <a:solidFill>
                  <a:srgbClr val="171717"/>
                </a:solidFill>
                <a:effectLst/>
                <a:highlight>
                  <a:srgbClr val="FFFFFF"/>
                </a:highlight>
                <a:latin typeface="-apple-system"/>
              </a:rPr>
              <a:t>✅ - Faster pulling and pushing of new image versions</a:t>
            </a:r>
          </a:p>
          <a:p>
            <a:r>
              <a:rPr lang="en-US" b="1" i="0" dirty="0">
                <a:solidFill>
                  <a:srgbClr val="171717"/>
                </a:solidFill>
                <a:effectLst/>
                <a:highlight>
                  <a:srgbClr val="FFFFFF"/>
                </a:highlight>
                <a:latin typeface="-apple-system"/>
              </a:rPr>
              <a:t>Optimize the Caching</a:t>
            </a:r>
            <a:br>
              <a:rPr lang="en-US" dirty="0"/>
            </a:br>
            <a:r>
              <a:rPr lang="en-US" b="0" i="0" dirty="0">
                <a:solidFill>
                  <a:srgbClr val="171717"/>
                </a:solidFill>
                <a:effectLst/>
                <a:highlight>
                  <a:srgbClr val="FFFFFF"/>
                </a:highlight>
                <a:latin typeface="-apple-system"/>
              </a:rPr>
              <a:t>So to optimize the caching, you need to know that:</a:t>
            </a:r>
            <a:br>
              <a:rPr lang="en-US" dirty="0"/>
            </a:br>
            <a:r>
              <a:rPr lang="en-US" b="0" i="0" dirty="0">
                <a:solidFill>
                  <a:srgbClr val="171717"/>
                </a:solidFill>
                <a:effectLst/>
                <a:highlight>
                  <a:srgbClr val="FFFFFF"/>
                </a:highlight>
                <a:latin typeface="-apple-system"/>
              </a:rPr>
              <a:t>Once a layer changes, </a:t>
            </a:r>
            <a:r>
              <a:rPr lang="en-US" b="1" i="0" dirty="0">
                <a:solidFill>
                  <a:srgbClr val="171717"/>
                </a:solidFill>
                <a:effectLst/>
                <a:highlight>
                  <a:srgbClr val="FFFFFF"/>
                </a:highlight>
                <a:latin typeface="-apple-system"/>
              </a:rPr>
              <a:t>all following or downstream layers have to be re-created as well</a:t>
            </a:r>
          </a:p>
          <a:p>
            <a:r>
              <a:rPr lang="en-US" b="1" i="0" dirty="0">
                <a:solidFill>
                  <a:srgbClr val="171717"/>
                </a:solidFill>
                <a:effectLst/>
                <a:highlight>
                  <a:srgbClr val="FFFFFF"/>
                </a:highlight>
                <a:latin typeface="-apple-system"/>
              </a:rPr>
              <a:t>Order your commands</a:t>
            </a:r>
            <a:r>
              <a:rPr lang="en-US" b="0" i="0" dirty="0">
                <a:solidFill>
                  <a:srgbClr val="171717"/>
                </a:solidFill>
                <a:effectLst/>
                <a:highlight>
                  <a:srgbClr val="FFFFFF"/>
                </a:highlight>
                <a:latin typeface="-apple-system"/>
              </a:rPr>
              <a:t> in the </a:t>
            </a:r>
            <a:r>
              <a:rPr lang="en-US" b="0" i="0" dirty="0" err="1">
                <a:solidFill>
                  <a:srgbClr val="171717"/>
                </a:solidFill>
                <a:effectLst/>
                <a:highlight>
                  <a:srgbClr val="FFFFFF"/>
                </a:highlight>
                <a:latin typeface="-apple-system"/>
              </a:rPr>
              <a:t>Dockerfile</a:t>
            </a:r>
            <a:r>
              <a:rPr lang="en-US" b="0" i="0" dirty="0">
                <a:solidFill>
                  <a:srgbClr val="171717"/>
                </a:solidFill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en-US" b="1" i="0" dirty="0">
                <a:solidFill>
                  <a:srgbClr val="171717"/>
                </a:solidFill>
                <a:effectLst/>
                <a:highlight>
                  <a:srgbClr val="FFFFFF"/>
                </a:highlight>
                <a:latin typeface="-apple-system"/>
              </a:rPr>
              <a:t>from the least to the most frequently changing commands</a:t>
            </a:r>
            <a:r>
              <a:rPr lang="en-US" b="0" i="0" dirty="0">
                <a:solidFill>
                  <a:srgbClr val="171717"/>
                </a:solidFill>
                <a:effectLst/>
                <a:highlight>
                  <a:srgbClr val="FFFFFF"/>
                </a:highlight>
                <a:latin typeface="-apple-system"/>
              </a:rPr>
              <a:t> to take advantage of caching and this way optimize how fast the image gets built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706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1AB1E-A3BB-FA38-EEAA-4BBD445C6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.</a:t>
            </a:r>
            <a:r>
              <a:rPr lang="en-US" dirty="0" err="1"/>
              <a:t>dockerignore</a:t>
            </a:r>
            <a:r>
              <a:rPr lang="en-US" dirty="0"/>
              <a:t>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F6FCC-E8DE-9D2B-18E9-4AEC473AC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Now usually when we build the image, we don't need everything we have in the project to run the application inside. We</a:t>
            </a:r>
          </a:p>
          <a:p>
            <a:r>
              <a:rPr lang="en-US" dirty="0"/>
              <a:t>don't need the auto-generated folders, like targets or build folder, we don't need the readme file etc.</a:t>
            </a:r>
          </a:p>
          <a:p>
            <a:r>
              <a:rPr lang="en-US" dirty="0"/>
              <a:t>So how do we exclude such content from ending up in our application image? </a:t>
            </a:r>
          </a:p>
          <a:p>
            <a:r>
              <a:rPr lang="en-US" dirty="0"/>
              <a:t>👉 Using a .</a:t>
            </a:r>
            <a:r>
              <a:rPr lang="en-US" dirty="0" err="1"/>
              <a:t>dockerignore</a:t>
            </a:r>
            <a:r>
              <a:rPr lang="en-US" dirty="0"/>
              <a:t> file.</a:t>
            </a:r>
          </a:p>
          <a:p>
            <a:r>
              <a:rPr lang="en-US" dirty="0"/>
              <a:t>It's pretty straightforward. We basically just create this .</a:t>
            </a:r>
            <a:r>
              <a:rPr lang="en-US" dirty="0" err="1"/>
              <a:t>dockerignore</a:t>
            </a:r>
            <a:r>
              <a:rPr lang="en-US" dirty="0"/>
              <a:t> file and list all the files and folders that we want to be ignored and when building the image, Docker will look at the contents and ignore anything specified inside.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96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577DD-5624-8836-100C-5DF36137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B8242D-DB7E-AD2A-5984-930B1AA0C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114" y="1534886"/>
            <a:ext cx="8129523" cy="4114800"/>
          </a:xfrm>
        </p:spPr>
      </p:pic>
    </p:spTree>
    <p:extLst>
      <p:ext uri="{BB962C8B-B14F-4D97-AF65-F5344CB8AC3E}">
        <p14:creationId xmlns:p14="http://schemas.microsoft.com/office/powerpoint/2010/main" val="105286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617</Words>
  <Application>Microsoft Office PowerPoint</Application>
  <PresentationFormat>Widescreen</PresentationFormat>
  <Paragraphs>39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Office Theme</vt:lpstr>
      <vt:lpstr>Docker Best Practice</vt:lpstr>
      <vt:lpstr>Use an official and verified Docker image as a base image</vt:lpstr>
      <vt:lpstr>Specific docker image version</vt:lpstr>
      <vt:lpstr>..</vt:lpstr>
      <vt:lpstr>Image Selection</vt:lpstr>
      <vt:lpstr>Layering</vt:lpstr>
      <vt:lpstr>..</vt:lpstr>
      <vt:lpstr>Use .dockerignore file</vt:lpstr>
      <vt:lpstr>..</vt:lpstr>
      <vt:lpstr>Multi-Stage Build</vt:lpstr>
      <vt:lpstr>..</vt:lpstr>
      <vt:lpstr>Use least-privileged user</vt:lpstr>
      <vt:lpstr>Scan for vulnerabilities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13</cp:revision>
  <dcterms:created xsi:type="dcterms:W3CDTF">2024-08-22T01:39:17Z</dcterms:created>
  <dcterms:modified xsi:type="dcterms:W3CDTF">2025-03-20T07:37:20Z</dcterms:modified>
</cp:coreProperties>
</file>