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8649-3939-004E-0DA6-EC2BFB24A5A6}"/>
              </a:ext>
            </a:extLst>
          </p:cNvPr>
          <p:cNvSpPr>
            <a:spLocks noGrp="1"/>
          </p:cNvSpPr>
          <p:nvPr>
            <p:ph type="ctrTitle"/>
          </p:nvPr>
        </p:nvSpPr>
        <p:spPr/>
        <p:txBody>
          <a:bodyPr/>
          <a:lstStyle/>
          <a:p>
            <a:r>
              <a:rPr lang="en-IN" dirty="0"/>
              <a:t>Docker volumes</a:t>
            </a:r>
          </a:p>
        </p:txBody>
      </p:sp>
      <p:sp>
        <p:nvSpPr>
          <p:cNvPr id="3" name="Subtitle 2">
            <a:extLst>
              <a:ext uri="{FF2B5EF4-FFF2-40B4-BE49-F238E27FC236}">
                <a16:creationId xmlns:a16="http://schemas.microsoft.com/office/drawing/2014/main" id="{12CFA40D-5795-F015-CC38-BF6CF70AF71B}"/>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63038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E119-8B8F-8FB8-334A-24F0C80D0D8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5121FEB-C770-F763-4881-EE524004B183}"/>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Problem Statement</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It is a very common requirement to persist the data in a Docker container beyond the lifetime of the container. However, the file system of a Docker container is deleted/removed when the container dies.</a:t>
            </a:r>
          </a:p>
          <a:p>
            <a:r>
              <a:rPr lang="en-US" dirty="0">
                <a:latin typeface="Calibri Light" panose="020F0302020204030204" pitchFamily="34" charset="0"/>
                <a:ea typeface="Calibri Light" panose="020F0302020204030204" pitchFamily="34" charset="0"/>
                <a:cs typeface="Calibri Light" panose="020F0302020204030204" pitchFamily="34" charset="0"/>
              </a:rPr>
              <a:t>Solution</a:t>
            </a:r>
          </a:p>
          <a:p>
            <a:r>
              <a:rPr lang="en-US" dirty="0">
                <a:latin typeface="Calibri Light" panose="020F0302020204030204" pitchFamily="34" charset="0"/>
                <a:ea typeface="Calibri Light" panose="020F0302020204030204" pitchFamily="34" charset="0"/>
                <a:cs typeface="Calibri Light" panose="020F0302020204030204" pitchFamily="34" charset="0"/>
              </a:rPr>
              <a:t>There are 2 different ways how docker solves this problem.</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Volumes</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Bind Directory on a host as a Mount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7573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A90F-EA79-DE1C-8896-40FEE7241CD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E27BCF9-D430-B4A2-B694-6EE46DB24394}"/>
              </a:ext>
            </a:extLst>
          </p:cNvPr>
          <p:cNvSpPr>
            <a:spLocks noGrp="1"/>
          </p:cNvSpPr>
          <p:nvPr>
            <p:ph idx="1"/>
          </p:nvPr>
        </p:nvSpPr>
        <p:spPr/>
        <p:txBody>
          <a:bodyPr/>
          <a:lstStyle/>
          <a:p>
            <a:r>
              <a:rPr lang="en-US" b="0" i="0" dirty="0">
                <a:solidFill>
                  <a:srgbClr val="1F2328"/>
                </a:solidFill>
                <a:effectLst/>
                <a:latin typeface="-apple-system"/>
              </a:rPr>
              <a:t>Volumes aims to solve the same problem by providing a way to store data on the host file system, separate from the container's file system, so that the data can persist even if the container is deleted and recreated.</a:t>
            </a:r>
            <a:endParaRPr lang="en-IN" dirty="0"/>
          </a:p>
        </p:txBody>
      </p:sp>
      <p:pic>
        <p:nvPicPr>
          <p:cNvPr id="5" name="Picture 4">
            <a:extLst>
              <a:ext uri="{FF2B5EF4-FFF2-40B4-BE49-F238E27FC236}">
                <a16:creationId xmlns:a16="http://schemas.microsoft.com/office/drawing/2014/main" id="{741DC164-D3DD-18E5-DCCE-2CAC65F52713}"/>
              </a:ext>
            </a:extLst>
          </p:cNvPr>
          <p:cNvPicPr>
            <a:picLocks noChangeAspect="1"/>
          </p:cNvPicPr>
          <p:nvPr/>
        </p:nvPicPr>
        <p:blipFill>
          <a:blip r:embed="rId2"/>
          <a:stretch>
            <a:fillRect/>
          </a:stretch>
        </p:blipFill>
        <p:spPr>
          <a:xfrm>
            <a:off x="2453206" y="3283335"/>
            <a:ext cx="6305874" cy="2686188"/>
          </a:xfrm>
          <a:prstGeom prst="rect">
            <a:avLst/>
          </a:prstGeom>
        </p:spPr>
      </p:pic>
    </p:spTree>
    <p:extLst>
      <p:ext uri="{BB962C8B-B14F-4D97-AF65-F5344CB8AC3E}">
        <p14:creationId xmlns:p14="http://schemas.microsoft.com/office/powerpoint/2010/main" val="12926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D4F5-5A46-5FEE-EF73-EC4C0DB5205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5C06ACF7-B54D-AACC-455B-3DD8FD394218}"/>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Volumes can be created and managed using the docker volume command. You can create a new volume using the following command:</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docker volume create &lt;</a:t>
            </a:r>
            <a:r>
              <a:rPr lang="en-US" dirty="0" err="1">
                <a:latin typeface="Calibri Light" panose="020F0302020204030204" pitchFamily="34" charset="0"/>
                <a:ea typeface="Calibri Light" panose="020F0302020204030204" pitchFamily="34" charset="0"/>
                <a:cs typeface="Calibri Light" panose="020F0302020204030204" pitchFamily="34" charset="0"/>
              </a:rPr>
              <a:t>volume_name</a:t>
            </a:r>
            <a:r>
              <a:rPr lang="en-US" dirty="0">
                <a:latin typeface="Calibri Light" panose="020F0302020204030204" pitchFamily="34" charset="0"/>
                <a:ea typeface="Calibri Light" panose="020F0302020204030204" pitchFamily="34" charset="0"/>
                <a:cs typeface="Calibri Light" panose="020F0302020204030204" pitchFamily="34" charset="0"/>
              </a:rPr>
              <a:t>&gt;</a:t>
            </a:r>
          </a:p>
          <a:p>
            <a:r>
              <a:rPr lang="en-US" dirty="0">
                <a:latin typeface="Calibri Light" panose="020F0302020204030204" pitchFamily="34" charset="0"/>
                <a:ea typeface="Calibri Light" panose="020F0302020204030204" pitchFamily="34" charset="0"/>
                <a:cs typeface="Calibri Light" panose="020F0302020204030204" pitchFamily="34" charset="0"/>
              </a:rPr>
              <a:t>Once a volume is created, you can mount it to a container using the -v or --mount option when running a docker run </a:t>
            </a:r>
            <a:r>
              <a:rPr lang="en-US" dirty="0" err="1">
                <a:latin typeface="Calibri Light" panose="020F0302020204030204" pitchFamily="34" charset="0"/>
                <a:ea typeface="Calibri Light" panose="020F0302020204030204" pitchFamily="34" charset="0"/>
                <a:cs typeface="Calibri Light" panose="020F0302020204030204" pitchFamily="34" charset="0"/>
              </a:rPr>
              <a:t>command.For</a:t>
            </a:r>
            <a:r>
              <a:rPr lang="en-US" dirty="0">
                <a:latin typeface="Calibri Light" panose="020F0302020204030204" pitchFamily="34" charset="0"/>
                <a:ea typeface="Calibri Light" panose="020F0302020204030204" pitchFamily="34" charset="0"/>
                <a:cs typeface="Calibri Light" panose="020F0302020204030204" pitchFamily="34" charset="0"/>
              </a:rPr>
              <a:t> example:</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docker run -it -v &lt;</a:t>
            </a:r>
            <a:r>
              <a:rPr lang="en-US" dirty="0" err="1">
                <a:latin typeface="Calibri Light" panose="020F0302020204030204" pitchFamily="34" charset="0"/>
                <a:ea typeface="Calibri Light" panose="020F0302020204030204" pitchFamily="34" charset="0"/>
                <a:cs typeface="Calibri Light" panose="020F0302020204030204" pitchFamily="34" charset="0"/>
              </a:rPr>
              <a:t>volume_name</a:t>
            </a:r>
            <a:r>
              <a:rPr lang="en-US" dirty="0">
                <a:latin typeface="Calibri Light" panose="020F0302020204030204" pitchFamily="34" charset="0"/>
                <a:ea typeface="Calibri Light" panose="020F0302020204030204" pitchFamily="34" charset="0"/>
                <a:cs typeface="Calibri Light" panose="020F0302020204030204" pitchFamily="34" charset="0"/>
              </a:rPr>
              <a:t>&gt;:/data &lt;</a:t>
            </a:r>
            <a:r>
              <a:rPr lang="en-US" dirty="0" err="1">
                <a:latin typeface="Calibri Light" panose="020F0302020204030204" pitchFamily="34" charset="0"/>
                <a:ea typeface="Calibri Light" panose="020F0302020204030204" pitchFamily="34" charset="0"/>
                <a:cs typeface="Calibri Light" panose="020F0302020204030204" pitchFamily="34" charset="0"/>
              </a:rPr>
              <a:t>image_name</a:t>
            </a:r>
            <a:r>
              <a:rPr lang="en-US" dirty="0">
                <a:latin typeface="Calibri Light" panose="020F0302020204030204" pitchFamily="34" charset="0"/>
                <a:ea typeface="Calibri Light" panose="020F0302020204030204" pitchFamily="34" charset="0"/>
                <a:cs typeface="Calibri Light" panose="020F0302020204030204" pitchFamily="34" charset="0"/>
              </a:rPr>
              <a:t>&gt; /bin/bash</a:t>
            </a:r>
          </a:p>
          <a:p>
            <a:r>
              <a:rPr lang="en-US" dirty="0">
                <a:latin typeface="Calibri Light" panose="020F0302020204030204" pitchFamily="34" charset="0"/>
                <a:ea typeface="Calibri Light" panose="020F0302020204030204" pitchFamily="34" charset="0"/>
                <a:cs typeface="Calibri Light" panose="020F0302020204030204" pitchFamily="34" charset="0"/>
              </a:rPr>
              <a:t>This command will mount the volume &lt;</a:t>
            </a:r>
            <a:r>
              <a:rPr lang="en-US" dirty="0" err="1">
                <a:latin typeface="Calibri Light" panose="020F0302020204030204" pitchFamily="34" charset="0"/>
                <a:ea typeface="Calibri Light" panose="020F0302020204030204" pitchFamily="34" charset="0"/>
                <a:cs typeface="Calibri Light" panose="020F0302020204030204" pitchFamily="34" charset="0"/>
              </a:rPr>
              <a:t>volume_name</a:t>
            </a:r>
            <a:r>
              <a:rPr lang="en-US" dirty="0">
                <a:latin typeface="Calibri Light" panose="020F0302020204030204" pitchFamily="34" charset="0"/>
                <a:ea typeface="Calibri Light" panose="020F0302020204030204" pitchFamily="34" charset="0"/>
                <a:cs typeface="Calibri Light" panose="020F0302020204030204" pitchFamily="34" charset="0"/>
              </a:rPr>
              <a:t>&gt; to the /data directory in the container. Any data written to the /data directory inside the container will be persisted in the volume on the host file system.</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03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65CB-4FD1-51FF-E29B-8ADAC47B6312}"/>
              </a:ext>
            </a:extLst>
          </p:cNvPr>
          <p:cNvSpPr>
            <a:spLocks noGrp="1"/>
          </p:cNvSpPr>
          <p:nvPr>
            <p:ph type="title"/>
          </p:nvPr>
        </p:nvSpPr>
        <p:spPr/>
        <p:txBody>
          <a:bodyPr/>
          <a:lstStyle/>
          <a:p>
            <a:r>
              <a:rPr lang="en-US" b="1" i="0" dirty="0">
                <a:solidFill>
                  <a:srgbClr val="1F2328"/>
                </a:solidFill>
                <a:effectLst/>
                <a:latin typeface="-apple-system"/>
              </a:rPr>
              <a:t>Bind Directory on a host as a Mount</a:t>
            </a:r>
          </a:p>
        </p:txBody>
      </p:sp>
      <p:sp>
        <p:nvSpPr>
          <p:cNvPr id="3" name="Content Placeholder 2">
            <a:extLst>
              <a:ext uri="{FF2B5EF4-FFF2-40B4-BE49-F238E27FC236}">
                <a16:creationId xmlns:a16="http://schemas.microsoft.com/office/drawing/2014/main" id="{D8579CCC-89FA-4425-74D5-BDA7278E2A8C}"/>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Bind mounts also aims to solve the same problem but in a complete different way.</a:t>
            </a:r>
          </a:p>
          <a:p>
            <a:r>
              <a:rPr lang="en-US" dirty="0">
                <a:latin typeface="Calibri Light" panose="020F0302020204030204" pitchFamily="34" charset="0"/>
                <a:ea typeface="Calibri Light" panose="020F0302020204030204" pitchFamily="34" charset="0"/>
                <a:cs typeface="Calibri Light" panose="020F0302020204030204" pitchFamily="34" charset="0"/>
              </a:rPr>
              <a:t>Using this way, user can mount a directory from the host file system into a container. Bind mounts have the same behavior as volumes, but are specified using a host path instead of a volume </a:t>
            </a:r>
            <a:r>
              <a:rPr lang="en-US" dirty="0" err="1">
                <a:latin typeface="Calibri Light" panose="020F0302020204030204" pitchFamily="34" charset="0"/>
                <a:ea typeface="Calibri Light" panose="020F0302020204030204" pitchFamily="34" charset="0"/>
                <a:cs typeface="Calibri Light" panose="020F0302020204030204" pitchFamily="34" charset="0"/>
              </a:rPr>
              <a:t>name.For</a:t>
            </a:r>
            <a:r>
              <a:rPr lang="en-US" dirty="0">
                <a:latin typeface="Calibri Light" panose="020F0302020204030204" pitchFamily="34" charset="0"/>
                <a:ea typeface="Calibri Light" panose="020F0302020204030204" pitchFamily="34" charset="0"/>
                <a:cs typeface="Calibri Light" panose="020F0302020204030204" pitchFamily="34" charset="0"/>
              </a:rPr>
              <a:t> example,</a:t>
            </a: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a:p>
            <a:r>
              <a:rPr lang="en-US" dirty="0">
                <a:latin typeface="Calibri Light" panose="020F0302020204030204" pitchFamily="34" charset="0"/>
                <a:ea typeface="Calibri Light" panose="020F0302020204030204" pitchFamily="34" charset="0"/>
                <a:cs typeface="Calibri Light" panose="020F0302020204030204" pitchFamily="34" charset="0"/>
              </a:rPr>
              <a:t>docker run -it -v &lt;</a:t>
            </a:r>
            <a:r>
              <a:rPr lang="en-US" dirty="0" err="1">
                <a:latin typeface="Calibri Light" panose="020F0302020204030204" pitchFamily="34" charset="0"/>
                <a:ea typeface="Calibri Light" panose="020F0302020204030204" pitchFamily="34" charset="0"/>
                <a:cs typeface="Calibri Light" panose="020F0302020204030204" pitchFamily="34" charset="0"/>
              </a:rPr>
              <a:t>host_path</a:t>
            </a:r>
            <a:r>
              <a:rPr lang="en-US" dirty="0">
                <a:latin typeface="Calibri Light" panose="020F0302020204030204" pitchFamily="34" charset="0"/>
                <a:ea typeface="Calibri Light" panose="020F0302020204030204" pitchFamily="34" charset="0"/>
                <a:cs typeface="Calibri Light" panose="020F0302020204030204" pitchFamily="34" charset="0"/>
              </a:rPr>
              <a:t>&gt;:&lt;</a:t>
            </a:r>
            <a:r>
              <a:rPr lang="en-US" dirty="0" err="1">
                <a:latin typeface="Calibri Light" panose="020F0302020204030204" pitchFamily="34" charset="0"/>
                <a:ea typeface="Calibri Light" panose="020F0302020204030204" pitchFamily="34" charset="0"/>
                <a:cs typeface="Calibri Light" panose="020F0302020204030204" pitchFamily="34" charset="0"/>
              </a:rPr>
              <a:t>container_path</a:t>
            </a:r>
            <a:r>
              <a:rPr lang="en-US" dirty="0">
                <a:latin typeface="Calibri Light" panose="020F0302020204030204" pitchFamily="34" charset="0"/>
                <a:ea typeface="Calibri Light" panose="020F0302020204030204" pitchFamily="34" charset="0"/>
                <a:cs typeface="Calibri Light" panose="020F0302020204030204" pitchFamily="34" charset="0"/>
              </a:rPr>
              <a:t>&gt; &lt;</a:t>
            </a:r>
            <a:r>
              <a:rPr lang="en-US" dirty="0" err="1">
                <a:latin typeface="Calibri Light" panose="020F0302020204030204" pitchFamily="34" charset="0"/>
                <a:ea typeface="Calibri Light" panose="020F0302020204030204" pitchFamily="34" charset="0"/>
                <a:cs typeface="Calibri Light" panose="020F0302020204030204" pitchFamily="34" charset="0"/>
              </a:rPr>
              <a:t>image_name</a:t>
            </a:r>
            <a:r>
              <a:rPr lang="en-US" dirty="0">
                <a:latin typeface="Calibri Light" panose="020F0302020204030204" pitchFamily="34" charset="0"/>
                <a:ea typeface="Calibri Light" panose="020F0302020204030204" pitchFamily="34" charset="0"/>
                <a:cs typeface="Calibri Light" panose="020F0302020204030204" pitchFamily="34" charset="0"/>
              </a:rPr>
              <a:t>&gt; /bin/bash</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1019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4BD3-4F79-7A1D-B63C-385EB0DB6E53}"/>
              </a:ext>
            </a:extLst>
          </p:cNvPr>
          <p:cNvSpPr>
            <a:spLocks noGrp="1"/>
          </p:cNvSpPr>
          <p:nvPr>
            <p:ph type="title"/>
          </p:nvPr>
        </p:nvSpPr>
        <p:spPr/>
        <p:txBody>
          <a:bodyPr>
            <a:normAutofit fontScale="90000"/>
          </a:bodyPr>
          <a:lstStyle/>
          <a:p>
            <a:r>
              <a:rPr lang="en-US" b="1" i="0" dirty="0">
                <a:solidFill>
                  <a:srgbClr val="1F2328"/>
                </a:solidFill>
                <a:effectLst/>
                <a:latin typeface="-apple-system"/>
              </a:rPr>
              <a:t> Volumes and Bind Directory on a host as a Mount</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F93A7D6-A282-5617-7FC9-C1FB133D0C11}"/>
              </a:ext>
            </a:extLst>
          </p:cNvPr>
          <p:cNvSpPr>
            <a:spLocks noGrp="1"/>
          </p:cNvSpPr>
          <p:nvPr>
            <p:ph idx="1"/>
          </p:nvPr>
        </p:nvSpPr>
        <p:spPr/>
        <p:txBody>
          <a:bodyPr/>
          <a:lstStyle/>
          <a:p>
            <a:r>
              <a:rPr lang="en-US" b="0" i="0" dirty="0">
                <a:solidFill>
                  <a:srgbClr val="1F2328"/>
                </a:solidFill>
                <a:effectLst/>
                <a:latin typeface="-apple-system"/>
              </a:rPr>
              <a:t>Volumes are managed, created, mounted and deleted using the Docker API. However, Volumes are more flexible than bind mounts, as they can be managed and backed up separately from the host file system, and can be moved between containers and hosts.</a:t>
            </a:r>
          </a:p>
          <a:p>
            <a:pPr algn="l"/>
            <a:r>
              <a:rPr lang="en-US" b="0" i="0" dirty="0">
                <a:solidFill>
                  <a:srgbClr val="1F2328"/>
                </a:solidFill>
                <a:effectLst/>
                <a:latin typeface="-apple-system"/>
              </a:rPr>
              <a:t>In a nutshell, Bind Directory on a host as a Mount are appropriate for simple use cases where you need to mount a directory from the host file system into a container, while volumes are better suited for more complex use cases where you need more control over the data being persisted in the container.</a:t>
            </a:r>
          </a:p>
          <a:p>
            <a:endParaRPr lang="en-IN" dirty="0"/>
          </a:p>
        </p:txBody>
      </p:sp>
    </p:spTree>
    <p:extLst>
      <p:ext uri="{BB962C8B-B14F-4D97-AF65-F5344CB8AC3E}">
        <p14:creationId xmlns:p14="http://schemas.microsoft.com/office/powerpoint/2010/main" val="406377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6C7-5F0C-BE3F-63B2-EAE339F11684}"/>
              </a:ext>
            </a:extLst>
          </p:cNvPr>
          <p:cNvSpPr>
            <a:spLocks noGrp="1"/>
          </p:cNvSpPr>
          <p:nvPr>
            <p:ph type="title"/>
          </p:nvPr>
        </p:nvSpPr>
        <p:spPr/>
        <p:txBody>
          <a:bodyPr/>
          <a:lstStyle/>
          <a:p>
            <a:r>
              <a:rPr lang="en-IN"/>
              <a:t>labs</a:t>
            </a:r>
          </a:p>
        </p:txBody>
      </p:sp>
      <p:sp>
        <p:nvSpPr>
          <p:cNvPr id="3" name="Content Placeholder 2">
            <a:extLst>
              <a:ext uri="{FF2B5EF4-FFF2-40B4-BE49-F238E27FC236}">
                <a16:creationId xmlns:a16="http://schemas.microsoft.com/office/drawing/2014/main" id="{052426AB-2CAD-7CAC-CBC8-47BEEDC9C9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536782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TotalTime>
  <Words>446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 Light</vt:lpstr>
      <vt:lpstr>Gill Sans MT</vt:lpstr>
      <vt:lpstr>Gallery</vt:lpstr>
      <vt:lpstr>Docker volumes</vt:lpstr>
      <vt:lpstr>overview</vt:lpstr>
      <vt:lpstr>..</vt:lpstr>
      <vt:lpstr>..</vt:lpstr>
      <vt:lpstr>Bind Directory on a host as a Mount</vt:lpstr>
      <vt:lpstr> Volumes and Bind Directory on a host as a Mount </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6</cp:revision>
  <dcterms:created xsi:type="dcterms:W3CDTF">2025-03-19T14:29:27Z</dcterms:created>
  <dcterms:modified xsi:type="dcterms:W3CDTF">2025-03-19T14:41:08Z</dcterms:modified>
</cp:coreProperties>
</file>