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84" r:id="rId10"/>
    <p:sldId id="264" r:id="rId11"/>
    <p:sldId id="276" r:id="rId12"/>
    <p:sldId id="277" r:id="rId13"/>
    <p:sldId id="265" r:id="rId14"/>
    <p:sldId id="266" r:id="rId15"/>
    <p:sldId id="267" r:id="rId16"/>
    <p:sldId id="268" r:id="rId17"/>
    <p:sldId id="269" r:id="rId18"/>
    <p:sldId id="285" r:id="rId19"/>
    <p:sldId id="270" r:id="rId20"/>
    <p:sldId id="271" r:id="rId21"/>
    <p:sldId id="286" r:id="rId22"/>
    <p:sldId id="278" r:id="rId23"/>
    <p:sldId id="279" r:id="rId24"/>
    <p:sldId id="280" r:id="rId25"/>
    <p:sldId id="281" r:id="rId26"/>
    <p:sldId id="282" r:id="rId27"/>
    <p:sldId id="283" r:id="rId28"/>
    <p:sldId id="272" r:id="rId29"/>
    <p:sldId id="273" r:id="rId30"/>
    <p:sldId id="287" r:id="rId31"/>
    <p:sldId id="288" r:id="rId32"/>
    <p:sldId id="289" r:id="rId33"/>
    <p:sldId id="290" r:id="rId34"/>
    <p:sldId id="291" r:id="rId35"/>
    <p:sldId id="292" r:id="rId36"/>
    <p:sldId id="293" r:id="rId37"/>
    <p:sldId id="274" r:id="rId38"/>
    <p:sldId id="27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88D7C0-5248-4D77-B210-3387F915288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37054BC-4643-40ED-A98D-ACC744689CC4}">
      <dgm:prSet/>
      <dgm:spPr/>
      <dgm:t>
        <a:bodyPr/>
        <a:lstStyle/>
        <a:p>
          <a:r>
            <a:rPr lang="en-US" b="0" baseline="0"/>
            <a:t>RUN /bin/bash -c 'source $HOME/.bashrc &amp;&amp; echo $HOME’</a:t>
          </a:r>
          <a:endParaRPr lang="en-US"/>
        </a:p>
      </dgm:t>
    </dgm:pt>
    <dgm:pt modelId="{0BEE59C6-E4CE-4188-813F-DA15628FFE0B}" type="parTrans" cxnId="{D3DA2D80-4E0B-44A0-AFD4-118B32ECB402}">
      <dgm:prSet/>
      <dgm:spPr/>
      <dgm:t>
        <a:bodyPr/>
        <a:lstStyle/>
        <a:p>
          <a:endParaRPr lang="en-US"/>
        </a:p>
      </dgm:t>
    </dgm:pt>
    <dgm:pt modelId="{40FEB20B-49BB-4FFE-8795-C72C2A5672D9}" type="sibTrans" cxnId="{D3DA2D80-4E0B-44A0-AFD4-118B32ECB402}">
      <dgm:prSet/>
      <dgm:spPr/>
      <dgm:t>
        <a:bodyPr/>
        <a:lstStyle/>
        <a:p>
          <a:endParaRPr lang="en-US"/>
        </a:p>
      </dgm:t>
    </dgm:pt>
    <dgm:pt modelId="{F956C4AC-5A7B-446B-BAC0-0C9E8BB43E93}">
      <dgm:prSet/>
      <dgm:spPr/>
      <dgm:t>
        <a:bodyPr/>
        <a:lstStyle/>
        <a:p>
          <a:r>
            <a:rPr lang="en-US" b="0" baseline="0"/>
            <a:t>To use a different shell, other than '/bin/sh', use the exec form passing in the desired shell.</a:t>
          </a:r>
          <a:endParaRPr lang="en-US"/>
        </a:p>
      </dgm:t>
    </dgm:pt>
    <dgm:pt modelId="{9C2A18A1-644C-42A2-987E-207A8DAE44DE}" type="parTrans" cxnId="{08C4421C-9B1E-43F3-9F28-8957271E9182}">
      <dgm:prSet/>
      <dgm:spPr/>
      <dgm:t>
        <a:bodyPr/>
        <a:lstStyle/>
        <a:p>
          <a:endParaRPr lang="en-US"/>
        </a:p>
      </dgm:t>
    </dgm:pt>
    <dgm:pt modelId="{28E2C1FB-36C2-4221-AC36-5CF0FF96CE72}" type="sibTrans" cxnId="{08C4421C-9B1E-43F3-9F28-8957271E9182}">
      <dgm:prSet/>
      <dgm:spPr/>
      <dgm:t>
        <a:bodyPr/>
        <a:lstStyle/>
        <a:p>
          <a:endParaRPr lang="en-US"/>
        </a:p>
      </dgm:t>
    </dgm:pt>
    <dgm:pt modelId="{45D1DD18-A814-487B-8B06-E49F842D8346}">
      <dgm:prSet/>
      <dgm:spPr/>
      <dgm:t>
        <a:bodyPr/>
        <a:lstStyle/>
        <a:p>
          <a:r>
            <a:rPr lang="en-US" baseline="0"/>
            <a:t>RUN ["/bin/bash", "-c", "echo hello"]</a:t>
          </a:r>
          <a:endParaRPr lang="en-US"/>
        </a:p>
      </dgm:t>
    </dgm:pt>
    <dgm:pt modelId="{B5F1B130-D2E1-4F85-96AF-83D24FBFC357}" type="parTrans" cxnId="{9BED04AA-B02C-4665-B9FF-BD083790E9A9}">
      <dgm:prSet/>
      <dgm:spPr/>
      <dgm:t>
        <a:bodyPr/>
        <a:lstStyle/>
        <a:p>
          <a:endParaRPr lang="en-US"/>
        </a:p>
      </dgm:t>
    </dgm:pt>
    <dgm:pt modelId="{C0A34EDF-AC06-474C-8F8A-ACEC71ED5D57}" type="sibTrans" cxnId="{9BED04AA-B02C-4665-B9FF-BD083790E9A9}">
      <dgm:prSet/>
      <dgm:spPr/>
      <dgm:t>
        <a:bodyPr/>
        <a:lstStyle/>
        <a:p>
          <a:endParaRPr lang="en-US"/>
        </a:p>
      </dgm:t>
    </dgm:pt>
    <dgm:pt modelId="{9B4987A2-6CD4-48E6-878D-D2D240B9C31B}">
      <dgm:prSet/>
      <dgm:spPr/>
      <dgm:t>
        <a:bodyPr/>
        <a:lstStyle/>
        <a:p>
          <a:r>
            <a:rPr lang="en-US" b="0" baseline="0"/>
            <a:t>exec form does not invoke a command shell. This means that normal shell processing does not happen. For example, RUN [ "echo", "$HOME" ] </a:t>
          </a:r>
          <a:endParaRPr lang="en-US"/>
        </a:p>
      </dgm:t>
    </dgm:pt>
    <dgm:pt modelId="{5DB7BAE1-4968-46C3-AEC7-0DF0263E0630}" type="parTrans" cxnId="{66A8959F-3083-4D27-9B21-6E048F090154}">
      <dgm:prSet/>
      <dgm:spPr/>
      <dgm:t>
        <a:bodyPr/>
        <a:lstStyle/>
        <a:p>
          <a:endParaRPr lang="en-US"/>
        </a:p>
      </dgm:t>
    </dgm:pt>
    <dgm:pt modelId="{2384165A-ABBD-4295-B349-ABCC4F332489}" type="sibTrans" cxnId="{66A8959F-3083-4D27-9B21-6E048F090154}">
      <dgm:prSet/>
      <dgm:spPr/>
      <dgm:t>
        <a:bodyPr/>
        <a:lstStyle/>
        <a:p>
          <a:endParaRPr lang="en-US"/>
        </a:p>
      </dgm:t>
    </dgm:pt>
    <dgm:pt modelId="{3697FC11-55C9-4C05-BBB9-1EB36A517D3E}" type="pres">
      <dgm:prSet presAssocID="{0388D7C0-5248-4D77-B210-3387F9152880}" presName="linear" presStyleCnt="0">
        <dgm:presLayoutVars>
          <dgm:animLvl val="lvl"/>
          <dgm:resizeHandles val="exact"/>
        </dgm:presLayoutVars>
      </dgm:prSet>
      <dgm:spPr/>
    </dgm:pt>
    <dgm:pt modelId="{0EF9BC86-791B-4169-9121-9E94B68FA57B}" type="pres">
      <dgm:prSet presAssocID="{037054BC-4643-40ED-A98D-ACC744689CC4}" presName="parentText" presStyleLbl="node1" presStyleIdx="0" presStyleCnt="4">
        <dgm:presLayoutVars>
          <dgm:chMax val="0"/>
          <dgm:bulletEnabled val="1"/>
        </dgm:presLayoutVars>
      </dgm:prSet>
      <dgm:spPr/>
    </dgm:pt>
    <dgm:pt modelId="{111D3775-2214-4BB1-A041-46131C78D87A}" type="pres">
      <dgm:prSet presAssocID="{40FEB20B-49BB-4FFE-8795-C72C2A5672D9}" presName="spacer" presStyleCnt="0"/>
      <dgm:spPr/>
    </dgm:pt>
    <dgm:pt modelId="{EF9E320E-BC80-40FF-B868-F8EF0ACBA4FA}" type="pres">
      <dgm:prSet presAssocID="{F956C4AC-5A7B-446B-BAC0-0C9E8BB43E93}" presName="parentText" presStyleLbl="node1" presStyleIdx="1" presStyleCnt="4">
        <dgm:presLayoutVars>
          <dgm:chMax val="0"/>
          <dgm:bulletEnabled val="1"/>
        </dgm:presLayoutVars>
      </dgm:prSet>
      <dgm:spPr/>
    </dgm:pt>
    <dgm:pt modelId="{6C8A4270-F90C-439A-871D-BB873312908B}" type="pres">
      <dgm:prSet presAssocID="{28E2C1FB-36C2-4221-AC36-5CF0FF96CE72}" presName="spacer" presStyleCnt="0"/>
      <dgm:spPr/>
    </dgm:pt>
    <dgm:pt modelId="{B05514D2-8682-4593-A87C-54D9FBD6E3DD}" type="pres">
      <dgm:prSet presAssocID="{45D1DD18-A814-487B-8B06-E49F842D8346}" presName="parentText" presStyleLbl="node1" presStyleIdx="2" presStyleCnt="4">
        <dgm:presLayoutVars>
          <dgm:chMax val="0"/>
          <dgm:bulletEnabled val="1"/>
        </dgm:presLayoutVars>
      </dgm:prSet>
      <dgm:spPr/>
    </dgm:pt>
    <dgm:pt modelId="{607A2042-FCE6-4539-A3F5-2B191B717B8F}" type="pres">
      <dgm:prSet presAssocID="{C0A34EDF-AC06-474C-8F8A-ACEC71ED5D57}" presName="spacer" presStyleCnt="0"/>
      <dgm:spPr/>
    </dgm:pt>
    <dgm:pt modelId="{32042F31-C939-42C5-8D4F-E4A72A309D09}" type="pres">
      <dgm:prSet presAssocID="{9B4987A2-6CD4-48E6-878D-D2D240B9C31B}" presName="parentText" presStyleLbl="node1" presStyleIdx="3" presStyleCnt="4">
        <dgm:presLayoutVars>
          <dgm:chMax val="0"/>
          <dgm:bulletEnabled val="1"/>
        </dgm:presLayoutVars>
      </dgm:prSet>
      <dgm:spPr/>
    </dgm:pt>
  </dgm:ptLst>
  <dgm:cxnLst>
    <dgm:cxn modelId="{D839AB15-411F-4983-A184-E133F7966507}" type="presOf" srcId="{037054BC-4643-40ED-A98D-ACC744689CC4}" destId="{0EF9BC86-791B-4169-9121-9E94B68FA57B}" srcOrd="0" destOrd="0" presId="urn:microsoft.com/office/officeart/2005/8/layout/vList2"/>
    <dgm:cxn modelId="{08C4421C-9B1E-43F3-9F28-8957271E9182}" srcId="{0388D7C0-5248-4D77-B210-3387F9152880}" destId="{F956C4AC-5A7B-446B-BAC0-0C9E8BB43E93}" srcOrd="1" destOrd="0" parTransId="{9C2A18A1-644C-42A2-987E-207A8DAE44DE}" sibTransId="{28E2C1FB-36C2-4221-AC36-5CF0FF96CE72}"/>
    <dgm:cxn modelId="{46E6E035-1999-4371-9F2D-F649F474EFF8}" type="presOf" srcId="{0388D7C0-5248-4D77-B210-3387F9152880}" destId="{3697FC11-55C9-4C05-BBB9-1EB36A517D3E}" srcOrd="0" destOrd="0" presId="urn:microsoft.com/office/officeart/2005/8/layout/vList2"/>
    <dgm:cxn modelId="{47B3327B-DB11-4998-9582-1CAC3A87D787}" type="presOf" srcId="{9B4987A2-6CD4-48E6-878D-D2D240B9C31B}" destId="{32042F31-C939-42C5-8D4F-E4A72A309D09}" srcOrd="0" destOrd="0" presId="urn:microsoft.com/office/officeart/2005/8/layout/vList2"/>
    <dgm:cxn modelId="{D3DA2D80-4E0B-44A0-AFD4-118B32ECB402}" srcId="{0388D7C0-5248-4D77-B210-3387F9152880}" destId="{037054BC-4643-40ED-A98D-ACC744689CC4}" srcOrd="0" destOrd="0" parTransId="{0BEE59C6-E4CE-4188-813F-DA15628FFE0B}" sibTransId="{40FEB20B-49BB-4FFE-8795-C72C2A5672D9}"/>
    <dgm:cxn modelId="{66A8959F-3083-4D27-9B21-6E048F090154}" srcId="{0388D7C0-5248-4D77-B210-3387F9152880}" destId="{9B4987A2-6CD4-48E6-878D-D2D240B9C31B}" srcOrd="3" destOrd="0" parTransId="{5DB7BAE1-4968-46C3-AEC7-0DF0263E0630}" sibTransId="{2384165A-ABBD-4295-B349-ABCC4F332489}"/>
    <dgm:cxn modelId="{9BED04AA-B02C-4665-B9FF-BD083790E9A9}" srcId="{0388D7C0-5248-4D77-B210-3387F9152880}" destId="{45D1DD18-A814-487B-8B06-E49F842D8346}" srcOrd="2" destOrd="0" parTransId="{B5F1B130-D2E1-4F85-96AF-83D24FBFC357}" sibTransId="{C0A34EDF-AC06-474C-8F8A-ACEC71ED5D57}"/>
    <dgm:cxn modelId="{057F0ED2-FFD7-418B-8271-D6B706AE8B91}" type="presOf" srcId="{F956C4AC-5A7B-446B-BAC0-0C9E8BB43E93}" destId="{EF9E320E-BC80-40FF-B868-F8EF0ACBA4FA}" srcOrd="0" destOrd="0" presId="urn:microsoft.com/office/officeart/2005/8/layout/vList2"/>
    <dgm:cxn modelId="{435B00DB-8D85-4A0A-AB1F-46707C89C820}" type="presOf" srcId="{45D1DD18-A814-487B-8B06-E49F842D8346}" destId="{B05514D2-8682-4593-A87C-54D9FBD6E3DD}" srcOrd="0" destOrd="0" presId="urn:microsoft.com/office/officeart/2005/8/layout/vList2"/>
    <dgm:cxn modelId="{B91E3C5D-9ED5-4F32-9D55-82FC64D69146}" type="presParOf" srcId="{3697FC11-55C9-4C05-BBB9-1EB36A517D3E}" destId="{0EF9BC86-791B-4169-9121-9E94B68FA57B}" srcOrd="0" destOrd="0" presId="urn:microsoft.com/office/officeart/2005/8/layout/vList2"/>
    <dgm:cxn modelId="{3161A4B8-25F5-4926-9DE6-C7927A852C0E}" type="presParOf" srcId="{3697FC11-55C9-4C05-BBB9-1EB36A517D3E}" destId="{111D3775-2214-4BB1-A041-46131C78D87A}" srcOrd="1" destOrd="0" presId="urn:microsoft.com/office/officeart/2005/8/layout/vList2"/>
    <dgm:cxn modelId="{95F6621A-5C7A-4D97-83EE-03CA56989968}" type="presParOf" srcId="{3697FC11-55C9-4C05-BBB9-1EB36A517D3E}" destId="{EF9E320E-BC80-40FF-B868-F8EF0ACBA4FA}" srcOrd="2" destOrd="0" presId="urn:microsoft.com/office/officeart/2005/8/layout/vList2"/>
    <dgm:cxn modelId="{945FC667-68B3-4979-B039-CDF2F1437C12}" type="presParOf" srcId="{3697FC11-55C9-4C05-BBB9-1EB36A517D3E}" destId="{6C8A4270-F90C-439A-871D-BB873312908B}" srcOrd="3" destOrd="0" presId="urn:microsoft.com/office/officeart/2005/8/layout/vList2"/>
    <dgm:cxn modelId="{AE84A88F-A231-4025-86F9-8317D3386295}" type="presParOf" srcId="{3697FC11-55C9-4C05-BBB9-1EB36A517D3E}" destId="{B05514D2-8682-4593-A87C-54D9FBD6E3DD}" srcOrd="4" destOrd="0" presId="urn:microsoft.com/office/officeart/2005/8/layout/vList2"/>
    <dgm:cxn modelId="{8687F03A-0993-40AA-BE15-1DB457D5BD1C}" type="presParOf" srcId="{3697FC11-55C9-4C05-BBB9-1EB36A517D3E}" destId="{607A2042-FCE6-4539-A3F5-2B191B717B8F}" srcOrd="5" destOrd="0" presId="urn:microsoft.com/office/officeart/2005/8/layout/vList2"/>
    <dgm:cxn modelId="{CA2B17B5-3EEF-4B83-AC09-FFED3C31F2CF}" type="presParOf" srcId="{3697FC11-55C9-4C05-BBB9-1EB36A517D3E}" destId="{32042F31-C939-42C5-8D4F-E4A72A309D0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439E1C-A119-40B2-8A40-D2EA7244B2C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7B5DDFB-5754-4E1B-B3FE-4A550DD56E15}">
      <dgm:prSet/>
      <dgm:spPr/>
      <dgm:t>
        <a:bodyPr/>
        <a:lstStyle/>
        <a:p>
          <a:r>
            <a:rPr lang="en-US" b="0" baseline="0"/>
            <a:t>The ADD instruction copies new files, directories or remote file URLs from &lt;src&gt; and adds them to the filesystem of the image at the path &lt;dest&gt;.</a:t>
          </a:r>
          <a:endParaRPr lang="en-US"/>
        </a:p>
      </dgm:t>
    </dgm:pt>
    <dgm:pt modelId="{B7022E65-A8A0-4824-AE06-66F19797865F}" type="parTrans" cxnId="{B58BB9F6-9479-4614-92D8-4B741C3F9A4A}">
      <dgm:prSet/>
      <dgm:spPr/>
      <dgm:t>
        <a:bodyPr/>
        <a:lstStyle/>
        <a:p>
          <a:endParaRPr lang="en-US"/>
        </a:p>
      </dgm:t>
    </dgm:pt>
    <dgm:pt modelId="{02C0E3C4-18DA-47F4-AECE-225BE2A69025}" type="sibTrans" cxnId="{B58BB9F6-9479-4614-92D8-4B741C3F9A4A}">
      <dgm:prSet/>
      <dgm:spPr/>
      <dgm:t>
        <a:bodyPr/>
        <a:lstStyle/>
        <a:p>
          <a:endParaRPr lang="en-US"/>
        </a:p>
      </dgm:t>
    </dgm:pt>
    <dgm:pt modelId="{8A8E899D-5EB2-41F3-97E3-FB85BA5046A2}">
      <dgm:prSet/>
      <dgm:spPr/>
      <dgm:t>
        <a:bodyPr/>
        <a:lstStyle/>
        <a:p>
          <a:r>
            <a:rPr lang="en-US" b="0" baseline="0"/>
            <a:t>Multiple &lt;src&gt; resources may be specified but if they are files or directories, their paths are interpreted as relative to the source of the context of the build.</a:t>
          </a:r>
          <a:endParaRPr lang="en-US"/>
        </a:p>
      </dgm:t>
    </dgm:pt>
    <dgm:pt modelId="{C4F4756E-B07F-45E8-BF3E-3B9017F046A5}" type="parTrans" cxnId="{7267C5E8-67C4-4881-A7BB-0FE53ADEEF65}">
      <dgm:prSet/>
      <dgm:spPr/>
      <dgm:t>
        <a:bodyPr/>
        <a:lstStyle/>
        <a:p>
          <a:endParaRPr lang="en-US"/>
        </a:p>
      </dgm:t>
    </dgm:pt>
    <dgm:pt modelId="{950F5B75-BA44-4629-A664-D18026AE565F}" type="sibTrans" cxnId="{7267C5E8-67C4-4881-A7BB-0FE53ADEEF65}">
      <dgm:prSet/>
      <dgm:spPr/>
      <dgm:t>
        <a:bodyPr/>
        <a:lstStyle/>
        <a:p>
          <a:endParaRPr lang="en-US"/>
        </a:p>
      </dgm:t>
    </dgm:pt>
    <dgm:pt modelId="{ED59BED9-E08B-4056-BA57-9E444FA9A8E1}">
      <dgm:prSet/>
      <dgm:spPr/>
      <dgm:t>
        <a:bodyPr/>
        <a:lstStyle/>
        <a:p>
          <a:r>
            <a:rPr lang="en-US" b="0" baseline="0"/>
            <a:t>Each &lt;src&gt; may contain wildcards and matching will be done using Go's filepath.Matchopen_in_new</a:t>
          </a:r>
          <a:endParaRPr lang="en-US"/>
        </a:p>
      </dgm:t>
    </dgm:pt>
    <dgm:pt modelId="{9C824D0D-4E18-46CD-B408-708711A33B63}" type="parTrans" cxnId="{AC5CAD38-38A2-4CF6-B838-4F7E0CF2008B}">
      <dgm:prSet/>
      <dgm:spPr/>
      <dgm:t>
        <a:bodyPr/>
        <a:lstStyle/>
        <a:p>
          <a:endParaRPr lang="en-US"/>
        </a:p>
      </dgm:t>
    </dgm:pt>
    <dgm:pt modelId="{AA5E3E26-BEC2-49E2-8C80-5A22F076120F}" type="sibTrans" cxnId="{AC5CAD38-38A2-4CF6-B838-4F7E0CF2008B}">
      <dgm:prSet/>
      <dgm:spPr/>
      <dgm:t>
        <a:bodyPr/>
        <a:lstStyle/>
        <a:p>
          <a:endParaRPr lang="en-US"/>
        </a:p>
      </dgm:t>
    </dgm:pt>
    <dgm:pt modelId="{5E73F733-9A32-4C8F-BF47-7982D15C577C}" type="pres">
      <dgm:prSet presAssocID="{3E439E1C-A119-40B2-8A40-D2EA7244B2C4}" presName="linear" presStyleCnt="0">
        <dgm:presLayoutVars>
          <dgm:animLvl val="lvl"/>
          <dgm:resizeHandles val="exact"/>
        </dgm:presLayoutVars>
      </dgm:prSet>
      <dgm:spPr/>
    </dgm:pt>
    <dgm:pt modelId="{ABE680B9-A4C2-4253-88CA-33C0B38AB895}" type="pres">
      <dgm:prSet presAssocID="{17B5DDFB-5754-4E1B-B3FE-4A550DD56E15}" presName="parentText" presStyleLbl="node1" presStyleIdx="0" presStyleCnt="3">
        <dgm:presLayoutVars>
          <dgm:chMax val="0"/>
          <dgm:bulletEnabled val="1"/>
        </dgm:presLayoutVars>
      </dgm:prSet>
      <dgm:spPr/>
    </dgm:pt>
    <dgm:pt modelId="{16278AAA-6514-4095-A968-907B1C7C9528}" type="pres">
      <dgm:prSet presAssocID="{02C0E3C4-18DA-47F4-AECE-225BE2A69025}" presName="spacer" presStyleCnt="0"/>
      <dgm:spPr/>
    </dgm:pt>
    <dgm:pt modelId="{F6EE2C36-74D8-4256-91DA-705FC4F91A22}" type="pres">
      <dgm:prSet presAssocID="{8A8E899D-5EB2-41F3-97E3-FB85BA5046A2}" presName="parentText" presStyleLbl="node1" presStyleIdx="1" presStyleCnt="3">
        <dgm:presLayoutVars>
          <dgm:chMax val="0"/>
          <dgm:bulletEnabled val="1"/>
        </dgm:presLayoutVars>
      </dgm:prSet>
      <dgm:spPr/>
    </dgm:pt>
    <dgm:pt modelId="{1F5F7DEC-3F0D-4604-AF52-12D5D27C54B7}" type="pres">
      <dgm:prSet presAssocID="{950F5B75-BA44-4629-A664-D18026AE565F}" presName="spacer" presStyleCnt="0"/>
      <dgm:spPr/>
    </dgm:pt>
    <dgm:pt modelId="{6DEC71E6-CCF3-4D19-899F-2012194E5523}" type="pres">
      <dgm:prSet presAssocID="{ED59BED9-E08B-4056-BA57-9E444FA9A8E1}" presName="parentText" presStyleLbl="node1" presStyleIdx="2" presStyleCnt="3">
        <dgm:presLayoutVars>
          <dgm:chMax val="0"/>
          <dgm:bulletEnabled val="1"/>
        </dgm:presLayoutVars>
      </dgm:prSet>
      <dgm:spPr/>
    </dgm:pt>
  </dgm:ptLst>
  <dgm:cxnLst>
    <dgm:cxn modelId="{1DAF0520-3F4B-47DE-BC97-786F9B52B3F9}" type="presOf" srcId="{8A8E899D-5EB2-41F3-97E3-FB85BA5046A2}" destId="{F6EE2C36-74D8-4256-91DA-705FC4F91A22}" srcOrd="0" destOrd="0" presId="urn:microsoft.com/office/officeart/2005/8/layout/vList2"/>
    <dgm:cxn modelId="{AC5CAD38-38A2-4CF6-B838-4F7E0CF2008B}" srcId="{3E439E1C-A119-40B2-8A40-D2EA7244B2C4}" destId="{ED59BED9-E08B-4056-BA57-9E444FA9A8E1}" srcOrd="2" destOrd="0" parTransId="{9C824D0D-4E18-46CD-B408-708711A33B63}" sibTransId="{AA5E3E26-BEC2-49E2-8C80-5A22F076120F}"/>
    <dgm:cxn modelId="{E159795A-E80A-49B0-A32A-1500D19A061B}" type="presOf" srcId="{3E439E1C-A119-40B2-8A40-D2EA7244B2C4}" destId="{5E73F733-9A32-4C8F-BF47-7982D15C577C}" srcOrd="0" destOrd="0" presId="urn:microsoft.com/office/officeart/2005/8/layout/vList2"/>
    <dgm:cxn modelId="{E7C0BAB2-D9A3-4D0A-8E9C-A9C5BB791675}" type="presOf" srcId="{17B5DDFB-5754-4E1B-B3FE-4A550DD56E15}" destId="{ABE680B9-A4C2-4253-88CA-33C0B38AB895}" srcOrd="0" destOrd="0" presId="urn:microsoft.com/office/officeart/2005/8/layout/vList2"/>
    <dgm:cxn modelId="{5BA7CFC4-84D3-4108-B7B6-34719E485C36}" type="presOf" srcId="{ED59BED9-E08B-4056-BA57-9E444FA9A8E1}" destId="{6DEC71E6-CCF3-4D19-899F-2012194E5523}" srcOrd="0" destOrd="0" presId="urn:microsoft.com/office/officeart/2005/8/layout/vList2"/>
    <dgm:cxn modelId="{7267C5E8-67C4-4881-A7BB-0FE53ADEEF65}" srcId="{3E439E1C-A119-40B2-8A40-D2EA7244B2C4}" destId="{8A8E899D-5EB2-41F3-97E3-FB85BA5046A2}" srcOrd="1" destOrd="0" parTransId="{C4F4756E-B07F-45E8-BF3E-3B9017F046A5}" sibTransId="{950F5B75-BA44-4629-A664-D18026AE565F}"/>
    <dgm:cxn modelId="{B58BB9F6-9479-4614-92D8-4B741C3F9A4A}" srcId="{3E439E1C-A119-40B2-8A40-D2EA7244B2C4}" destId="{17B5DDFB-5754-4E1B-B3FE-4A550DD56E15}" srcOrd="0" destOrd="0" parTransId="{B7022E65-A8A0-4824-AE06-66F19797865F}" sibTransId="{02C0E3C4-18DA-47F4-AECE-225BE2A69025}"/>
    <dgm:cxn modelId="{E4F3C78B-6DCE-431D-ABC4-92BEF687F0E1}" type="presParOf" srcId="{5E73F733-9A32-4C8F-BF47-7982D15C577C}" destId="{ABE680B9-A4C2-4253-88CA-33C0B38AB895}" srcOrd="0" destOrd="0" presId="urn:microsoft.com/office/officeart/2005/8/layout/vList2"/>
    <dgm:cxn modelId="{37699B43-677A-47C1-9C8A-48579754A7DD}" type="presParOf" srcId="{5E73F733-9A32-4C8F-BF47-7982D15C577C}" destId="{16278AAA-6514-4095-A968-907B1C7C9528}" srcOrd="1" destOrd="0" presId="urn:microsoft.com/office/officeart/2005/8/layout/vList2"/>
    <dgm:cxn modelId="{F6C8DC73-6EE2-4E75-872C-2D26598B852F}" type="presParOf" srcId="{5E73F733-9A32-4C8F-BF47-7982D15C577C}" destId="{F6EE2C36-74D8-4256-91DA-705FC4F91A22}" srcOrd="2" destOrd="0" presId="urn:microsoft.com/office/officeart/2005/8/layout/vList2"/>
    <dgm:cxn modelId="{0FDFDE99-EEB8-4E13-B217-00EFAD0BF325}" type="presParOf" srcId="{5E73F733-9A32-4C8F-BF47-7982D15C577C}" destId="{1F5F7DEC-3F0D-4604-AF52-12D5D27C54B7}" srcOrd="3" destOrd="0" presId="urn:microsoft.com/office/officeart/2005/8/layout/vList2"/>
    <dgm:cxn modelId="{413414A8-D1AB-4766-8905-07D3726436F1}" type="presParOf" srcId="{5E73F733-9A32-4C8F-BF47-7982D15C577C}" destId="{6DEC71E6-CCF3-4D19-899F-2012194E552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82337E-9347-4E8A-8A2D-ABD5CBC733B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987BD7D-F943-4B35-B91B-9511CD72FE6A}">
      <dgm:prSet/>
      <dgm:spPr/>
      <dgm:t>
        <a:bodyPr/>
        <a:lstStyle/>
        <a:p>
          <a:r>
            <a:rPr lang="en-US" b="0" baseline="0"/>
            <a:t>The COPY instruction copies new files or directories from &lt;src&gt; and adds them to the filesystem of the container at the path &lt;dest&gt;.</a:t>
          </a:r>
          <a:endParaRPr lang="en-US"/>
        </a:p>
      </dgm:t>
    </dgm:pt>
    <dgm:pt modelId="{AB203578-F281-4BAD-A3D2-F80938515D25}" type="parTrans" cxnId="{2891B21E-27DB-4FC4-8F50-C2C84E891CB5}">
      <dgm:prSet/>
      <dgm:spPr/>
      <dgm:t>
        <a:bodyPr/>
        <a:lstStyle/>
        <a:p>
          <a:endParaRPr lang="en-US"/>
        </a:p>
      </dgm:t>
    </dgm:pt>
    <dgm:pt modelId="{29630420-2DFD-4818-8454-16C70D4F3434}" type="sibTrans" cxnId="{2891B21E-27DB-4FC4-8F50-C2C84E891CB5}">
      <dgm:prSet/>
      <dgm:spPr/>
      <dgm:t>
        <a:bodyPr/>
        <a:lstStyle/>
        <a:p>
          <a:endParaRPr lang="en-US"/>
        </a:p>
      </dgm:t>
    </dgm:pt>
    <dgm:pt modelId="{1E8DC562-67D8-4840-8A89-04A129B34B9E}">
      <dgm:prSet/>
      <dgm:spPr/>
      <dgm:t>
        <a:bodyPr/>
        <a:lstStyle/>
        <a:p>
          <a:r>
            <a:rPr lang="en-US" b="0" baseline="0"/>
            <a:t>Multiple &lt;src&gt; resources may be specified but the paths of files and directories will be interpreted as relative to the source of the context of the build.</a:t>
          </a:r>
          <a:endParaRPr lang="en-US"/>
        </a:p>
      </dgm:t>
    </dgm:pt>
    <dgm:pt modelId="{0E5C2EC1-D92A-4DA9-B366-EE64968707D7}" type="parTrans" cxnId="{003CE037-46CD-4CA3-B0D2-A2F8C4E3C88A}">
      <dgm:prSet/>
      <dgm:spPr/>
      <dgm:t>
        <a:bodyPr/>
        <a:lstStyle/>
        <a:p>
          <a:endParaRPr lang="en-US"/>
        </a:p>
      </dgm:t>
    </dgm:pt>
    <dgm:pt modelId="{3A62679F-5151-4FBA-AC21-74BA4CD9EB3C}" type="sibTrans" cxnId="{003CE037-46CD-4CA3-B0D2-A2F8C4E3C88A}">
      <dgm:prSet/>
      <dgm:spPr/>
      <dgm:t>
        <a:bodyPr/>
        <a:lstStyle/>
        <a:p>
          <a:endParaRPr lang="en-US"/>
        </a:p>
      </dgm:t>
    </dgm:pt>
    <dgm:pt modelId="{778052D4-DC71-4DCA-88A5-C835EE2E6A32}" type="pres">
      <dgm:prSet presAssocID="{8482337E-9347-4E8A-8A2D-ABD5CBC733BD}" presName="root" presStyleCnt="0">
        <dgm:presLayoutVars>
          <dgm:dir/>
          <dgm:resizeHandles val="exact"/>
        </dgm:presLayoutVars>
      </dgm:prSet>
      <dgm:spPr/>
    </dgm:pt>
    <dgm:pt modelId="{B5A19522-9F2F-4A4D-ADCB-55134379EF18}" type="pres">
      <dgm:prSet presAssocID="{4987BD7D-F943-4B35-B91B-9511CD72FE6A}" presName="compNode" presStyleCnt="0"/>
      <dgm:spPr/>
    </dgm:pt>
    <dgm:pt modelId="{D822D5A3-40BD-4F47-ABA4-7FDA8B047572}" type="pres">
      <dgm:prSet presAssocID="{4987BD7D-F943-4B35-B91B-9511CD72FE6A}" presName="bgRect" presStyleLbl="bgShp" presStyleIdx="0" presStyleCnt="2"/>
      <dgm:spPr/>
    </dgm:pt>
    <dgm:pt modelId="{6912A9FA-83AA-4BC3-8BA6-689C63AABED1}" type="pres">
      <dgm:prSet presAssocID="{4987BD7D-F943-4B35-B91B-9511CD72FE6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DC9598A4-D930-4BAB-A405-834EBCAF22C3}" type="pres">
      <dgm:prSet presAssocID="{4987BD7D-F943-4B35-B91B-9511CD72FE6A}" presName="spaceRect" presStyleCnt="0"/>
      <dgm:spPr/>
    </dgm:pt>
    <dgm:pt modelId="{76EE3DA0-6121-4BC6-84A7-4402E7E6C9E0}" type="pres">
      <dgm:prSet presAssocID="{4987BD7D-F943-4B35-B91B-9511CD72FE6A}" presName="parTx" presStyleLbl="revTx" presStyleIdx="0" presStyleCnt="2">
        <dgm:presLayoutVars>
          <dgm:chMax val="0"/>
          <dgm:chPref val="0"/>
        </dgm:presLayoutVars>
      </dgm:prSet>
      <dgm:spPr/>
    </dgm:pt>
    <dgm:pt modelId="{A38930F7-C666-401B-83A6-45EF68F7222D}" type="pres">
      <dgm:prSet presAssocID="{29630420-2DFD-4818-8454-16C70D4F3434}" presName="sibTrans" presStyleCnt="0"/>
      <dgm:spPr/>
    </dgm:pt>
    <dgm:pt modelId="{61F77D22-D79B-4676-8597-3E69DFEAC691}" type="pres">
      <dgm:prSet presAssocID="{1E8DC562-67D8-4840-8A89-04A129B34B9E}" presName="compNode" presStyleCnt="0"/>
      <dgm:spPr/>
    </dgm:pt>
    <dgm:pt modelId="{0EE24C90-BD1D-4914-B36B-E5C0185F65E0}" type="pres">
      <dgm:prSet presAssocID="{1E8DC562-67D8-4840-8A89-04A129B34B9E}" presName="bgRect" presStyleLbl="bgShp" presStyleIdx="1" presStyleCnt="2"/>
      <dgm:spPr/>
    </dgm:pt>
    <dgm:pt modelId="{194AD968-8445-4C52-9B75-3A251CA40E13}" type="pres">
      <dgm:prSet presAssocID="{1E8DC562-67D8-4840-8A89-04A129B34B9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19317B41-FA5B-4A7E-8AC2-BEF249A32846}" type="pres">
      <dgm:prSet presAssocID="{1E8DC562-67D8-4840-8A89-04A129B34B9E}" presName="spaceRect" presStyleCnt="0"/>
      <dgm:spPr/>
    </dgm:pt>
    <dgm:pt modelId="{602B0718-B9D5-497F-A254-815BE5154602}" type="pres">
      <dgm:prSet presAssocID="{1E8DC562-67D8-4840-8A89-04A129B34B9E}" presName="parTx" presStyleLbl="revTx" presStyleIdx="1" presStyleCnt="2">
        <dgm:presLayoutVars>
          <dgm:chMax val="0"/>
          <dgm:chPref val="0"/>
        </dgm:presLayoutVars>
      </dgm:prSet>
      <dgm:spPr/>
    </dgm:pt>
  </dgm:ptLst>
  <dgm:cxnLst>
    <dgm:cxn modelId="{2891B21E-27DB-4FC4-8F50-C2C84E891CB5}" srcId="{8482337E-9347-4E8A-8A2D-ABD5CBC733BD}" destId="{4987BD7D-F943-4B35-B91B-9511CD72FE6A}" srcOrd="0" destOrd="0" parTransId="{AB203578-F281-4BAD-A3D2-F80938515D25}" sibTransId="{29630420-2DFD-4818-8454-16C70D4F3434}"/>
    <dgm:cxn modelId="{003CE037-46CD-4CA3-B0D2-A2F8C4E3C88A}" srcId="{8482337E-9347-4E8A-8A2D-ABD5CBC733BD}" destId="{1E8DC562-67D8-4840-8A89-04A129B34B9E}" srcOrd="1" destOrd="0" parTransId="{0E5C2EC1-D92A-4DA9-B366-EE64968707D7}" sibTransId="{3A62679F-5151-4FBA-AC21-74BA4CD9EB3C}"/>
    <dgm:cxn modelId="{9C6AAB73-44FB-4CCC-ADE0-FFA83248DDDA}" type="presOf" srcId="{8482337E-9347-4E8A-8A2D-ABD5CBC733BD}" destId="{778052D4-DC71-4DCA-88A5-C835EE2E6A32}" srcOrd="0" destOrd="0" presId="urn:microsoft.com/office/officeart/2018/2/layout/IconVerticalSolidList"/>
    <dgm:cxn modelId="{24D20B8C-B27B-46FD-B7F4-75AE198C2485}" type="presOf" srcId="{4987BD7D-F943-4B35-B91B-9511CD72FE6A}" destId="{76EE3DA0-6121-4BC6-84A7-4402E7E6C9E0}" srcOrd="0" destOrd="0" presId="urn:microsoft.com/office/officeart/2018/2/layout/IconVerticalSolidList"/>
    <dgm:cxn modelId="{A275FFFF-0876-4B37-9C29-15BF5B780841}" type="presOf" srcId="{1E8DC562-67D8-4840-8A89-04A129B34B9E}" destId="{602B0718-B9D5-497F-A254-815BE5154602}" srcOrd="0" destOrd="0" presId="urn:microsoft.com/office/officeart/2018/2/layout/IconVerticalSolidList"/>
    <dgm:cxn modelId="{6B66ACC2-A833-4420-9423-152B71ABE8B1}" type="presParOf" srcId="{778052D4-DC71-4DCA-88A5-C835EE2E6A32}" destId="{B5A19522-9F2F-4A4D-ADCB-55134379EF18}" srcOrd="0" destOrd="0" presId="urn:microsoft.com/office/officeart/2018/2/layout/IconVerticalSolidList"/>
    <dgm:cxn modelId="{4A7E177C-ADFD-4874-AF51-860167E1675B}" type="presParOf" srcId="{B5A19522-9F2F-4A4D-ADCB-55134379EF18}" destId="{D822D5A3-40BD-4F47-ABA4-7FDA8B047572}" srcOrd="0" destOrd="0" presId="urn:microsoft.com/office/officeart/2018/2/layout/IconVerticalSolidList"/>
    <dgm:cxn modelId="{16663C06-286D-418C-B27D-F841E0F20AFE}" type="presParOf" srcId="{B5A19522-9F2F-4A4D-ADCB-55134379EF18}" destId="{6912A9FA-83AA-4BC3-8BA6-689C63AABED1}" srcOrd="1" destOrd="0" presId="urn:microsoft.com/office/officeart/2018/2/layout/IconVerticalSolidList"/>
    <dgm:cxn modelId="{745D943C-3AB8-4BF4-8BB8-3B2239ED2F68}" type="presParOf" srcId="{B5A19522-9F2F-4A4D-ADCB-55134379EF18}" destId="{DC9598A4-D930-4BAB-A405-834EBCAF22C3}" srcOrd="2" destOrd="0" presId="urn:microsoft.com/office/officeart/2018/2/layout/IconVerticalSolidList"/>
    <dgm:cxn modelId="{2887C21D-6D87-4A60-84E0-35505EB2C26D}" type="presParOf" srcId="{B5A19522-9F2F-4A4D-ADCB-55134379EF18}" destId="{76EE3DA0-6121-4BC6-84A7-4402E7E6C9E0}" srcOrd="3" destOrd="0" presId="urn:microsoft.com/office/officeart/2018/2/layout/IconVerticalSolidList"/>
    <dgm:cxn modelId="{27213389-E161-48BB-AEBA-C22D9D5691A7}" type="presParOf" srcId="{778052D4-DC71-4DCA-88A5-C835EE2E6A32}" destId="{A38930F7-C666-401B-83A6-45EF68F7222D}" srcOrd="1" destOrd="0" presId="urn:microsoft.com/office/officeart/2018/2/layout/IconVerticalSolidList"/>
    <dgm:cxn modelId="{D57BC70B-5DEC-4721-817D-D8582E44DD2F}" type="presParOf" srcId="{778052D4-DC71-4DCA-88A5-C835EE2E6A32}" destId="{61F77D22-D79B-4676-8597-3E69DFEAC691}" srcOrd="2" destOrd="0" presId="urn:microsoft.com/office/officeart/2018/2/layout/IconVerticalSolidList"/>
    <dgm:cxn modelId="{52A8F92E-360A-4BD9-B221-7A4A413B84BA}" type="presParOf" srcId="{61F77D22-D79B-4676-8597-3E69DFEAC691}" destId="{0EE24C90-BD1D-4914-B36B-E5C0185F65E0}" srcOrd="0" destOrd="0" presId="urn:microsoft.com/office/officeart/2018/2/layout/IconVerticalSolidList"/>
    <dgm:cxn modelId="{C6C2D6CD-C6BE-4DB8-BAE2-88A21687D163}" type="presParOf" srcId="{61F77D22-D79B-4676-8597-3E69DFEAC691}" destId="{194AD968-8445-4C52-9B75-3A251CA40E13}" srcOrd="1" destOrd="0" presId="urn:microsoft.com/office/officeart/2018/2/layout/IconVerticalSolidList"/>
    <dgm:cxn modelId="{AF5812AE-9043-4B9C-A28C-CE82DE06EF3E}" type="presParOf" srcId="{61F77D22-D79B-4676-8597-3E69DFEAC691}" destId="{19317B41-FA5B-4A7E-8AC2-BEF249A32846}" srcOrd="2" destOrd="0" presId="urn:microsoft.com/office/officeart/2018/2/layout/IconVerticalSolidList"/>
    <dgm:cxn modelId="{F5813469-0A0E-47C3-AC01-A274A271ACB6}" type="presParOf" srcId="{61F77D22-D79B-4676-8597-3E69DFEAC691}" destId="{602B0718-B9D5-497F-A254-815BE515460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9BC86-791B-4169-9121-9E94B68FA57B}">
      <dsp:nvSpPr>
        <dsp:cNvPr id="0" name=""/>
        <dsp:cNvSpPr/>
      </dsp:nvSpPr>
      <dsp:spPr>
        <a:xfrm>
          <a:off x="0" y="102079"/>
          <a:ext cx="5076826" cy="117475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baseline="0"/>
            <a:t>RUN /bin/bash -c 'source $HOME/.bashrc &amp;&amp; echo $HOME’</a:t>
          </a:r>
          <a:endParaRPr lang="en-US" sz="1400" kern="1200"/>
        </a:p>
      </dsp:txBody>
      <dsp:txXfrm>
        <a:off x="57347" y="159426"/>
        <a:ext cx="4962132" cy="1060059"/>
      </dsp:txXfrm>
    </dsp:sp>
    <dsp:sp modelId="{EF9E320E-BC80-40FF-B868-F8EF0ACBA4FA}">
      <dsp:nvSpPr>
        <dsp:cNvPr id="0" name=""/>
        <dsp:cNvSpPr/>
      </dsp:nvSpPr>
      <dsp:spPr>
        <a:xfrm>
          <a:off x="0" y="1317152"/>
          <a:ext cx="5076826" cy="1174753"/>
        </a:xfrm>
        <a:prstGeom prst="roundRect">
          <a:avLst/>
        </a:prstGeom>
        <a:solidFill>
          <a:schemeClr val="accent2">
            <a:hueOff val="501856"/>
            <a:satOff val="-2199"/>
            <a:lumOff val="19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baseline="0"/>
            <a:t>To use a different shell, other than '/bin/sh', use the exec form passing in the desired shell.</a:t>
          </a:r>
          <a:endParaRPr lang="en-US" sz="1400" kern="1200"/>
        </a:p>
      </dsp:txBody>
      <dsp:txXfrm>
        <a:off x="57347" y="1374499"/>
        <a:ext cx="4962132" cy="1060059"/>
      </dsp:txXfrm>
    </dsp:sp>
    <dsp:sp modelId="{B05514D2-8682-4593-A87C-54D9FBD6E3DD}">
      <dsp:nvSpPr>
        <dsp:cNvPr id="0" name=""/>
        <dsp:cNvSpPr/>
      </dsp:nvSpPr>
      <dsp:spPr>
        <a:xfrm>
          <a:off x="0" y="2532225"/>
          <a:ext cx="5076826" cy="1174753"/>
        </a:xfrm>
        <a:prstGeom prst="roundRect">
          <a:avLst/>
        </a:prstGeom>
        <a:solidFill>
          <a:schemeClr val="accent2">
            <a:hueOff val="1003711"/>
            <a:satOff val="-4397"/>
            <a:lumOff val="39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baseline="0"/>
            <a:t>RUN ["/bin/bash", "-c", "echo hello"]</a:t>
          </a:r>
          <a:endParaRPr lang="en-US" sz="1400" kern="1200"/>
        </a:p>
      </dsp:txBody>
      <dsp:txXfrm>
        <a:off x="57347" y="2589572"/>
        <a:ext cx="4962132" cy="1060059"/>
      </dsp:txXfrm>
    </dsp:sp>
    <dsp:sp modelId="{32042F31-C939-42C5-8D4F-E4A72A309D09}">
      <dsp:nvSpPr>
        <dsp:cNvPr id="0" name=""/>
        <dsp:cNvSpPr/>
      </dsp:nvSpPr>
      <dsp:spPr>
        <a:xfrm>
          <a:off x="0" y="3747298"/>
          <a:ext cx="5076826" cy="1174753"/>
        </a:xfrm>
        <a:prstGeom prst="roundRect">
          <a:avLst/>
        </a:prstGeom>
        <a:solidFill>
          <a:schemeClr val="accent2">
            <a:hueOff val="1505567"/>
            <a:satOff val="-6596"/>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kern="1200" baseline="0"/>
            <a:t>exec form does not invoke a command shell. This means that normal shell processing does not happen. For example, RUN [ "echo", "$HOME" ] </a:t>
          </a:r>
          <a:endParaRPr lang="en-US" sz="1400" kern="1200"/>
        </a:p>
      </dsp:txBody>
      <dsp:txXfrm>
        <a:off x="57347" y="3804645"/>
        <a:ext cx="4962132" cy="10600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680B9-A4C2-4253-88CA-33C0B38AB895}">
      <dsp:nvSpPr>
        <dsp:cNvPr id="0" name=""/>
        <dsp:cNvSpPr/>
      </dsp:nvSpPr>
      <dsp:spPr>
        <a:xfrm>
          <a:off x="0" y="40384"/>
          <a:ext cx="5076826" cy="161898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baseline="0"/>
            <a:t>The ADD instruction copies new files, directories or remote file URLs from &lt;src&gt; and adds them to the filesystem of the image at the path &lt;dest&gt;.</a:t>
          </a:r>
          <a:endParaRPr lang="en-US" sz="1500" kern="1200"/>
        </a:p>
      </dsp:txBody>
      <dsp:txXfrm>
        <a:off x="79032" y="119416"/>
        <a:ext cx="4918762" cy="1460923"/>
      </dsp:txXfrm>
    </dsp:sp>
    <dsp:sp modelId="{F6EE2C36-74D8-4256-91DA-705FC4F91A22}">
      <dsp:nvSpPr>
        <dsp:cNvPr id="0" name=""/>
        <dsp:cNvSpPr/>
      </dsp:nvSpPr>
      <dsp:spPr>
        <a:xfrm>
          <a:off x="0" y="1702571"/>
          <a:ext cx="5076826" cy="1618987"/>
        </a:xfrm>
        <a:prstGeom prst="roundRect">
          <a:avLst/>
        </a:prstGeom>
        <a:solidFill>
          <a:schemeClr val="accent2">
            <a:hueOff val="752784"/>
            <a:satOff val="-3298"/>
            <a:lumOff val="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baseline="0"/>
            <a:t>Multiple &lt;src&gt; resources may be specified but if they are files or directories, their paths are interpreted as relative to the source of the context of the build.</a:t>
          </a:r>
          <a:endParaRPr lang="en-US" sz="1500" kern="1200"/>
        </a:p>
      </dsp:txBody>
      <dsp:txXfrm>
        <a:off x="79032" y="1781603"/>
        <a:ext cx="4918762" cy="1460923"/>
      </dsp:txXfrm>
    </dsp:sp>
    <dsp:sp modelId="{6DEC71E6-CCF3-4D19-899F-2012194E5523}">
      <dsp:nvSpPr>
        <dsp:cNvPr id="0" name=""/>
        <dsp:cNvSpPr/>
      </dsp:nvSpPr>
      <dsp:spPr>
        <a:xfrm>
          <a:off x="0" y="3364759"/>
          <a:ext cx="5076826" cy="1618987"/>
        </a:xfrm>
        <a:prstGeom prst="roundRect">
          <a:avLst/>
        </a:prstGeom>
        <a:solidFill>
          <a:schemeClr val="accent2">
            <a:hueOff val="1505567"/>
            <a:satOff val="-6596"/>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kern="1200" baseline="0"/>
            <a:t>Each &lt;src&gt; may contain wildcards and matching will be done using Go's filepath.Matchopen_in_new</a:t>
          </a:r>
          <a:endParaRPr lang="en-US" sz="1500" kern="1200"/>
        </a:p>
      </dsp:txBody>
      <dsp:txXfrm>
        <a:off x="79032" y="3443791"/>
        <a:ext cx="4918762" cy="14609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2D5A3-40BD-4F47-ABA4-7FDA8B047572}">
      <dsp:nvSpPr>
        <dsp:cNvPr id="0" name=""/>
        <dsp:cNvSpPr/>
      </dsp:nvSpPr>
      <dsp:spPr>
        <a:xfrm>
          <a:off x="0" y="554374"/>
          <a:ext cx="8312785" cy="10234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12A9FA-83AA-4BC3-8BA6-689C63AABED1}">
      <dsp:nvSpPr>
        <dsp:cNvPr id="0" name=""/>
        <dsp:cNvSpPr/>
      </dsp:nvSpPr>
      <dsp:spPr>
        <a:xfrm>
          <a:off x="309596" y="784653"/>
          <a:ext cx="562903" cy="5629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EE3DA0-6121-4BC6-84A7-4402E7E6C9E0}">
      <dsp:nvSpPr>
        <dsp:cNvPr id="0" name=""/>
        <dsp:cNvSpPr/>
      </dsp:nvSpPr>
      <dsp:spPr>
        <a:xfrm>
          <a:off x="1182097" y="554374"/>
          <a:ext cx="7130687" cy="102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16" tIns="108316" rIns="108316" bIns="108316" numCol="1" spcCol="1270" anchor="ctr" anchorCtr="0">
          <a:noAutofit/>
        </a:bodyPr>
        <a:lstStyle/>
        <a:p>
          <a:pPr marL="0" lvl="0" indent="0" algn="l" defTabSz="622300">
            <a:lnSpc>
              <a:spcPct val="90000"/>
            </a:lnSpc>
            <a:spcBef>
              <a:spcPct val="0"/>
            </a:spcBef>
            <a:spcAft>
              <a:spcPct val="35000"/>
            </a:spcAft>
            <a:buNone/>
          </a:pPr>
          <a:r>
            <a:rPr lang="en-US" sz="1400" b="0" kern="1200" baseline="0"/>
            <a:t>The COPY instruction copies new files or directories from &lt;src&gt; and adds them to the filesystem of the container at the path &lt;dest&gt;.</a:t>
          </a:r>
          <a:endParaRPr lang="en-US" sz="1400" kern="1200"/>
        </a:p>
      </dsp:txBody>
      <dsp:txXfrm>
        <a:off x="1182097" y="554374"/>
        <a:ext cx="7130687" cy="1023461"/>
      </dsp:txXfrm>
    </dsp:sp>
    <dsp:sp modelId="{0EE24C90-BD1D-4914-B36B-E5C0185F65E0}">
      <dsp:nvSpPr>
        <dsp:cNvPr id="0" name=""/>
        <dsp:cNvSpPr/>
      </dsp:nvSpPr>
      <dsp:spPr>
        <a:xfrm>
          <a:off x="0" y="1833701"/>
          <a:ext cx="8312785" cy="10234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4AD968-8445-4C52-9B75-3A251CA40E13}">
      <dsp:nvSpPr>
        <dsp:cNvPr id="0" name=""/>
        <dsp:cNvSpPr/>
      </dsp:nvSpPr>
      <dsp:spPr>
        <a:xfrm>
          <a:off x="309596" y="2063979"/>
          <a:ext cx="562903" cy="5629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2B0718-B9D5-497F-A254-815BE5154602}">
      <dsp:nvSpPr>
        <dsp:cNvPr id="0" name=""/>
        <dsp:cNvSpPr/>
      </dsp:nvSpPr>
      <dsp:spPr>
        <a:xfrm>
          <a:off x="1182097" y="1833701"/>
          <a:ext cx="7130687" cy="10234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16" tIns="108316" rIns="108316" bIns="108316" numCol="1" spcCol="1270" anchor="ctr" anchorCtr="0">
          <a:noAutofit/>
        </a:bodyPr>
        <a:lstStyle/>
        <a:p>
          <a:pPr marL="0" lvl="0" indent="0" algn="l" defTabSz="622300">
            <a:lnSpc>
              <a:spcPct val="90000"/>
            </a:lnSpc>
            <a:spcBef>
              <a:spcPct val="0"/>
            </a:spcBef>
            <a:spcAft>
              <a:spcPct val="35000"/>
            </a:spcAft>
            <a:buNone/>
          </a:pPr>
          <a:r>
            <a:rPr lang="en-US" sz="1400" b="0" kern="1200" baseline="0"/>
            <a:t>Multiple &lt;src&gt; resources may be specified but the paths of files and directories will be interpreted as relative to the source of the context of the build.</a:t>
          </a:r>
          <a:endParaRPr lang="en-US" sz="1400" kern="1200"/>
        </a:p>
      </dsp:txBody>
      <dsp:txXfrm>
        <a:off x="1182097" y="1833701"/>
        <a:ext cx="7130687" cy="10234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3/20/2025</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55993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3/20/2025</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1621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3/20/2025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4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3/20/2025</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055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3/20/2025</a:t>
            </a:fld>
            <a:endParaRPr lang="en-US" dirty="0"/>
          </a:p>
        </p:txBody>
      </p:sp>
    </p:spTree>
    <p:extLst>
      <p:ext uri="{BB962C8B-B14F-4D97-AF65-F5344CB8AC3E}">
        <p14:creationId xmlns:p14="http://schemas.microsoft.com/office/powerpoint/2010/main" val="89199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3/20/2025</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956352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3/20/2025</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9306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3/20/2025</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7448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3/20/2025</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8284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3/20/2025</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8905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3/20/2025</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29570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3/20/2025</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896254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ocs.docker.com/reference/dockerfile/#escap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F9C9FBBC-0D5D-2A87-EC98-63A40878ED93}"/>
              </a:ext>
            </a:extLst>
          </p:cNvPr>
          <p:cNvPicPr>
            <a:picLocks noChangeAspect="1"/>
          </p:cNvPicPr>
          <p:nvPr/>
        </p:nvPicPr>
        <p:blipFill rotWithShape="1">
          <a:blip r:embed="rId2"/>
          <a:srcRect l="14334" r="10893" b="1"/>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B2B19B9-25A7-57C4-587B-E03CE34AEA93}"/>
              </a:ext>
            </a:extLst>
          </p:cNvPr>
          <p:cNvSpPr>
            <a:spLocks noGrp="1"/>
          </p:cNvSpPr>
          <p:nvPr>
            <p:ph type="ctrTitle"/>
          </p:nvPr>
        </p:nvSpPr>
        <p:spPr>
          <a:xfrm>
            <a:off x="1180531" y="1346268"/>
            <a:ext cx="5274860" cy="3066706"/>
          </a:xfrm>
        </p:spPr>
        <p:txBody>
          <a:bodyPr anchor="b">
            <a:normAutofit/>
          </a:bodyPr>
          <a:lstStyle/>
          <a:p>
            <a:r>
              <a:rPr lang="en-IN" sz="6000"/>
              <a:t>Dockerfile</a:t>
            </a:r>
          </a:p>
        </p:txBody>
      </p:sp>
      <p:sp>
        <p:nvSpPr>
          <p:cNvPr id="3" name="Subtitle 2">
            <a:extLst>
              <a:ext uri="{FF2B5EF4-FFF2-40B4-BE49-F238E27FC236}">
                <a16:creationId xmlns:a16="http://schemas.microsoft.com/office/drawing/2014/main" id="{C2229521-CAE7-DD8D-7EF0-129185CD18A4}"/>
              </a:ext>
            </a:extLst>
          </p:cNvPr>
          <p:cNvSpPr>
            <a:spLocks noGrp="1"/>
          </p:cNvSpPr>
          <p:nvPr>
            <p:ph type="subTitle" idx="1"/>
          </p:nvPr>
        </p:nvSpPr>
        <p:spPr>
          <a:xfrm>
            <a:off x="1201212" y="4412974"/>
            <a:ext cx="4162357" cy="1576188"/>
          </a:xfrm>
        </p:spPr>
        <p:txBody>
          <a:bodyPr anchor="t">
            <a:normAutofit/>
          </a:bodyPr>
          <a:lstStyle/>
          <a:p>
            <a:r>
              <a:rPr lang="en-IN" dirty="0"/>
              <a:t>Ow</a:t>
            </a:r>
          </a:p>
        </p:txBody>
      </p:sp>
    </p:spTree>
    <p:extLst>
      <p:ext uri="{BB962C8B-B14F-4D97-AF65-F5344CB8AC3E}">
        <p14:creationId xmlns:p14="http://schemas.microsoft.com/office/powerpoint/2010/main" val="83473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43237CDE-4B42-3673-B0A3-481277681ED6}"/>
              </a:ext>
            </a:extLst>
          </p:cNvPr>
          <p:cNvSpPr>
            <a:spLocks noGrp="1"/>
          </p:cNvSpPr>
          <p:nvPr>
            <p:ph type="title"/>
          </p:nvPr>
        </p:nvSpPr>
        <p:spPr>
          <a:xfrm>
            <a:off x="1920875" y="442913"/>
            <a:ext cx="6857365" cy="1344612"/>
          </a:xfrm>
        </p:spPr>
        <p:txBody>
          <a:bodyPr anchor="b">
            <a:normAutofit/>
          </a:bodyPr>
          <a:lstStyle/>
          <a:p>
            <a:r>
              <a:rPr lang="en-IN" dirty="0"/>
              <a:t>CMD</a:t>
            </a:r>
          </a:p>
        </p:txBody>
      </p:sp>
      <p:sp>
        <p:nvSpPr>
          <p:cNvPr id="3" name="Content Placeholder 2">
            <a:extLst>
              <a:ext uri="{FF2B5EF4-FFF2-40B4-BE49-F238E27FC236}">
                <a16:creationId xmlns:a16="http://schemas.microsoft.com/office/drawing/2014/main" id="{1C0DCA53-2047-E303-2201-1ACBF5BE0196}"/>
              </a:ext>
            </a:extLst>
          </p:cNvPr>
          <p:cNvSpPr>
            <a:spLocks noGrp="1"/>
          </p:cNvSpPr>
          <p:nvPr>
            <p:ph idx="1"/>
          </p:nvPr>
        </p:nvSpPr>
        <p:spPr>
          <a:xfrm>
            <a:off x="1920875" y="2312988"/>
            <a:ext cx="6857365" cy="3651250"/>
          </a:xfrm>
        </p:spPr>
        <p:txBody>
          <a:bodyPr>
            <a:normAutofit/>
          </a:bodyPr>
          <a:lstStyle/>
          <a:p>
            <a:pPr marL="285750" indent="-285750">
              <a:buFont typeface="Arial" panose="020B0604020202020204" pitchFamily="34" charset="0"/>
              <a:buChar char="•"/>
            </a:pPr>
            <a:r>
              <a:rPr lang="en-US" dirty="0"/>
              <a:t>The CMD instruction has three forms:</a:t>
            </a:r>
          </a:p>
          <a:p>
            <a:pPr marL="285750" lvl="1" indent="-285750">
              <a:buFont typeface="Arial" panose="020B0604020202020204" pitchFamily="34" charset="0"/>
              <a:buChar char="•"/>
            </a:pPr>
            <a:r>
              <a:rPr lang="en-US" dirty="0"/>
              <a:t>CMD ["executable","param1","param2"] (exec form, this is the preferred form)</a:t>
            </a:r>
          </a:p>
          <a:p>
            <a:pPr marL="285750" lvl="1" indent="-285750">
              <a:buFont typeface="Arial" panose="020B0604020202020204" pitchFamily="34" charset="0"/>
              <a:buChar char="•"/>
            </a:pPr>
            <a:r>
              <a:rPr lang="en-US" dirty="0"/>
              <a:t>CMD ["param1","param2"] (as default parameters to ENTRYPOINT)</a:t>
            </a:r>
          </a:p>
          <a:p>
            <a:pPr marL="285750" lvl="1" indent="-285750">
              <a:buFont typeface="Arial" panose="020B0604020202020204" pitchFamily="34" charset="0"/>
              <a:buChar char="•"/>
            </a:pPr>
            <a:r>
              <a:rPr lang="en-US" dirty="0"/>
              <a:t>CMD command param1 param2 (shell form)</a:t>
            </a:r>
          </a:p>
          <a:p>
            <a:pPr marL="285750" lvl="1" indent="-285750">
              <a:buFont typeface="Arial" panose="020B0604020202020204" pitchFamily="34" charset="0"/>
              <a:buChar char="•"/>
            </a:pPr>
            <a:r>
              <a:rPr lang="en-US" dirty="0"/>
              <a:t>The main purpose of a CMD is to provide defaults for an executing container.</a:t>
            </a:r>
            <a:endParaRPr lang="en-IN" dirty="0"/>
          </a:p>
        </p:txBody>
      </p:sp>
    </p:spTree>
    <p:extLst>
      <p:ext uri="{BB962C8B-B14F-4D97-AF65-F5344CB8AC3E}">
        <p14:creationId xmlns:p14="http://schemas.microsoft.com/office/powerpoint/2010/main" val="260189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A73CC-0841-731A-8BC5-AD162F316240}"/>
              </a:ext>
            </a:extLst>
          </p:cNvPr>
          <p:cNvSpPr>
            <a:spLocks noGrp="1"/>
          </p:cNvSpPr>
          <p:nvPr>
            <p:ph type="title"/>
          </p:nvPr>
        </p:nvSpPr>
        <p:spPr/>
        <p:txBody>
          <a:bodyPr>
            <a:normAutofit/>
          </a:bodyPr>
          <a:lstStyle/>
          <a:p>
            <a:r>
              <a:rPr lang="en-IN" b="0" i="0" u="none" strike="noStrike" dirty="0">
                <a:solidFill>
                  <a:srgbClr val="000000"/>
                </a:solidFill>
                <a:effectLst/>
                <a:latin typeface="Roboto Flex"/>
              </a:rPr>
              <a:t>Shell and exec form</a:t>
            </a:r>
            <a:endParaRPr lang="en-IN" dirty="0"/>
          </a:p>
        </p:txBody>
      </p:sp>
      <p:sp>
        <p:nvSpPr>
          <p:cNvPr id="3" name="Content Placeholder 2">
            <a:extLst>
              <a:ext uri="{FF2B5EF4-FFF2-40B4-BE49-F238E27FC236}">
                <a16:creationId xmlns:a16="http://schemas.microsoft.com/office/drawing/2014/main" id="{76A0FF72-E4FB-9E8F-315E-8034631A340C}"/>
              </a:ext>
            </a:extLst>
          </p:cNvPr>
          <p:cNvSpPr>
            <a:spLocks noGrp="1"/>
          </p:cNvSpPr>
          <p:nvPr>
            <p:ph idx="1"/>
          </p:nvPr>
        </p:nvSpPr>
        <p:spPr/>
        <p:txBody>
          <a:bodyPr/>
          <a:lstStyle/>
          <a:p>
            <a:pPr marL="285750" indent="-285750">
              <a:buFont typeface="Arial" panose="020B0604020202020204" pitchFamily="34" charset="0"/>
              <a:buChar char="•"/>
            </a:pPr>
            <a:r>
              <a:rPr lang="en-US" dirty="0"/>
              <a:t>The RUN, CMD, and ENTRYPOINT instructions all have two possible forms:</a:t>
            </a:r>
          </a:p>
          <a:p>
            <a:pPr marL="285750" indent="-285750">
              <a:buFont typeface="Arial" panose="020B0604020202020204" pitchFamily="34" charset="0"/>
              <a:buChar char="•"/>
            </a:pPr>
            <a:r>
              <a:rPr lang="en-US" dirty="0"/>
              <a:t>INSTRUCTION ["executable","param1","param2"] (exec form)</a:t>
            </a:r>
          </a:p>
          <a:p>
            <a:pPr marL="285750" indent="-285750">
              <a:buFont typeface="Arial" panose="020B0604020202020204" pitchFamily="34" charset="0"/>
              <a:buChar char="•"/>
            </a:pPr>
            <a:r>
              <a:rPr lang="en-US" dirty="0"/>
              <a:t>INSTRUCTION command param1 param2 (shell form)</a:t>
            </a:r>
          </a:p>
          <a:p>
            <a:pPr marL="285750" indent="-285750">
              <a:buFont typeface="Arial" panose="020B0604020202020204" pitchFamily="34" charset="0"/>
              <a:buChar char="•"/>
            </a:pPr>
            <a:r>
              <a:rPr lang="en-US" dirty="0"/>
              <a:t>The exec form makes it possible to avoid shell string munging, and to invoke commands using a specific command shell, or any other executable. It uses a JSON array syntax, where each element in the array is a command, flag, or argument.</a:t>
            </a:r>
            <a:endParaRPr lang="en-IN" dirty="0"/>
          </a:p>
        </p:txBody>
      </p:sp>
    </p:spTree>
    <p:extLst>
      <p:ext uri="{BB962C8B-B14F-4D97-AF65-F5344CB8AC3E}">
        <p14:creationId xmlns:p14="http://schemas.microsoft.com/office/powerpoint/2010/main" val="3665057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D87D9-D33E-E30D-370D-247DDFEA8C2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46C8CA9A-6BD9-67AD-3C19-A0D06A6A19B3}"/>
              </a:ext>
            </a:extLst>
          </p:cNvPr>
          <p:cNvSpPr>
            <a:spLocks noGrp="1"/>
          </p:cNvSpPr>
          <p:nvPr>
            <p:ph idx="1"/>
          </p:nvPr>
        </p:nvSpPr>
        <p:spPr/>
        <p:txBody>
          <a:bodyPr/>
          <a:lstStyle/>
          <a:p>
            <a:pPr marL="285750" indent="-285750">
              <a:buFont typeface="Arial" panose="020B0604020202020204" pitchFamily="34" charset="0"/>
              <a:buChar char="•"/>
            </a:pPr>
            <a:r>
              <a:rPr lang="en-US" b="0" i="0" dirty="0">
                <a:solidFill>
                  <a:srgbClr val="000000"/>
                </a:solidFill>
                <a:effectLst/>
                <a:latin typeface="Roboto Flex"/>
              </a:rPr>
              <a:t>The exec form is parsed as a JSON array, which means that you must use double-quotes (") around words, not single-quotes (‘).</a:t>
            </a:r>
          </a:p>
          <a:p>
            <a:pPr marL="285750" indent="-285750">
              <a:buFont typeface="Arial" panose="020B0604020202020204" pitchFamily="34" charset="0"/>
              <a:buChar char="•"/>
            </a:pPr>
            <a:r>
              <a:rPr lang="en-US" b="0" i="0" dirty="0">
                <a:solidFill>
                  <a:srgbClr val="000000"/>
                </a:solidFill>
                <a:effectLst/>
                <a:latin typeface="Roboto Flex"/>
              </a:rPr>
              <a:t>Unlike the exec form, instructions using the shell form always use a command shell. The shell form doesn't use the JSON array format, instead it's a regular string. </a:t>
            </a:r>
            <a:endParaRPr lang="en-US" dirty="0">
              <a:solidFill>
                <a:srgbClr val="000000"/>
              </a:solidFill>
              <a:latin typeface="Roboto Flex"/>
            </a:endParaRPr>
          </a:p>
          <a:p>
            <a:pPr marL="285750" indent="-285750">
              <a:buFont typeface="Arial" panose="020B0604020202020204" pitchFamily="34" charset="0"/>
              <a:buChar char="•"/>
            </a:pPr>
            <a:r>
              <a:rPr lang="en-US" b="0" i="0" dirty="0">
                <a:solidFill>
                  <a:srgbClr val="000000"/>
                </a:solidFill>
                <a:effectLst/>
                <a:latin typeface="Roboto Flex"/>
              </a:rPr>
              <a:t> The shell form string lets you escape newlines using the </a:t>
            </a:r>
            <a:r>
              <a:rPr lang="en-US" b="0" i="0" u="sng" dirty="0">
                <a:effectLst/>
                <a:latin typeface="Roboto Flex"/>
                <a:hlinkClick r:id="rId2"/>
              </a:rPr>
              <a:t>escape character</a:t>
            </a:r>
            <a:r>
              <a:rPr lang="en-US" b="0" i="0" dirty="0">
                <a:solidFill>
                  <a:srgbClr val="000000"/>
                </a:solidFill>
                <a:effectLst/>
                <a:latin typeface="Roboto Flex"/>
              </a:rPr>
              <a:t> (backslash by default) to continue a single instruction onto the next line.</a:t>
            </a:r>
            <a:endParaRPr lang="en-IN" dirty="0"/>
          </a:p>
        </p:txBody>
      </p:sp>
    </p:spTree>
    <p:extLst>
      <p:ext uri="{BB962C8B-B14F-4D97-AF65-F5344CB8AC3E}">
        <p14:creationId xmlns:p14="http://schemas.microsoft.com/office/powerpoint/2010/main" val="297217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0B0F4FC-5D43-4F4E-4FC6-3E93F144271B}"/>
              </a:ext>
            </a:extLst>
          </p:cNvPr>
          <p:cNvSpPr>
            <a:spLocks noGrp="1"/>
          </p:cNvSpPr>
          <p:nvPr>
            <p:ph type="title"/>
          </p:nvPr>
        </p:nvSpPr>
        <p:spPr>
          <a:xfrm>
            <a:off x="914400" y="442912"/>
            <a:ext cx="5295569" cy="1822123"/>
          </a:xfrm>
        </p:spPr>
        <p:txBody>
          <a:bodyPr anchor="b">
            <a:normAutofit/>
          </a:bodyPr>
          <a:lstStyle/>
          <a:p>
            <a:r>
              <a:rPr lang="en-IN" dirty="0"/>
              <a:t>LABEL </a:t>
            </a:r>
          </a:p>
        </p:txBody>
      </p:sp>
      <p:sp>
        <p:nvSpPr>
          <p:cNvPr id="3" name="Content Placeholder 2">
            <a:extLst>
              <a:ext uri="{FF2B5EF4-FFF2-40B4-BE49-F238E27FC236}">
                <a16:creationId xmlns:a16="http://schemas.microsoft.com/office/drawing/2014/main" id="{9CA57336-B847-E7EC-31D2-99C62E2E43AD}"/>
              </a:ext>
            </a:extLst>
          </p:cNvPr>
          <p:cNvSpPr>
            <a:spLocks noGrp="1"/>
          </p:cNvSpPr>
          <p:nvPr>
            <p:ph idx="1"/>
          </p:nvPr>
        </p:nvSpPr>
        <p:spPr>
          <a:xfrm>
            <a:off x="914400" y="2496720"/>
            <a:ext cx="5181599" cy="3467518"/>
          </a:xfrm>
        </p:spPr>
        <p:txBody>
          <a:bodyPr anchor="t">
            <a:normAutofit/>
          </a:bodyPr>
          <a:lstStyle/>
          <a:p>
            <a:pPr marL="285750" indent="-285750">
              <a:buFont typeface="Arial" panose="020B0604020202020204" pitchFamily="34" charset="0"/>
              <a:buChar char="•"/>
            </a:pPr>
            <a:r>
              <a:rPr lang="en-US" sz="1700"/>
              <a:t>LABEL &lt;key&gt;=&lt;value&gt; &lt;key&gt;=&lt;value&gt; &lt;key&gt;=&lt;value&gt; ...</a:t>
            </a:r>
          </a:p>
          <a:p>
            <a:pPr marL="285750" indent="-285750">
              <a:buFont typeface="Arial" panose="020B0604020202020204" pitchFamily="34" charset="0"/>
              <a:buChar char="•"/>
            </a:pPr>
            <a:r>
              <a:rPr lang="en-US" sz="1700"/>
              <a:t>The LABEL instruction adds metadata to an image. A LABEL is a key-value pair. To include spaces within a LABEL value, use quotes and backslashes as you would in command-line parsing</a:t>
            </a:r>
            <a:endParaRPr lang="en-IN" sz="1700"/>
          </a:p>
        </p:txBody>
      </p:sp>
      <p:sp>
        <p:nvSpPr>
          <p:cNvPr id="14" name="Freeform: Shape 13">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Picture 6">
            <a:extLst>
              <a:ext uri="{FF2B5EF4-FFF2-40B4-BE49-F238E27FC236}">
                <a16:creationId xmlns:a16="http://schemas.microsoft.com/office/drawing/2014/main" id="{B85C67BE-8320-AB94-5050-1B7E0E843957}"/>
              </a:ext>
            </a:extLst>
          </p:cNvPr>
          <p:cNvPicPr>
            <a:picLocks noChangeAspect="1"/>
          </p:cNvPicPr>
          <p:nvPr/>
        </p:nvPicPr>
        <p:blipFill>
          <a:blip r:embed="rId2"/>
          <a:stretch>
            <a:fillRect/>
          </a:stretch>
        </p:blipFill>
        <p:spPr>
          <a:xfrm>
            <a:off x="7361878" y="1219154"/>
            <a:ext cx="5059418" cy="3139439"/>
          </a:xfrm>
          <a:prstGeom prst="rect">
            <a:avLst/>
          </a:prstGeom>
        </p:spPr>
      </p:pic>
    </p:spTree>
    <p:extLst>
      <p:ext uri="{BB962C8B-B14F-4D97-AF65-F5344CB8AC3E}">
        <p14:creationId xmlns:p14="http://schemas.microsoft.com/office/powerpoint/2010/main" val="3634937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F986C2F-2A8D-B4C9-5BF2-BDD4A5E1A8DA}"/>
              </a:ext>
            </a:extLst>
          </p:cNvPr>
          <p:cNvSpPr>
            <a:spLocks noGrp="1"/>
          </p:cNvSpPr>
          <p:nvPr>
            <p:ph type="title"/>
          </p:nvPr>
        </p:nvSpPr>
        <p:spPr>
          <a:xfrm>
            <a:off x="914400" y="442912"/>
            <a:ext cx="5295569" cy="1822123"/>
          </a:xfrm>
        </p:spPr>
        <p:txBody>
          <a:bodyPr anchor="b">
            <a:normAutofit/>
          </a:bodyPr>
          <a:lstStyle/>
          <a:p>
            <a:r>
              <a:rPr lang="en-IN" dirty="0"/>
              <a:t>EXPOSE:</a:t>
            </a:r>
            <a:r>
              <a:rPr lang="en-IN" b="1" i="0">
                <a:effectLst/>
                <a:latin typeface="Roboto Mono" panose="00000009000000000000" pitchFamily="49" charset="0"/>
              </a:rPr>
              <a:t>EXPOSE</a:t>
            </a:r>
            <a:r>
              <a:rPr lang="en-IN" b="0" i="0">
                <a:effectLst/>
                <a:latin typeface="Roboto Mono" panose="00000009000000000000" pitchFamily="49" charset="0"/>
              </a:rPr>
              <a:t> 80/</a:t>
            </a:r>
            <a:r>
              <a:rPr lang="en-IN" b="0" i="0" err="1">
                <a:effectLst/>
                <a:latin typeface="Roboto Mono" panose="00000009000000000000" pitchFamily="49" charset="0"/>
              </a:rPr>
              <a:t>udp</a:t>
            </a:r>
            <a:endParaRPr lang="en-IN" dirty="0"/>
          </a:p>
        </p:txBody>
      </p:sp>
      <p:sp>
        <p:nvSpPr>
          <p:cNvPr id="3" name="Content Placeholder 2">
            <a:extLst>
              <a:ext uri="{FF2B5EF4-FFF2-40B4-BE49-F238E27FC236}">
                <a16:creationId xmlns:a16="http://schemas.microsoft.com/office/drawing/2014/main" id="{1D511EF7-2543-CDDB-6449-E0728FA749A0}"/>
              </a:ext>
            </a:extLst>
          </p:cNvPr>
          <p:cNvSpPr>
            <a:spLocks noGrp="1"/>
          </p:cNvSpPr>
          <p:nvPr>
            <p:ph idx="1"/>
          </p:nvPr>
        </p:nvSpPr>
        <p:spPr>
          <a:xfrm>
            <a:off x="914400" y="2496720"/>
            <a:ext cx="5181599" cy="3467518"/>
          </a:xfrm>
        </p:spPr>
        <p:txBody>
          <a:bodyPr anchor="t">
            <a:normAutofit/>
          </a:bodyPr>
          <a:lstStyle/>
          <a:p>
            <a:pPr marL="285750" indent="-285750">
              <a:lnSpc>
                <a:spcPct val="130000"/>
              </a:lnSpc>
              <a:buFont typeface="Arial" panose="020B0604020202020204" pitchFamily="34" charset="0"/>
              <a:buChar char="•"/>
            </a:pPr>
            <a:r>
              <a:rPr lang="en-IN" sz="1000"/>
              <a:t>EXPOSE &lt;port&gt; [&lt;port&gt;/&lt;protocol&gt;...]</a:t>
            </a:r>
          </a:p>
          <a:p>
            <a:pPr marL="285750" indent="-285750">
              <a:lnSpc>
                <a:spcPct val="130000"/>
              </a:lnSpc>
              <a:buFont typeface="Arial" panose="020B0604020202020204" pitchFamily="34" charset="0"/>
              <a:buChar char="•"/>
            </a:pPr>
            <a:r>
              <a:rPr lang="en-US" sz="1000"/>
              <a:t>The EXPOSE instruction informs Docker that the container listens on the specified network ports at runtime. You can specify whether the port listens on TCP or UDP, and the default is TCP if the protocol is not specified.</a:t>
            </a:r>
          </a:p>
          <a:p>
            <a:pPr marL="285750" indent="-285750">
              <a:lnSpc>
                <a:spcPct val="130000"/>
              </a:lnSpc>
              <a:buFont typeface="Arial" panose="020B0604020202020204" pitchFamily="34" charset="0"/>
              <a:buChar char="•"/>
            </a:pPr>
            <a:r>
              <a:rPr lang="en-US" sz="1000"/>
              <a:t>The EXPOSE instruction does not actually publish the port. It functions as a type of documentation between the person who builds the image and the person who runs the container, about which ports are intended to be published. To actually publish the port when running the container, use the -p flag on docker run to publish and map one or more ports, or the -P flag to publish all exposed ports and map them to high-order ports</a:t>
            </a:r>
            <a:endParaRPr lang="en-IN" sz="1000"/>
          </a:p>
        </p:txBody>
      </p:sp>
      <p:sp>
        <p:nvSpPr>
          <p:cNvPr id="12" name="Freeform: Shape 11">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7" name="Graphic 6" descr="Transfer">
            <a:extLst>
              <a:ext uri="{FF2B5EF4-FFF2-40B4-BE49-F238E27FC236}">
                <a16:creationId xmlns:a16="http://schemas.microsoft.com/office/drawing/2014/main" id="{D45A5486-DBD8-4C83-16F2-B478937DFD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1950" y="1073827"/>
            <a:ext cx="3217333" cy="3217333"/>
          </a:xfrm>
          <a:prstGeom prst="rect">
            <a:avLst/>
          </a:prstGeom>
        </p:spPr>
      </p:pic>
    </p:spTree>
    <p:extLst>
      <p:ext uri="{BB962C8B-B14F-4D97-AF65-F5344CB8AC3E}">
        <p14:creationId xmlns:p14="http://schemas.microsoft.com/office/powerpoint/2010/main" val="191175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9465-0BE1-6B26-C1BE-0DD85367D4F9}"/>
              </a:ext>
            </a:extLst>
          </p:cNvPr>
          <p:cNvSpPr>
            <a:spLocks noGrp="1"/>
          </p:cNvSpPr>
          <p:nvPr>
            <p:ph type="title"/>
          </p:nvPr>
        </p:nvSpPr>
        <p:spPr/>
        <p:txBody>
          <a:bodyPr>
            <a:normAutofit/>
          </a:bodyPr>
          <a:lstStyle/>
          <a:p>
            <a:r>
              <a:rPr lang="en-IN" b="0" dirty="0">
                <a:solidFill>
                  <a:srgbClr val="000000"/>
                </a:solidFill>
                <a:latin typeface="Roboto" panose="02000000000000000000" pitchFamily="2" charset="0"/>
              </a:rPr>
              <a:t>ENV:</a:t>
            </a:r>
            <a:r>
              <a:rPr lang="en-IN" b="1" i="0" dirty="0">
                <a:solidFill>
                  <a:srgbClr val="204A87"/>
                </a:solidFill>
                <a:effectLst/>
                <a:latin typeface="Roboto Mono" panose="00000009000000000000" pitchFamily="49" charset="0"/>
              </a:rPr>
              <a:t>ENV</a:t>
            </a:r>
            <a:r>
              <a:rPr lang="en-IN" b="0" i="0" dirty="0">
                <a:solidFill>
                  <a:srgbClr val="17191E"/>
                </a:solidFill>
                <a:effectLst/>
                <a:latin typeface="Roboto Mono" panose="00000009000000000000" pitchFamily="49" charset="0"/>
              </a:rPr>
              <a:t> &lt;key&gt;</a:t>
            </a:r>
            <a:r>
              <a:rPr lang="en-IN" b="1" i="0" dirty="0">
                <a:solidFill>
                  <a:srgbClr val="CE5C00"/>
                </a:solidFill>
                <a:effectLst/>
                <a:latin typeface="Roboto Mono" panose="00000009000000000000" pitchFamily="49" charset="0"/>
              </a:rPr>
              <a:t>=</a:t>
            </a:r>
            <a:r>
              <a:rPr lang="en-IN" b="0" i="0" dirty="0">
                <a:solidFill>
                  <a:srgbClr val="17191E"/>
                </a:solidFill>
                <a:effectLst/>
                <a:latin typeface="Roboto Mono" panose="00000009000000000000" pitchFamily="49" charset="0"/>
              </a:rPr>
              <a:t>&lt;value&gt; ...</a:t>
            </a:r>
            <a:endParaRPr lang="en-IN" dirty="0"/>
          </a:p>
        </p:txBody>
      </p:sp>
      <p:sp>
        <p:nvSpPr>
          <p:cNvPr id="3" name="Content Placeholder 2">
            <a:extLst>
              <a:ext uri="{FF2B5EF4-FFF2-40B4-BE49-F238E27FC236}">
                <a16:creationId xmlns:a16="http://schemas.microsoft.com/office/drawing/2014/main" id="{E03FEF88-B009-A23E-2C06-234DDD2ADB19}"/>
              </a:ext>
            </a:extLst>
          </p:cNvPr>
          <p:cNvSpPr>
            <a:spLocks noGrp="1"/>
          </p:cNvSpPr>
          <p:nvPr>
            <p:ph idx="1"/>
          </p:nvPr>
        </p:nvSpPr>
        <p:spPr/>
        <p:txBody>
          <a:bodyPr/>
          <a:lstStyle/>
          <a:p>
            <a:pPr marL="285750" indent="-285750">
              <a:buFont typeface="Arial" panose="020B0604020202020204" pitchFamily="34" charset="0"/>
              <a:buChar char="•"/>
            </a:pPr>
            <a:r>
              <a:rPr lang="en-US" dirty="0"/>
              <a:t>The ENV instruction sets the environment variable &lt;key&gt; to the value &lt;value&gt;. This value will be in the environment for all subsequent instructions in the build stage and can be replaced inline in many as well</a:t>
            </a:r>
            <a:endParaRPr lang="en-IN" dirty="0"/>
          </a:p>
        </p:txBody>
      </p:sp>
    </p:spTree>
    <p:extLst>
      <p:ext uri="{BB962C8B-B14F-4D97-AF65-F5344CB8AC3E}">
        <p14:creationId xmlns:p14="http://schemas.microsoft.com/office/powerpoint/2010/main" val="1143297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11" name="Group 10">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12" name="Freeform: Shape 11">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74A1B4D-0B13-72DF-D7F2-4EE17A0A2897}"/>
              </a:ext>
            </a:extLst>
          </p:cNvPr>
          <p:cNvSpPr>
            <a:spLocks noGrp="1"/>
          </p:cNvSpPr>
          <p:nvPr>
            <p:ph type="title"/>
          </p:nvPr>
        </p:nvSpPr>
        <p:spPr>
          <a:xfrm>
            <a:off x="1829849" y="1899904"/>
            <a:ext cx="3312116" cy="2934031"/>
          </a:xfrm>
        </p:spPr>
        <p:txBody>
          <a:bodyPr anchor="ctr">
            <a:normAutofit/>
          </a:bodyPr>
          <a:lstStyle/>
          <a:p>
            <a:r>
              <a:rPr lang="en-IN" dirty="0"/>
              <a:t>ADD:</a:t>
            </a:r>
            <a:br>
              <a:rPr lang="en-IN" dirty="0"/>
            </a:br>
            <a:r>
              <a:rPr lang="en-IN" dirty="0" err="1"/>
              <a:t>exm</a:t>
            </a:r>
            <a:r>
              <a:rPr lang="en-IN" dirty="0"/>
              <a:t>: </a:t>
            </a:r>
            <a:br>
              <a:rPr lang="en-IN" dirty="0"/>
            </a:br>
            <a:r>
              <a:rPr lang="en-IN" b="1" i="0" dirty="0">
                <a:effectLst/>
                <a:latin typeface="Roboto Mono" panose="00000009000000000000" pitchFamily="49" charset="0"/>
              </a:rPr>
              <a:t>ADD</a:t>
            </a:r>
            <a:r>
              <a:rPr lang="en-IN" b="0" i="0" dirty="0">
                <a:effectLst/>
                <a:latin typeface="Roboto Mono" panose="00000009000000000000" pitchFamily="49" charset="0"/>
              </a:rPr>
              <a:t> </a:t>
            </a:r>
            <a:r>
              <a:rPr lang="en-IN" b="0" i="0" dirty="0" err="1">
                <a:effectLst/>
                <a:latin typeface="Roboto Mono" panose="00000009000000000000" pitchFamily="49" charset="0"/>
              </a:rPr>
              <a:t>hom</a:t>
            </a:r>
            <a:r>
              <a:rPr lang="en-IN" b="0" i="0" dirty="0">
                <a:effectLst/>
                <a:latin typeface="Roboto Mono" panose="00000009000000000000" pitchFamily="49" charset="0"/>
              </a:rPr>
              <a:t>* /</a:t>
            </a:r>
            <a:r>
              <a:rPr lang="en-IN" b="0" i="0" dirty="0" err="1">
                <a:effectLst/>
                <a:latin typeface="Roboto Mono" panose="00000009000000000000" pitchFamily="49" charset="0"/>
              </a:rPr>
              <a:t>mydir</a:t>
            </a:r>
            <a:r>
              <a:rPr lang="en-IN" b="0" i="0" dirty="0">
                <a:effectLst/>
                <a:latin typeface="Roboto Mono" panose="00000009000000000000" pitchFamily="49" charset="0"/>
              </a:rPr>
              <a:t>/</a:t>
            </a:r>
            <a:endParaRPr lang="en-IN" dirty="0"/>
          </a:p>
        </p:txBody>
      </p:sp>
      <p:graphicFrame>
        <p:nvGraphicFramePr>
          <p:cNvPr id="5" name="Content Placeholder 2">
            <a:extLst>
              <a:ext uri="{FF2B5EF4-FFF2-40B4-BE49-F238E27FC236}">
                <a16:creationId xmlns:a16="http://schemas.microsoft.com/office/drawing/2014/main" id="{6EFFD79A-5FDA-ED3B-0742-B098CEEBFC14}"/>
              </a:ext>
            </a:extLst>
          </p:cNvPr>
          <p:cNvGraphicFramePr>
            <a:graphicFrameLocks noGrp="1"/>
          </p:cNvGraphicFramePr>
          <p:nvPr>
            <p:ph idx="1"/>
            <p:extLst>
              <p:ext uri="{D42A27DB-BD31-4B8C-83A1-F6EECF244321}">
                <p14:modId xmlns:p14="http://schemas.microsoft.com/office/powerpoint/2010/main" val="2137291131"/>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5895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EC86DB4-572A-4F71-AF8A-2395B4CA7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56583" y="0"/>
            <a:ext cx="11435265" cy="6858000"/>
          </a:xfrm>
          <a:custGeom>
            <a:avLst/>
            <a:gdLst>
              <a:gd name="connsiteX0" fmla="*/ 9925983 w 11435265"/>
              <a:gd name="connsiteY0" fmla="*/ 6858000 h 6858000"/>
              <a:gd name="connsiteX1" fmla="*/ 0 w 11435265"/>
              <a:gd name="connsiteY1" fmla="*/ 6858000 h 6858000"/>
              <a:gd name="connsiteX2" fmla="*/ 0 w 11435265"/>
              <a:gd name="connsiteY2" fmla="*/ 0 h 6858000"/>
              <a:gd name="connsiteX3" fmla="*/ 996904 w 11435265"/>
              <a:gd name="connsiteY3" fmla="*/ 0 h 6858000"/>
              <a:gd name="connsiteX4" fmla="*/ 2426875 w 11435265"/>
              <a:gd name="connsiteY4" fmla="*/ 0 h 6858000"/>
              <a:gd name="connsiteX5" fmla="*/ 4014127 w 11435265"/>
              <a:gd name="connsiteY5" fmla="*/ 0 h 6858000"/>
              <a:gd name="connsiteX6" fmla="*/ 4359595 w 11435265"/>
              <a:gd name="connsiteY6" fmla="*/ 0 h 6858000"/>
              <a:gd name="connsiteX7" fmla="*/ 4647960 w 11435265"/>
              <a:gd name="connsiteY7" fmla="*/ 0 h 6858000"/>
              <a:gd name="connsiteX8" fmla="*/ 4691093 w 11435265"/>
              <a:gd name="connsiteY8" fmla="*/ 0 h 6858000"/>
              <a:gd name="connsiteX9" fmla="*/ 5558544 w 11435265"/>
              <a:gd name="connsiteY9" fmla="*/ 0 h 6858000"/>
              <a:gd name="connsiteX10" fmla="*/ 5570664 w 11435265"/>
              <a:gd name="connsiteY10" fmla="*/ 0 h 6858000"/>
              <a:gd name="connsiteX11" fmla="*/ 5695183 w 11435265"/>
              <a:gd name="connsiteY11" fmla="*/ 0 h 6858000"/>
              <a:gd name="connsiteX12" fmla="*/ 7177357 w 11435265"/>
              <a:gd name="connsiteY12" fmla="*/ 0 h 6858000"/>
              <a:gd name="connsiteX13" fmla="*/ 9824163 w 11435265"/>
              <a:gd name="connsiteY13" fmla="*/ 0 h 6858000"/>
              <a:gd name="connsiteX14" fmla="*/ 9846125 w 11435265"/>
              <a:gd name="connsiteY14" fmla="*/ 16892 h 6858000"/>
              <a:gd name="connsiteX15" fmla="*/ 11435265 w 11435265"/>
              <a:gd name="connsiteY15" fmla="*/ 4079318 h 6858000"/>
              <a:gd name="connsiteX16" fmla="*/ 10261404 w 11435265"/>
              <a:gd name="connsiteY16"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35265" h="6858000">
                <a:moveTo>
                  <a:pt x="9925983" y="6858000"/>
                </a:moveTo>
                <a:lnTo>
                  <a:pt x="0" y="6858000"/>
                </a:lnTo>
                <a:lnTo>
                  <a:pt x="0" y="0"/>
                </a:lnTo>
                <a:lnTo>
                  <a:pt x="996904" y="0"/>
                </a:lnTo>
                <a:lnTo>
                  <a:pt x="2426875" y="0"/>
                </a:lnTo>
                <a:lnTo>
                  <a:pt x="4014127" y="0"/>
                </a:lnTo>
                <a:lnTo>
                  <a:pt x="4359595" y="0"/>
                </a:lnTo>
                <a:lnTo>
                  <a:pt x="4647960" y="0"/>
                </a:lnTo>
                <a:lnTo>
                  <a:pt x="4691093" y="0"/>
                </a:lnTo>
                <a:lnTo>
                  <a:pt x="5558544" y="0"/>
                </a:lnTo>
                <a:lnTo>
                  <a:pt x="5570664" y="0"/>
                </a:lnTo>
                <a:lnTo>
                  <a:pt x="5695183" y="0"/>
                </a:lnTo>
                <a:lnTo>
                  <a:pt x="7177357" y="0"/>
                </a:lnTo>
                <a:lnTo>
                  <a:pt x="9824163" y="0"/>
                </a:lnTo>
                <a:lnTo>
                  <a:pt x="9846125" y="16892"/>
                </a:lnTo>
                <a:cubicBezTo>
                  <a:pt x="10865743" y="850004"/>
                  <a:pt x="11435265" y="2357705"/>
                  <a:pt x="11435265" y="4079318"/>
                </a:cubicBezTo>
                <a:cubicBezTo>
                  <a:pt x="11435265" y="5217633"/>
                  <a:pt x="10916694" y="5903717"/>
                  <a:pt x="10261404" y="654244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71BA53A4-C4B7-4189-9FC1-6350B1AB5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41199" y="0"/>
            <a:ext cx="1518348" cy="6858000"/>
          </a:xfrm>
          <a:custGeom>
            <a:avLst/>
            <a:gdLst>
              <a:gd name="connsiteX0" fmla="*/ 19178 w 1518348"/>
              <a:gd name="connsiteY0" fmla="*/ 6858000 h 6858000"/>
              <a:gd name="connsiteX1" fmla="*/ 0 w 1518348"/>
              <a:gd name="connsiteY1" fmla="*/ 6858000 h 6858000"/>
              <a:gd name="connsiteX2" fmla="*/ 241394 w 1518348"/>
              <a:gd name="connsiteY2" fmla="*/ 6638611 h 6858000"/>
              <a:gd name="connsiteX3" fmla="*/ 1493356 w 1518348"/>
              <a:gd name="connsiteY3" fmla="*/ 4142424 h 6858000"/>
              <a:gd name="connsiteX4" fmla="*/ 282053 w 1518348"/>
              <a:gd name="connsiteY4" fmla="*/ 26474 h 6858000"/>
              <a:gd name="connsiteX5" fmla="*/ 256233 w 1518348"/>
              <a:gd name="connsiteY5" fmla="*/ 0 h 6858000"/>
              <a:gd name="connsiteX6" fmla="*/ 273463 w 1518348"/>
              <a:gd name="connsiteY6" fmla="*/ 0 h 6858000"/>
              <a:gd name="connsiteX7" fmla="*/ 300199 w 1518348"/>
              <a:gd name="connsiteY7" fmla="*/ 27414 h 6858000"/>
              <a:gd name="connsiteX8" fmla="*/ 1511501 w 1518348"/>
              <a:gd name="connsiteY8" fmla="*/ 4143362 h 6858000"/>
              <a:gd name="connsiteX9" fmla="*/ 259539 w 1518348"/>
              <a:gd name="connsiteY9" fmla="*/ 663954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8348" h="6858000">
                <a:moveTo>
                  <a:pt x="19178" y="6858000"/>
                </a:moveTo>
                <a:lnTo>
                  <a:pt x="0" y="6858000"/>
                </a:lnTo>
                <a:lnTo>
                  <a:pt x="241394" y="6638611"/>
                </a:lnTo>
                <a:cubicBezTo>
                  <a:pt x="909582" y="6009084"/>
                  <a:pt x="1445892" y="5323498"/>
                  <a:pt x="1493356" y="4142424"/>
                </a:cubicBezTo>
                <a:cubicBezTo>
                  <a:pt x="1560655" y="2467784"/>
                  <a:pt x="1130049" y="962858"/>
                  <a:pt x="282053" y="26474"/>
                </a:cubicBezTo>
                <a:lnTo>
                  <a:pt x="256233" y="0"/>
                </a:lnTo>
                <a:lnTo>
                  <a:pt x="273463" y="0"/>
                </a:lnTo>
                <a:lnTo>
                  <a:pt x="300199" y="27414"/>
                </a:lnTo>
                <a:cubicBezTo>
                  <a:pt x="1148195" y="963796"/>
                  <a:pt x="1578800" y="2468723"/>
                  <a:pt x="1511501" y="4143362"/>
                </a:cubicBezTo>
                <a:cubicBezTo>
                  <a:pt x="1464037" y="5324436"/>
                  <a:pt x="927728" y="6010023"/>
                  <a:pt x="259539" y="6639549"/>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58AD6E-B070-4640-AA07-87E208983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552928" y="0"/>
            <a:ext cx="1644534" cy="6858000"/>
          </a:xfrm>
          <a:custGeom>
            <a:avLst/>
            <a:gdLst>
              <a:gd name="connsiteX0" fmla="*/ 135252 w 1644534"/>
              <a:gd name="connsiteY0" fmla="*/ 6858000 h 6858000"/>
              <a:gd name="connsiteX1" fmla="*/ 101819 w 1644534"/>
              <a:gd name="connsiteY1" fmla="*/ 6858000 h 6858000"/>
              <a:gd name="connsiteX2" fmla="*/ 437240 w 1644534"/>
              <a:gd name="connsiteY2" fmla="*/ 6542447 h 6858000"/>
              <a:gd name="connsiteX3" fmla="*/ 1611101 w 1644534"/>
              <a:gd name="connsiteY3" fmla="*/ 4079318 h 6858000"/>
              <a:gd name="connsiteX4" fmla="*/ 21961 w 1644534"/>
              <a:gd name="connsiteY4" fmla="*/ 16892 h 6858000"/>
              <a:gd name="connsiteX5" fmla="*/ 0 w 1644534"/>
              <a:gd name="connsiteY5" fmla="*/ 0 h 6858000"/>
              <a:gd name="connsiteX6" fmla="*/ 33433 w 1644534"/>
              <a:gd name="connsiteY6" fmla="*/ 0 h 6858000"/>
              <a:gd name="connsiteX7" fmla="*/ 55394 w 1644534"/>
              <a:gd name="connsiteY7" fmla="*/ 16892 h 6858000"/>
              <a:gd name="connsiteX8" fmla="*/ 1644534 w 1644534"/>
              <a:gd name="connsiteY8" fmla="*/ 4079318 h 6858000"/>
              <a:gd name="connsiteX9" fmla="*/ 470673 w 1644534"/>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44534" h="6858000">
                <a:moveTo>
                  <a:pt x="135252" y="6858000"/>
                </a:moveTo>
                <a:lnTo>
                  <a:pt x="101819" y="6858000"/>
                </a:lnTo>
                <a:lnTo>
                  <a:pt x="437240" y="6542447"/>
                </a:lnTo>
                <a:cubicBezTo>
                  <a:pt x="1092531" y="5903717"/>
                  <a:pt x="1611101" y="5217633"/>
                  <a:pt x="1611101" y="4079318"/>
                </a:cubicBezTo>
                <a:cubicBezTo>
                  <a:pt x="1611101" y="2357705"/>
                  <a:pt x="1041580" y="850004"/>
                  <a:pt x="21961" y="16892"/>
                </a:cubicBezTo>
                <a:lnTo>
                  <a:pt x="0" y="0"/>
                </a:lnTo>
                <a:lnTo>
                  <a:pt x="33433" y="0"/>
                </a:lnTo>
                <a:lnTo>
                  <a:pt x="55394" y="16892"/>
                </a:lnTo>
                <a:cubicBezTo>
                  <a:pt x="1075012" y="850004"/>
                  <a:pt x="1644534" y="2357705"/>
                  <a:pt x="1644534" y="4079318"/>
                </a:cubicBezTo>
                <a:cubicBezTo>
                  <a:pt x="1644534" y="5217633"/>
                  <a:pt x="1125963" y="5903717"/>
                  <a:pt x="470673" y="654244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36ACFB69-D148-449E-AC5A-C55AA20A7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88858" y="0"/>
            <a:ext cx="1461546" cy="6858000"/>
          </a:xfrm>
          <a:custGeom>
            <a:avLst/>
            <a:gdLst>
              <a:gd name="connsiteX0" fmla="*/ 107940 w 1461546"/>
              <a:gd name="connsiteY0" fmla="*/ 6858000 h 6858000"/>
              <a:gd name="connsiteX1" fmla="*/ 91317 w 1461546"/>
              <a:gd name="connsiteY1" fmla="*/ 6858000 h 6858000"/>
              <a:gd name="connsiteX2" fmla="*/ 392141 w 1461546"/>
              <a:gd name="connsiteY2" fmla="*/ 6542447 h 6858000"/>
              <a:gd name="connsiteX3" fmla="*/ 1444924 w 1461546"/>
              <a:gd name="connsiteY3" fmla="*/ 4079318 h 6858000"/>
              <a:gd name="connsiteX4" fmla="*/ 19696 w 1461546"/>
              <a:gd name="connsiteY4" fmla="*/ 16892 h 6858000"/>
              <a:gd name="connsiteX5" fmla="*/ 0 w 1461546"/>
              <a:gd name="connsiteY5" fmla="*/ 0 h 6858000"/>
              <a:gd name="connsiteX6" fmla="*/ 16622 w 1461546"/>
              <a:gd name="connsiteY6" fmla="*/ 0 h 6858000"/>
              <a:gd name="connsiteX7" fmla="*/ 36319 w 1461546"/>
              <a:gd name="connsiteY7" fmla="*/ 16892 h 6858000"/>
              <a:gd name="connsiteX8" fmla="*/ 1461546 w 1461546"/>
              <a:gd name="connsiteY8" fmla="*/ 4079318 h 6858000"/>
              <a:gd name="connsiteX9" fmla="*/ 408763 w 1461546"/>
              <a:gd name="connsiteY9" fmla="*/ 654244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61546" h="6858000">
                <a:moveTo>
                  <a:pt x="107940" y="6858000"/>
                </a:moveTo>
                <a:lnTo>
                  <a:pt x="91317" y="6858000"/>
                </a:lnTo>
                <a:lnTo>
                  <a:pt x="392141" y="6542447"/>
                </a:lnTo>
                <a:cubicBezTo>
                  <a:pt x="979841" y="5903717"/>
                  <a:pt x="1444924" y="5217633"/>
                  <a:pt x="1444924" y="4079318"/>
                </a:cubicBezTo>
                <a:cubicBezTo>
                  <a:pt x="1444924" y="2357705"/>
                  <a:pt x="934146" y="850004"/>
                  <a:pt x="19696" y="16892"/>
                </a:cubicBezTo>
                <a:lnTo>
                  <a:pt x="0" y="0"/>
                </a:lnTo>
                <a:lnTo>
                  <a:pt x="16622" y="0"/>
                </a:lnTo>
                <a:lnTo>
                  <a:pt x="36319" y="16892"/>
                </a:lnTo>
                <a:cubicBezTo>
                  <a:pt x="950768" y="850004"/>
                  <a:pt x="1461546" y="2357705"/>
                  <a:pt x="1461546" y="4079318"/>
                </a:cubicBezTo>
                <a:cubicBezTo>
                  <a:pt x="1461546" y="5217633"/>
                  <a:pt x="996464" y="5903717"/>
                  <a:pt x="408763" y="654244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40DEFDC-55B0-9A0D-D124-F8F52425F403}"/>
              </a:ext>
            </a:extLst>
          </p:cNvPr>
          <p:cNvSpPr>
            <a:spLocks noGrp="1"/>
          </p:cNvSpPr>
          <p:nvPr>
            <p:ph type="title"/>
          </p:nvPr>
        </p:nvSpPr>
        <p:spPr>
          <a:xfrm>
            <a:off x="2377440" y="442220"/>
            <a:ext cx="8397987" cy="1345269"/>
          </a:xfrm>
        </p:spPr>
        <p:txBody>
          <a:bodyPr anchor="b">
            <a:normAutofit/>
          </a:bodyPr>
          <a:lstStyle/>
          <a:p>
            <a:r>
              <a:rPr lang="en-IN" dirty="0"/>
              <a:t>COPY</a:t>
            </a:r>
          </a:p>
        </p:txBody>
      </p:sp>
      <p:graphicFrame>
        <p:nvGraphicFramePr>
          <p:cNvPr id="5" name="Content Placeholder 2">
            <a:extLst>
              <a:ext uri="{FF2B5EF4-FFF2-40B4-BE49-F238E27FC236}">
                <a16:creationId xmlns:a16="http://schemas.microsoft.com/office/drawing/2014/main" id="{5D32044E-FCC9-2E71-79A8-0E696CD042F6}"/>
              </a:ext>
            </a:extLst>
          </p:cNvPr>
          <p:cNvGraphicFramePr>
            <a:graphicFrameLocks noGrp="1"/>
          </p:cNvGraphicFramePr>
          <p:nvPr>
            <p:ph idx="1"/>
            <p:extLst>
              <p:ext uri="{D42A27DB-BD31-4B8C-83A1-F6EECF244321}">
                <p14:modId xmlns:p14="http://schemas.microsoft.com/office/powerpoint/2010/main" val="2369545361"/>
              </p:ext>
            </p:extLst>
          </p:nvPr>
        </p:nvGraphicFramePr>
        <p:xfrm>
          <a:off x="2377439" y="2312988"/>
          <a:ext cx="8312785" cy="34115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60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98D3D-9810-2FA4-B17C-796C77CC2A7C}"/>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3BB5B9F8-2CD1-9F83-8DBB-0D297552BAB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38811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E10A9-1D57-5E1B-CF64-4A419A277495}"/>
              </a:ext>
            </a:extLst>
          </p:cNvPr>
          <p:cNvSpPr>
            <a:spLocks noGrp="1"/>
          </p:cNvSpPr>
          <p:nvPr>
            <p:ph type="title"/>
          </p:nvPr>
        </p:nvSpPr>
        <p:spPr/>
        <p:txBody>
          <a:bodyPr>
            <a:normAutofit fontScale="90000"/>
          </a:bodyPr>
          <a:lstStyle/>
          <a:p>
            <a:r>
              <a:rPr lang="en-IN" b="0" i="0" dirty="0">
                <a:solidFill>
                  <a:srgbClr val="000000"/>
                </a:solidFill>
                <a:effectLst/>
                <a:latin typeface="Roboto" panose="02000000000000000000" pitchFamily="2" charset="0"/>
              </a:rPr>
              <a:t>ENTRYPOINT </a:t>
            </a:r>
            <a:br>
              <a:rPr lang="en-IN" b="0" i="0" dirty="0">
                <a:solidFill>
                  <a:srgbClr val="000000"/>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FEB7EE10-2BC5-3549-314D-242946A73350}"/>
              </a:ext>
            </a:extLst>
          </p:cNvPr>
          <p:cNvSpPr>
            <a:spLocks noGrp="1"/>
          </p:cNvSpPr>
          <p:nvPr>
            <p:ph idx="1"/>
          </p:nvPr>
        </p:nvSpPr>
        <p:spPr/>
        <p:txBody>
          <a:bodyPr/>
          <a:lstStyle/>
          <a:p>
            <a:pPr marL="285750" indent="-285750">
              <a:buFont typeface="Arial" panose="020B0604020202020204" pitchFamily="34" charset="0"/>
              <a:buChar char="•"/>
            </a:pPr>
            <a:r>
              <a:rPr lang="en-US" dirty="0"/>
              <a:t>Command line arguments to docker run &lt;image&gt; will be appended after all elements in an exec form ENTRYPOINT, and will override all elements specified using CMD. This allows arguments to be passed to the entry point, i.e., docker run &lt;image&gt; -d will pass the -d argument to the entry point. You can override the ENTRYPOINT instruction using the docker run --</a:t>
            </a:r>
            <a:r>
              <a:rPr lang="en-US" dirty="0" err="1"/>
              <a:t>entrypoint</a:t>
            </a:r>
            <a:r>
              <a:rPr lang="en-US"/>
              <a:t> flag.</a:t>
            </a:r>
            <a:endParaRPr lang="en-IN"/>
          </a:p>
        </p:txBody>
      </p:sp>
    </p:spTree>
    <p:extLst>
      <p:ext uri="{BB962C8B-B14F-4D97-AF65-F5344CB8AC3E}">
        <p14:creationId xmlns:p14="http://schemas.microsoft.com/office/powerpoint/2010/main" val="3119739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CED2B5C-78E7-FFA5-563C-8BC7E4E22338}"/>
              </a:ext>
            </a:extLst>
          </p:cNvPr>
          <p:cNvSpPr>
            <a:spLocks noGrp="1"/>
          </p:cNvSpPr>
          <p:nvPr>
            <p:ph type="title"/>
          </p:nvPr>
        </p:nvSpPr>
        <p:spPr>
          <a:xfrm>
            <a:off x="992518" y="442913"/>
            <a:ext cx="5271804" cy="1639888"/>
          </a:xfrm>
        </p:spPr>
        <p:txBody>
          <a:bodyPr anchor="b">
            <a:normAutofit/>
          </a:bodyPr>
          <a:lstStyle/>
          <a:p>
            <a:r>
              <a:rPr lang="en-IN" dirty="0"/>
              <a:t>What is </a:t>
            </a:r>
            <a:r>
              <a:rPr lang="en-IN" dirty="0" err="1"/>
              <a:t>dockerfile</a:t>
            </a:r>
            <a:r>
              <a:rPr lang="en-IN" dirty="0"/>
              <a:t>??</a:t>
            </a:r>
          </a:p>
        </p:txBody>
      </p:sp>
      <p:sp>
        <p:nvSpPr>
          <p:cNvPr id="3" name="Content Placeholder 2">
            <a:extLst>
              <a:ext uri="{FF2B5EF4-FFF2-40B4-BE49-F238E27FC236}">
                <a16:creationId xmlns:a16="http://schemas.microsoft.com/office/drawing/2014/main" id="{8C9067A2-2E35-5365-3833-354FCAEDD984}"/>
              </a:ext>
            </a:extLst>
          </p:cNvPr>
          <p:cNvSpPr>
            <a:spLocks noGrp="1"/>
          </p:cNvSpPr>
          <p:nvPr>
            <p:ph idx="1"/>
          </p:nvPr>
        </p:nvSpPr>
        <p:spPr>
          <a:xfrm>
            <a:off x="992519" y="2312988"/>
            <a:ext cx="5271804" cy="3651250"/>
          </a:xfrm>
        </p:spPr>
        <p:txBody>
          <a:bodyPr>
            <a:normAutofit/>
          </a:bodyPr>
          <a:lstStyle/>
          <a:p>
            <a:pPr marL="285750" indent="-285750">
              <a:buFont typeface="Arial" panose="020B0604020202020204" pitchFamily="34" charset="0"/>
              <a:buChar char="•"/>
            </a:pPr>
            <a:r>
              <a:rPr lang="en-US" dirty="0"/>
              <a:t>A </a:t>
            </a:r>
            <a:r>
              <a:rPr lang="en-US" dirty="0" err="1"/>
              <a:t>Dockerfile</a:t>
            </a:r>
            <a:r>
              <a:rPr lang="en-US" dirty="0"/>
              <a:t> is a text document that contains all the commands a user could call on the command line to assemble an image.</a:t>
            </a:r>
          </a:p>
          <a:p>
            <a:pPr marL="285750" indent="-285750">
              <a:buFont typeface="Arial" panose="020B0604020202020204" pitchFamily="34" charset="0"/>
              <a:buChar char="•"/>
            </a:pPr>
            <a:r>
              <a:rPr lang="en-US" dirty="0"/>
              <a:t>Docker can build images automatically by reading the instructions from a </a:t>
            </a:r>
            <a:r>
              <a:rPr lang="en-US" dirty="0" err="1"/>
              <a:t>Dockerfile</a:t>
            </a:r>
            <a:r>
              <a:rPr lang="en-US" dirty="0"/>
              <a:t>.</a:t>
            </a:r>
            <a:endParaRPr lang="en-IN"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CA2F5E2E-E9A4-20FC-9940-40E9F7A59123}"/>
              </a:ext>
            </a:extLst>
          </p:cNvPr>
          <p:cNvPicPr>
            <a:picLocks noChangeAspect="1"/>
          </p:cNvPicPr>
          <p:nvPr/>
        </p:nvPicPr>
        <p:blipFill rotWithShape="1">
          <a:blip r:embed="rId2"/>
          <a:srcRect l="25802" r="23284" b="1"/>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2807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C9BAAE11-2A12-AB97-3939-3755F0A7E42D}"/>
              </a:ext>
            </a:extLst>
          </p:cNvPr>
          <p:cNvSpPr>
            <a:spLocks noGrp="1"/>
          </p:cNvSpPr>
          <p:nvPr>
            <p:ph type="title"/>
          </p:nvPr>
        </p:nvSpPr>
        <p:spPr>
          <a:xfrm>
            <a:off x="1188340" y="1105232"/>
            <a:ext cx="3013545" cy="4277802"/>
          </a:xfrm>
        </p:spPr>
        <p:txBody>
          <a:bodyPr anchor="ctr">
            <a:normAutofit/>
          </a:bodyPr>
          <a:lstStyle/>
          <a:p>
            <a:pPr>
              <a:lnSpc>
                <a:spcPct val="120000"/>
              </a:lnSpc>
            </a:pPr>
            <a:br>
              <a:rPr lang="en-US" b="1" i="0">
                <a:effectLst/>
                <a:latin typeface="Open Sans" panose="020B0606030504020204" pitchFamily="34" charset="0"/>
              </a:rPr>
            </a:br>
            <a:r>
              <a:rPr lang="en-US" b="1" i="0">
                <a:effectLst/>
                <a:latin typeface="Open Sans" panose="020B0606030504020204" pitchFamily="34" charset="0"/>
              </a:rPr>
              <a:t>Understand how CMD and ENTRYPOINT interact</a:t>
            </a:r>
            <a:br>
              <a:rPr lang="en-US" b="1" i="0">
                <a:effectLst/>
                <a:latin typeface="Open Sans" panose="020B0606030504020204" pitchFamily="34" charset="0"/>
              </a:rPr>
            </a:br>
            <a:endParaRPr lang="en-US"/>
          </a:p>
        </p:txBody>
      </p:sp>
      <p:grpSp>
        <p:nvGrpSpPr>
          <p:cNvPr id="10"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1"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5513DEAA-F928-3D99-D009-9C8E32BEDBA6}"/>
              </a:ext>
            </a:extLst>
          </p:cNvPr>
          <p:cNvSpPr>
            <a:spLocks noGrp="1"/>
          </p:cNvSpPr>
          <p:nvPr>
            <p:ph idx="1"/>
          </p:nvPr>
        </p:nvSpPr>
        <p:spPr>
          <a:xfrm>
            <a:off x="6096000" y="1105232"/>
            <a:ext cx="5176298" cy="4277802"/>
          </a:xfrm>
        </p:spPr>
        <p:txBody>
          <a:bodyPr anchor="ctr">
            <a:normAutofit fontScale="92500"/>
          </a:bodyPr>
          <a:lstStyle/>
          <a:p>
            <a:pPr>
              <a:lnSpc>
                <a:spcPct val="130000"/>
              </a:lnSpc>
            </a:pPr>
            <a:r>
              <a:rPr lang="en-US" sz="1400">
                <a:latin typeface="+mj-lt"/>
              </a:rPr>
              <a:t>Both CMD and ENTRYPOINT instructions define what command gets executed when running a container. There are few rules that describe their co-operation.</a:t>
            </a:r>
          </a:p>
          <a:p>
            <a:pPr lvl="1">
              <a:lnSpc>
                <a:spcPct val="130000"/>
              </a:lnSpc>
            </a:pPr>
            <a:r>
              <a:rPr lang="en-US" sz="1400">
                <a:latin typeface="+mj-lt"/>
              </a:rPr>
              <a:t>Dockerfile should specify at least one of CMD or ENTRYPOINT commands.</a:t>
            </a:r>
          </a:p>
          <a:p>
            <a:pPr lvl="1">
              <a:lnSpc>
                <a:spcPct val="130000"/>
              </a:lnSpc>
            </a:pPr>
            <a:endParaRPr lang="en-US" sz="1400">
              <a:latin typeface="+mj-lt"/>
            </a:endParaRPr>
          </a:p>
          <a:p>
            <a:pPr lvl="1">
              <a:lnSpc>
                <a:spcPct val="130000"/>
              </a:lnSpc>
            </a:pPr>
            <a:r>
              <a:rPr lang="en-US" sz="1400">
                <a:latin typeface="+mj-lt"/>
              </a:rPr>
              <a:t>ENTRYPOINT should be defined when using the container as an executable.</a:t>
            </a:r>
          </a:p>
          <a:p>
            <a:pPr marL="457200" lvl="1" indent="0">
              <a:lnSpc>
                <a:spcPct val="130000"/>
              </a:lnSpc>
              <a:buNone/>
            </a:pPr>
            <a:endParaRPr lang="en-US" sz="1400">
              <a:latin typeface="+mj-lt"/>
            </a:endParaRPr>
          </a:p>
          <a:p>
            <a:pPr lvl="1">
              <a:lnSpc>
                <a:spcPct val="130000"/>
              </a:lnSpc>
            </a:pPr>
            <a:r>
              <a:rPr lang="en-US" sz="1400">
                <a:latin typeface="+mj-lt"/>
              </a:rPr>
              <a:t>CMD should be used as a way of defining default arguments for an ENTRYPOINT command or for executing an ad-hoc command in a container.</a:t>
            </a:r>
          </a:p>
        </p:txBody>
      </p:sp>
    </p:spTree>
    <p:extLst>
      <p:ext uri="{BB962C8B-B14F-4D97-AF65-F5344CB8AC3E}">
        <p14:creationId xmlns:p14="http://schemas.microsoft.com/office/powerpoint/2010/main" val="4281174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8F9B-EB59-7065-055A-95FE1D4D6F6B}"/>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8B9BDBBC-1D8A-BE03-9158-B458130003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55882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514B-BE6B-AC42-6F70-8502BE05DD2F}"/>
              </a:ext>
            </a:extLst>
          </p:cNvPr>
          <p:cNvSpPr>
            <a:spLocks noGrp="1"/>
          </p:cNvSpPr>
          <p:nvPr>
            <p:ph type="title"/>
          </p:nvPr>
        </p:nvSpPr>
        <p:spPr/>
        <p:txBody>
          <a:bodyPr/>
          <a:lstStyle/>
          <a:p>
            <a:r>
              <a:rPr lang="en-IN" dirty="0"/>
              <a:t>ENV</a:t>
            </a:r>
          </a:p>
        </p:txBody>
      </p:sp>
      <p:sp>
        <p:nvSpPr>
          <p:cNvPr id="3" name="Content Placeholder 2">
            <a:extLst>
              <a:ext uri="{FF2B5EF4-FFF2-40B4-BE49-F238E27FC236}">
                <a16:creationId xmlns:a16="http://schemas.microsoft.com/office/drawing/2014/main" id="{E298624A-1F89-8087-81F0-82FA6CE8BC67}"/>
              </a:ext>
            </a:extLst>
          </p:cNvPr>
          <p:cNvSpPr>
            <a:spLocks noGrp="1"/>
          </p:cNvSpPr>
          <p:nvPr>
            <p:ph idx="1"/>
          </p:nvPr>
        </p:nvSpPr>
        <p:spPr/>
        <p:txBody>
          <a:bodyPr/>
          <a:lstStyle/>
          <a:p>
            <a:r>
              <a:rPr lang="en-US" dirty="0"/>
              <a:t>ENV &lt;key&gt;=&lt;value&gt; [&lt;key&gt;=&lt;value&gt;...]</a:t>
            </a:r>
          </a:p>
          <a:p>
            <a:r>
              <a:rPr lang="en-US" dirty="0"/>
              <a:t>The ENV instruction sets the environment variable &lt;key&gt; to the value &lt;value&gt;. </a:t>
            </a:r>
          </a:p>
          <a:p>
            <a:r>
              <a:rPr lang="en-US" dirty="0"/>
              <a:t>This value will be in the environment for all subsequent instructions in the build stage and can be replaced inline in many as well.</a:t>
            </a:r>
            <a:endParaRPr lang="en-IN" dirty="0"/>
          </a:p>
        </p:txBody>
      </p:sp>
      <p:pic>
        <p:nvPicPr>
          <p:cNvPr id="6" name="Picture 5">
            <a:extLst>
              <a:ext uri="{FF2B5EF4-FFF2-40B4-BE49-F238E27FC236}">
                <a16:creationId xmlns:a16="http://schemas.microsoft.com/office/drawing/2014/main" id="{36B3B851-0F0E-E4FF-E135-5FA525999781}"/>
              </a:ext>
            </a:extLst>
          </p:cNvPr>
          <p:cNvPicPr>
            <a:picLocks noChangeAspect="1"/>
          </p:cNvPicPr>
          <p:nvPr/>
        </p:nvPicPr>
        <p:blipFill>
          <a:blip r:embed="rId2"/>
          <a:stretch>
            <a:fillRect/>
          </a:stretch>
        </p:blipFill>
        <p:spPr>
          <a:xfrm>
            <a:off x="3750862" y="4812637"/>
            <a:ext cx="5893881" cy="1073205"/>
          </a:xfrm>
          <a:prstGeom prst="rect">
            <a:avLst/>
          </a:prstGeom>
        </p:spPr>
      </p:pic>
    </p:spTree>
    <p:extLst>
      <p:ext uri="{BB962C8B-B14F-4D97-AF65-F5344CB8AC3E}">
        <p14:creationId xmlns:p14="http://schemas.microsoft.com/office/powerpoint/2010/main" val="1358049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8FAE-AFDF-315A-B043-B5AEFF00CFD3}"/>
              </a:ext>
            </a:extLst>
          </p:cNvPr>
          <p:cNvSpPr>
            <a:spLocks noGrp="1"/>
          </p:cNvSpPr>
          <p:nvPr>
            <p:ph type="title"/>
          </p:nvPr>
        </p:nvSpPr>
        <p:spPr/>
        <p:txBody>
          <a:bodyPr/>
          <a:lstStyle/>
          <a:p>
            <a:r>
              <a:rPr lang="en-IN" dirty="0"/>
              <a:t>volume</a:t>
            </a:r>
          </a:p>
        </p:txBody>
      </p:sp>
      <p:sp>
        <p:nvSpPr>
          <p:cNvPr id="3" name="Content Placeholder 2">
            <a:extLst>
              <a:ext uri="{FF2B5EF4-FFF2-40B4-BE49-F238E27FC236}">
                <a16:creationId xmlns:a16="http://schemas.microsoft.com/office/drawing/2014/main" id="{FA10989B-DB46-4365-DA6B-2165979C6AB9}"/>
              </a:ext>
            </a:extLst>
          </p:cNvPr>
          <p:cNvSpPr>
            <a:spLocks noGrp="1"/>
          </p:cNvSpPr>
          <p:nvPr>
            <p:ph idx="1"/>
          </p:nvPr>
        </p:nvSpPr>
        <p:spPr/>
        <p:txBody>
          <a:bodyPr/>
          <a:lstStyle/>
          <a:p>
            <a:r>
              <a:rPr lang="en-IN" b="0" i="0" dirty="0">
                <a:solidFill>
                  <a:srgbClr val="B85504"/>
                </a:solidFill>
                <a:effectLst/>
                <a:latin typeface="Roboto Mono" panose="00000009000000000000" pitchFamily="49" charset="0"/>
              </a:rPr>
              <a:t>VOLUME</a:t>
            </a:r>
            <a:r>
              <a:rPr lang="en-IN" b="0" i="0" dirty="0">
                <a:solidFill>
                  <a:srgbClr val="000000"/>
                </a:solidFill>
                <a:effectLst/>
                <a:latin typeface="Roboto Mono" panose="00000009000000000000" pitchFamily="49" charset="0"/>
              </a:rPr>
              <a:t> </a:t>
            </a:r>
            <a:r>
              <a:rPr lang="en-IN" b="0" i="0" dirty="0">
                <a:solidFill>
                  <a:srgbClr val="8993A5"/>
                </a:solidFill>
                <a:effectLst/>
                <a:latin typeface="Roboto Mono" panose="00000009000000000000" pitchFamily="49" charset="0"/>
              </a:rPr>
              <a:t>[</a:t>
            </a:r>
            <a:r>
              <a:rPr lang="en-IN" b="0" i="0" dirty="0">
                <a:solidFill>
                  <a:srgbClr val="1E6C5F"/>
                </a:solidFill>
                <a:effectLst/>
                <a:latin typeface="Roboto Mono" panose="00000009000000000000" pitchFamily="49" charset="0"/>
              </a:rPr>
              <a:t>"/data"</a:t>
            </a:r>
            <a:r>
              <a:rPr lang="en-IN" b="0" i="0" dirty="0">
                <a:solidFill>
                  <a:srgbClr val="8993A5"/>
                </a:solidFill>
                <a:effectLst/>
                <a:latin typeface="Roboto Mono" panose="00000009000000000000" pitchFamily="49" charset="0"/>
              </a:rPr>
              <a:t>]</a:t>
            </a:r>
          </a:p>
          <a:p>
            <a:r>
              <a:rPr lang="en-US" dirty="0"/>
              <a:t>The VOLUME instruction creates a mount point with the specified name and marks it as holding externally mounted volumes from native host or other containers. </a:t>
            </a:r>
          </a:p>
          <a:p>
            <a:r>
              <a:rPr lang="en-US" dirty="0"/>
              <a:t>The value can be a JSON array, VOLUME ["/var/log/"], or a plain string with multiple arguments, such as VOLUME /var/log or VOLUME /var/log /var/db. </a:t>
            </a:r>
            <a:endParaRPr lang="en-IN" dirty="0"/>
          </a:p>
        </p:txBody>
      </p:sp>
    </p:spTree>
    <p:extLst>
      <p:ext uri="{BB962C8B-B14F-4D97-AF65-F5344CB8AC3E}">
        <p14:creationId xmlns:p14="http://schemas.microsoft.com/office/powerpoint/2010/main" val="2162159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A355-CADA-12A1-C7F2-F3C7B731FA40}"/>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8030440F-87BD-9131-8B95-E9CC439BCAF0}"/>
              </a:ext>
            </a:extLst>
          </p:cNvPr>
          <p:cNvPicPr>
            <a:picLocks noGrp="1" noChangeAspect="1"/>
          </p:cNvPicPr>
          <p:nvPr>
            <p:ph idx="1"/>
          </p:nvPr>
        </p:nvPicPr>
        <p:blipFill>
          <a:blip r:embed="rId2"/>
          <a:stretch>
            <a:fillRect/>
          </a:stretch>
        </p:blipFill>
        <p:spPr>
          <a:xfrm>
            <a:off x="2083525" y="2427515"/>
            <a:ext cx="7179453" cy="1428552"/>
          </a:xfrm>
        </p:spPr>
      </p:pic>
      <p:sp>
        <p:nvSpPr>
          <p:cNvPr id="7" name="TextBox 6">
            <a:extLst>
              <a:ext uri="{FF2B5EF4-FFF2-40B4-BE49-F238E27FC236}">
                <a16:creationId xmlns:a16="http://schemas.microsoft.com/office/drawing/2014/main" id="{17D72D1A-8FE6-6253-FB58-5A4923435741}"/>
              </a:ext>
            </a:extLst>
          </p:cNvPr>
          <p:cNvSpPr txBox="1"/>
          <p:nvPr/>
        </p:nvSpPr>
        <p:spPr>
          <a:xfrm>
            <a:off x="2082800" y="4632960"/>
            <a:ext cx="9255760" cy="646331"/>
          </a:xfrm>
          <a:prstGeom prst="rect">
            <a:avLst/>
          </a:prstGeom>
          <a:noFill/>
        </p:spPr>
        <p:txBody>
          <a:bodyPr wrap="square">
            <a:spAutoFit/>
          </a:bodyPr>
          <a:lstStyle/>
          <a:p>
            <a:r>
              <a:rPr lang="en-IN" dirty="0"/>
              <a:t>This </a:t>
            </a:r>
            <a:r>
              <a:rPr lang="en-IN" dirty="0" err="1"/>
              <a:t>Dockerfile</a:t>
            </a:r>
            <a:r>
              <a:rPr lang="en-IN" dirty="0"/>
              <a:t> results in an image that causes docker run to create a new mount point at /</a:t>
            </a:r>
            <a:r>
              <a:rPr lang="en-IN" dirty="0" err="1"/>
              <a:t>myvol</a:t>
            </a:r>
            <a:r>
              <a:rPr lang="en-IN" dirty="0"/>
              <a:t> and copy the greeting file into the newly created volume.</a:t>
            </a:r>
          </a:p>
        </p:txBody>
      </p:sp>
    </p:spTree>
    <p:extLst>
      <p:ext uri="{BB962C8B-B14F-4D97-AF65-F5344CB8AC3E}">
        <p14:creationId xmlns:p14="http://schemas.microsoft.com/office/powerpoint/2010/main" val="720224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079D-C787-9E7C-BFE4-9248CC5C5B13}"/>
              </a:ext>
            </a:extLst>
          </p:cNvPr>
          <p:cNvSpPr>
            <a:spLocks noGrp="1"/>
          </p:cNvSpPr>
          <p:nvPr>
            <p:ph type="title"/>
          </p:nvPr>
        </p:nvSpPr>
        <p:spPr/>
        <p:txBody>
          <a:bodyPr>
            <a:normAutofit fontScale="90000"/>
          </a:bodyPr>
          <a:lstStyle/>
          <a:p>
            <a:r>
              <a:rPr lang="en-IN" b="0" i="0" u="none" strike="noStrike" dirty="0">
                <a:solidFill>
                  <a:srgbClr val="000000"/>
                </a:solidFill>
                <a:effectLst/>
                <a:latin typeface="Roboto Flex"/>
              </a:rPr>
              <a:t>USER</a:t>
            </a:r>
            <a:br>
              <a:rPr lang="en-IN" b="0" i="0" dirty="0">
                <a:solidFill>
                  <a:srgbClr val="000000"/>
                </a:solidFill>
                <a:effectLst/>
                <a:latin typeface="Roboto Flex"/>
              </a:rPr>
            </a:br>
            <a:endParaRPr lang="en-IN" dirty="0"/>
          </a:p>
        </p:txBody>
      </p:sp>
      <p:pic>
        <p:nvPicPr>
          <p:cNvPr id="5" name="Content Placeholder 4">
            <a:extLst>
              <a:ext uri="{FF2B5EF4-FFF2-40B4-BE49-F238E27FC236}">
                <a16:creationId xmlns:a16="http://schemas.microsoft.com/office/drawing/2014/main" id="{5D35CF2E-D539-DB48-4885-698DA0C18717}"/>
              </a:ext>
            </a:extLst>
          </p:cNvPr>
          <p:cNvPicPr>
            <a:picLocks noGrp="1" noChangeAspect="1"/>
          </p:cNvPicPr>
          <p:nvPr>
            <p:ph idx="1"/>
          </p:nvPr>
        </p:nvPicPr>
        <p:blipFill>
          <a:blip r:embed="rId2"/>
          <a:stretch>
            <a:fillRect/>
          </a:stretch>
        </p:blipFill>
        <p:spPr>
          <a:xfrm>
            <a:off x="2045789" y="2410008"/>
            <a:ext cx="5593804" cy="1759040"/>
          </a:xfrm>
        </p:spPr>
      </p:pic>
      <p:sp>
        <p:nvSpPr>
          <p:cNvPr id="9" name="TextBox 8">
            <a:extLst>
              <a:ext uri="{FF2B5EF4-FFF2-40B4-BE49-F238E27FC236}">
                <a16:creationId xmlns:a16="http://schemas.microsoft.com/office/drawing/2014/main" id="{01C92AEF-8CEE-D74A-D591-45C0F5EE307E}"/>
              </a:ext>
            </a:extLst>
          </p:cNvPr>
          <p:cNvSpPr txBox="1"/>
          <p:nvPr/>
        </p:nvSpPr>
        <p:spPr>
          <a:xfrm>
            <a:off x="1117599" y="4525556"/>
            <a:ext cx="9573211" cy="646331"/>
          </a:xfrm>
          <a:prstGeom prst="rect">
            <a:avLst/>
          </a:prstGeom>
          <a:noFill/>
        </p:spPr>
        <p:txBody>
          <a:bodyPr wrap="square">
            <a:spAutoFit/>
          </a:bodyPr>
          <a:lstStyle/>
          <a:p>
            <a:r>
              <a:rPr lang="en-IN" dirty="0"/>
              <a:t>The USER instruction sets the user name (or UID) and optionally the user group (or GID) to use as the default user and group for the remainder of the current stage. </a:t>
            </a:r>
          </a:p>
        </p:txBody>
      </p:sp>
    </p:spTree>
    <p:extLst>
      <p:ext uri="{BB962C8B-B14F-4D97-AF65-F5344CB8AC3E}">
        <p14:creationId xmlns:p14="http://schemas.microsoft.com/office/powerpoint/2010/main" val="3705994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972B-BC9F-04C6-EBDD-E9C767217AFF}"/>
              </a:ext>
            </a:extLst>
          </p:cNvPr>
          <p:cNvSpPr>
            <a:spLocks noGrp="1"/>
          </p:cNvSpPr>
          <p:nvPr>
            <p:ph type="title"/>
          </p:nvPr>
        </p:nvSpPr>
        <p:spPr/>
        <p:txBody>
          <a:bodyPr>
            <a:normAutofit fontScale="90000"/>
          </a:bodyPr>
          <a:lstStyle/>
          <a:p>
            <a:r>
              <a:rPr lang="en-IN" b="0" i="0" u="none" strike="noStrike" dirty="0">
                <a:solidFill>
                  <a:srgbClr val="000000"/>
                </a:solidFill>
                <a:effectLst/>
                <a:latin typeface="Roboto Flex"/>
              </a:rPr>
              <a:t>WORKDIR</a:t>
            </a:r>
            <a:br>
              <a:rPr lang="en-IN" b="0" i="0" dirty="0">
                <a:solidFill>
                  <a:srgbClr val="000000"/>
                </a:solidFill>
                <a:effectLst/>
                <a:latin typeface="Roboto Flex"/>
              </a:rPr>
            </a:br>
            <a:endParaRPr lang="en-IN" dirty="0"/>
          </a:p>
        </p:txBody>
      </p:sp>
      <p:sp>
        <p:nvSpPr>
          <p:cNvPr id="3" name="Content Placeholder 2">
            <a:extLst>
              <a:ext uri="{FF2B5EF4-FFF2-40B4-BE49-F238E27FC236}">
                <a16:creationId xmlns:a16="http://schemas.microsoft.com/office/drawing/2014/main" id="{E4D121C7-14E5-8BD5-BD69-038976533261}"/>
              </a:ext>
            </a:extLst>
          </p:cNvPr>
          <p:cNvSpPr>
            <a:spLocks noGrp="1"/>
          </p:cNvSpPr>
          <p:nvPr>
            <p:ph idx="1"/>
          </p:nvPr>
        </p:nvSpPr>
        <p:spPr/>
        <p:txBody>
          <a:bodyPr/>
          <a:lstStyle/>
          <a:p>
            <a:r>
              <a:rPr lang="en-IN" b="0" i="0" dirty="0">
                <a:solidFill>
                  <a:srgbClr val="B85504"/>
                </a:solidFill>
                <a:effectLst/>
                <a:latin typeface="Roboto Mono" panose="00000009000000000000" pitchFamily="49" charset="0"/>
              </a:rPr>
              <a:t>WORKDIR</a:t>
            </a:r>
            <a:r>
              <a:rPr lang="en-IN" b="0" i="0" dirty="0">
                <a:solidFill>
                  <a:srgbClr val="000000"/>
                </a:solidFill>
                <a:effectLst/>
                <a:latin typeface="Roboto Mono" panose="00000009000000000000" pitchFamily="49" charset="0"/>
              </a:rPr>
              <a:t> /path/to/</a:t>
            </a:r>
            <a:r>
              <a:rPr lang="en-IN" b="0" i="0" dirty="0" err="1">
                <a:solidFill>
                  <a:srgbClr val="000000"/>
                </a:solidFill>
                <a:effectLst/>
                <a:latin typeface="Roboto Mono" panose="00000009000000000000" pitchFamily="49" charset="0"/>
              </a:rPr>
              <a:t>workdir</a:t>
            </a:r>
            <a:endParaRPr lang="en-IN" b="0" i="0" dirty="0">
              <a:solidFill>
                <a:srgbClr val="000000"/>
              </a:solidFill>
              <a:effectLst/>
              <a:latin typeface="Roboto Mono" panose="00000009000000000000" pitchFamily="49" charset="0"/>
            </a:endParaRPr>
          </a:p>
          <a:p>
            <a:r>
              <a:rPr lang="en-US" dirty="0"/>
              <a:t>The WORKDIR instruction sets the working directory for any RUN, CMD, ENTRYPOINT, COPY and ADD instructions that follow it in the </a:t>
            </a:r>
            <a:r>
              <a:rPr lang="en-US" dirty="0" err="1"/>
              <a:t>Dockerfile</a:t>
            </a:r>
            <a:r>
              <a:rPr lang="en-US" dirty="0"/>
              <a:t>.</a:t>
            </a:r>
          </a:p>
          <a:p>
            <a:r>
              <a:rPr lang="en-US" dirty="0"/>
              <a:t> If the WORKDIR doesn't exist, it will be created even if it's not used in any subsequent </a:t>
            </a:r>
            <a:r>
              <a:rPr lang="en-US" dirty="0" err="1"/>
              <a:t>Dockerfile</a:t>
            </a:r>
            <a:r>
              <a:rPr lang="en-US" dirty="0"/>
              <a:t> instruction.</a:t>
            </a:r>
            <a:endParaRPr lang="en-IN" dirty="0"/>
          </a:p>
        </p:txBody>
      </p:sp>
    </p:spTree>
    <p:extLst>
      <p:ext uri="{BB962C8B-B14F-4D97-AF65-F5344CB8AC3E}">
        <p14:creationId xmlns:p14="http://schemas.microsoft.com/office/powerpoint/2010/main" val="26521388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5B6D-368E-2861-7D8D-2CBB382B351B}"/>
              </a:ext>
            </a:extLst>
          </p:cNvPr>
          <p:cNvSpPr>
            <a:spLocks noGrp="1"/>
          </p:cNvSpPr>
          <p:nvPr>
            <p:ph type="title"/>
          </p:nvPr>
        </p:nvSpPr>
        <p:spPr/>
        <p:txBody>
          <a:bodyPr>
            <a:normAutofit fontScale="90000"/>
          </a:bodyPr>
          <a:lstStyle/>
          <a:p>
            <a:r>
              <a:rPr lang="en-IN" b="0" i="0" u="none" strike="noStrike" dirty="0">
                <a:solidFill>
                  <a:srgbClr val="000000"/>
                </a:solidFill>
                <a:effectLst/>
                <a:latin typeface="Roboto Flex"/>
              </a:rPr>
              <a:t>ARG</a:t>
            </a:r>
            <a:br>
              <a:rPr lang="en-IN" b="0" i="0" dirty="0">
                <a:solidFill>
                  <a:srgbClr val="000000"/>
                </a:solidFill>
                <a:effectLst/>
                <a:latin typeface="Roboto Flex"/>
              </a:rPr>
            </a:br>
            <a:endParaRPr lang="en-IN" dirty="0"/>
          </a:p>
        </p:txBody>
      </p:sp>
      <p:sp>
        <p:nvSpPr>
          <p:cNvPr id="3" name="Content Placeholder 2">
            <a:extLst>
              <a:ext uri="{FF2B5EF4-FFF2-40B4-BE49-F238E27FC236}">
                <a16:creationId xmlns:a16="http://schemas.microsoft.com/office/drawing/2014/main" id="{86461938-316C-C64E-B999-EE2BFA4BBC2C}"/>
              </a:ext>
            </a:extLst>
          </p:cNvPr>
          <p:cNvSpPr>
            <a:spLocks noGrp="1"/>
          </p:cNvSpPr>
          <p:nvPr>
            <p:ph idx="1"/>
          </p:nvPr>
        </p:nvSpPr>
        <p:spPr/>
        <p:txBody>
          <a:bodyPr>
            <a:normAutofit fontScale="92500" lnSpcReduction="20000"/>
          </a:bodyPr>
          <a:lstStyle/>
          <a:p>
            <a:r>
              <a:rPr lang="en-US" dirty="0"/>
              <a:t>You can use an ARG or an ENV instruction to specify variables that are available to the RUN instruction.</a:t>
            </a:r>
          </a:p>
          <a:p>
            <a:r>
              <a:rPr lang="en-US" dirty="0"/>
              <a:t> Environment variables defined using the ENV instruction always override an ARG instruction of the same name. Consider this </a:t>
            </a:r>
            <a:r>
              <a:rPr lang="en-US" dirty="0" err="1"/>
              <a:t>Dockerfile</a:t>
            </a:r>
            <a:r>
              <a:rPr lang="en-US" dirty="0"/>
              <a:t> with an ENV and ARG instruction.</a:t>
            </a:r>
          </a:p>
          <a:p>
            <a:r>
              <a:rPr lang="en-IN" dirty="0"/>
              <a:t>FROM ubuntu</a:t>
            </a:r>
          </a:p>
          <a:p>
            <a:r>
              <a:rPr lang="en-IN" dirty="0"/>
              <a:t>ARG CONT_IMG_VER</a:t>
            </a:r>
          </a:p>
          <a:p>
            <a:r>
              <a:rPr lang="en-IN" dirty="0"/>
              <a:t>ENV CONT_IMG_VER=v1.0.0</a:t>
            </a:r>
          </a:p>
          <a:p>
            <a:r>
              <a:rPr lang="en-IN"/>
              <a:t>RUN echo $CONT_IMG_VER</a:t>
            </a:r>
            <a:endParaRPr lang="en-IN" dirty="0"/>
          </a:p>
        </p:txBody>
      </p:sp>
    </p:spTree>
    <p:extLst>
      <p:ext uri="{BB962C8B-B14F-4D97-AF65-F5344CB8AC3E}">
        <p14:creationId xmlns:p14="http://schemas.microsoft.com/office/powerpoint/2010/main" val="1882997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6" name="Rectangle 25">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E6BAF92-22E8-4D3E-9CC2-598361434A75}"/>
              </a:ext>
            </a:extLst>
          </p:cNvPr>
          <p:cNvSpPr>
            <a:spLocks noGrp="1"/>
          </p:cNvSpPr>
          <p:nvPr>
            <p:ph type="title"/>
          </p:nvPr>
        </p:nvSpPr>
        <p:spPr>
          <a:xfrm>
            <a:off x="1743607" y="3912041"/>
            <a:ext cx="8394306" cy="1396053"/>
          </a:xfrm>
        </p:spPr>
        <p:txBody>
          <a:bodyPr vert="horz" lIns="109728" tIns="109728" rIns="109728" bIns="91440" rtlCol="0" anchor="b">
            <a:normAutofit/>
          </a:bodyPr>
          <a:lstStyle/>
          <a:p>
            <a:pPr algn="ctr">
              <a:lnSpc>
                <a:spcPct val="120000"/>
              </a:lnSpc>
            </a:pPr>
            <a:r>
              <a:rPr lang="en-US" sz="5400">
                <a:solidFill>
                  <a:schemeClr val="tx1">
                    <a:lumMod val="85000"/>
                    <a:lumOff val="15000"/>
                  </a:schemeClr>
                </a:solidFill>
              </a:rPr>
              <a:t>Examples</a:t>
            </a:r>
          </a:p>
        </p:txBody>
      </p:sp>
      <p:pic>
        <p:nvPicPr>
          <p:cNvPr id="5" name="Content Placeholder 4">
            <a:extLst>
              <a:ext uri="{FF2B5EF4-FFF2-40B4-BE49-F238E27FC236}">
                <a16:creationId xmlns:a16="http://schemas.microsoft.com/office/drawing/2014/main" id="{AA474781-0BD8-2AD7-A350-19737C971924}"/>
              </a:ext>
            </a:extLst>
          </p:cNvPr>
          <p:cNvPicPr>
            <a:picLocks noGrp="1" noChangeAspect="1"/>
          </p:cNvPicPr>
          <p:nvPr>
            <p:ph idx="1"/>
          </p:nvPr>
        </p:nvPicPr>
        <p:blipFill>
          <a:blip r:embed="rId2"/>
          <a:stretch>
            <a:fillRect/>
          </a:stretch>
        </p:blipFill>
        <p:spPr>
          <a:xfrm>
            <a:off x="2814160" y="1058391"/>
            <a:ext cx="6145222" cy="2473451"/>
          </a:xfrm>
          <a:prstGeom prst="rect">
            <a:avLst/>
          </a:prstGeom>
        </p:spPr>
      </p:pic>
    </p:spTree>
    <p:extLst>
      <p:ext uri="{BB962C8B-B14F-4D97-AF65-F5344CB8AC3E}">
        <p14:creationId xmlns:p14="http://schemas.microsoft.com/office/powerpoint/2010/main" val="3773645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E9EC-4281-FF3E-1760-B83C0702A64A}"/>
              </a:ext>
            </a:extLst>
          </p:cNvPr>
          <p:cNvSpPr>
            <a:spLocks noGrp="1"/>
          </p:cNvSpPr>
          <p:nvPr>
            <p:ph type="title"/>
          </p:nvPr>
        </p:nvSpPr>
        <p:spPr>
          <a:xfrm>
            <a:off x="630936" y="502920"/>
            <a:ext cx="3419856" cy="1463040"/>
          </a:xfrm>
        </p:spPr>
        <p:txBody>
          <a:bodyPr anchor="ctr">
            <a:normAutofit fontScale="90000"/>
          </a:bodyPr>
          <a:lstStyle/>
          <a:p>
            <a:r>
              <a:rPr lang="en-US" sz="4800"/>
              <a:t>Docker hubs</a:t>
            </a:r>
          </a:p>
        </p:txBody>
      </p:sp>
      <p:sp>
        <p:nvSpPr>
          <p:cNvPr id="3" name="Content Placeholder 2">
            <a:extLst>
              <a:ext uri="{FF2B5EF4-FFF2-40B4-BE49-F238E27FC236}">
                <a16:creationId xmlns:a16="http://schemas.microsoft.com/office/drawing/2014/main" id="{3AA25EF4-8B6D-C969-BC46-83044DBBF744}"/>
              </a:ext>
            </a:extLst>
          </p:cNvPr>
          <p:cNvSpPr>
            <a:spLocks noGrp="1"/>
          </p:cNvSpPr>
          <p:nvPr>
            <p:ph idx="1"/>
          </p:nvPr>
        </p:nvSpPr>
        <p:spPr>
          <a:xfrm>
            <a:off x="4654295" y="502920"/>
            <a:ext cx="6894576" cy="1463040"/>
          </a:xfrm>
        </p:spPr>
        <p:txBody>
          <a:bodyPr anchor="ctr">
            <a:normAutofit/>
          </a:bodyPr>
          <a:lstStyle/>
          <a:p>
            <a:r>
              <a:rPr lang="en-US" sz="2200">
                <a:latin typeface="+mj-lt"/>
              </a:rPr>
              <a:t>Signup to docker hubs</a:t>
            </a:r>
          </a:p>
          <a:p>
            <a:r>
              <a:rPr lang="en-US" sz="2200">
                <a:latin typeface="+mj-lt"/>
              </a:rPr>
              <a:t>docker login</a:t>
            </a:r>
          </a:p>
          <a:p>
            <a:pPr marL="0" indent="0">
              <a:buNone/>
            </a:pPr>
            <a:endParaRPr lang="en-US" sz="2200">
              <a:latin typeface="+mj-lt"/>
            </a:endParaRPr>
          </a:p>
        </p:txBody>
      </p:sp>
      <p:pic>
        <p:nvPicPr>
          <p:cNvPr id="5" name="Picture 4" descr="A close up of a message&#10;&#10;Description automatically generated">
            <a:extLst>
              <a:ext uri="{FF2B5EF4-FFF2-40B4-BE49-F238E27FC236}">
                <a16:creationId xmlns:a16="http://schemas.microsoft.com/office/drawing/2014/main" id="{A23ECAF4-A515-93EC-ED4B-5E3878DF47D8}"/>
              </a:ext>
            </a:extLst>
          </p:cNvPr>
          <p:cNvPicPr>
            <a:picLocks noChangeAspect="1"/>
          </p:cNvPicPr>
          <p:nvPr/>
        </p:nvPicPr>
        <p:blipFill>
          <a:blip r:embed="rId2"/>
          <a:stretch>
            <a:fillRect/>
          </a:stretch>
        </p:blipFill>
        <p:spPr>
          <a:xfrm>
            <a:off x="630936" y="3233408"/>
            <a:ext cx="10917936" cy="2074407"/>
          </a:xfrm>
          <a:prstGeom prst="rect">
            <a:avLst/>
          </a:prstGeom>
        </p:spPr>
      </p:pic>
    </p:spTree>
    <p:extLst>
      <p:ext uri="{BB962C8B-B14F-4D97-AF65-F5344CB8AC3E}">
        <p14:creationId xmlns:p14="http://schemas.microsoft.com/office/powerpoint/2010/main" val="30481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AF62080F-AD00-2E7A-C80F-017C83499E95}"/>
              </a:ext>
            </a:extLst>
          </p:cNvPr>
          <p:cNvSpPr>
            <a:spLocks noGrp="1"/>
          </p:cNvSpPr>
          <p:nvPr>
            <p:ph type="title"/>
          </p:nvPr>
        </p:nvSpPr>
        <p:spPr>
          <a:xfrm>
            <a:off x="1188340" y="1105232"/>
            <a:ext cx="3013545" cy="4277802"/>
          </a:xfrm>
        </p:spPr>
        <p:txBody>
          <a:bodyPr anchor="ctr">
            <a:normAutofit/>
          </a:bodyPr>
          <a:lstStyle/>
          <a:p>
            <a:r>
              <a:rPr lang="en-IN" dirty="0"/>
              <a:t>Format</a:t>
            </a:r>
          </a:p>
        </p:txBody>
      </p:sp>
      <p:grpSp>
        <p:nvGrpSpPr>
          <p:cNvPr id="10"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1"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EA5F9CD1-67A2-8DD2-B6F8-3293EB68461F}"/>
              </a:ext>
            </a:extLst>
          </p:cNvPr>
          <p:cNvSpPr>
            <a:spLocks noGrp="1"/>
          </p:cNvSpPr>
          <p:nvPr>
            <p:ph idx="1"/>
          </p:nvPr>
        </p:nvSpPr>
        <p:spPr>
          <a:xfrm>
            <a:off x="6096000" y="1105232"/>
            <a:ext cx="5176298" cy="4277802"/>
          </a:xfrm>
        </p:spPr>
        <p:txBody>
          <a:bodyPr anchor="ctr">
            <a:normAutofit/>
          </a:bodyPr>
          <a:lstStyle/>
          <a:p>
            <a:pPr marL="285750" indent="-285750">
              <a:buFont typeface="Arial" panose="020B0604020202020204" pitchFamily="34" charset="0"/>
              <a:buChar char="•"/>
            </a:pPr>
            <a:r>
              <a:rPr lang="en-US" sz="1700" dirty="0"/>
              <a:t>Here is the format of the </a:t>
            </a:r>
            <a:r>
              <a:rPr lang="en-US" sz="1700" dirty="0" err="1"/>
              <a:t>Dockerfile</a:t>
            </a:r>
            <a:r>
              <a:rPr lang="en-US" sz="1700" dirty="0"/>
              <a:t>:</a:t>
            </a:r>
          </a:p>
          <a:p>
            <a:r>
              <a:rPr lang="en-IN" sz="1700" dirty="0"/>
              <a:t># Comment</a:t>
            </a:r>
          </a:p>
          <a:p>
            <a:r>
              <a:rPr lang="en-IN" sz="1700" dirty="0"/>
              <a:t>INSTRUCTION arguments</a:t>
            </a:r>
          </a:p>
          <a:p>
            <a:pPr marL="285750" indent="-285750">
              <a:buFont typeface="Arial" panose="020B0604020202020204" pitchFamily="34" charset="0"/>
              <a:buChar char="•"/>
            </a:pPr>
            <a:r>
              <a:rPr lang="en-US" sz="1700" dirty="0"/>
              <a:t>The instruction is not case-sensitive. However, convention is for them to be UPPERCASE to distinguish them from arguments more easily.</a:t>
            </a:r>
          </a:p>
          <a:p>
            <a:pPr marL="285750" indent="-285750">
              <a:buFont typeface="Arial" panose="020B0604020202020204" pitchFamily="34" charset="0"/>
              <a:buChar char="•"/>
            </a:pPr>
            <a:r>
              <a:rPr lang="en-US" sz="1700" dirty="0"/>
              <a:t>Docker runs instructions in a </a:t>
            </a:r>
            <a:r>
              <a:rPr lang="en-US" sz="1700" dirty="0" err="1"/>
              <a:t>Dockerfile</a:t>
            </a:r>
            <a:r>
              <a:rPr lang="en-US" sz="1700" dirty="0"/>
              <a:t> in order. A </a:t>
            </a:r>
            <a:r>
              <a:rPr lang="en-US" sz="1700" dirty="0" err="1"/>
              <a:t>Dockerfile</a:t>
            </a:r>
            <a:r>
              <a:rPr lang="en-US" sz="1700" dirty="0"/>
              <a:t> must begin with a FROM instruction.</a:t>
            </a:r>
            <a:endParaRPr lang="en-IN" sz="1700" dirty="0"/>
          </a:p>
        </p:txBody>
      </p:sp>
    </p:spTree>
    <p:extLst>
      <p:ext uri="{BB962C8B-B14F-4D97-AF65-F5344CB8AC3E}">
        <p14:creationId xmlns:p14="http://schemas.microsoft.com/office/powerpoint/2010/main" val="959317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572C-3D55-2951-872F-C340CE9D376F}"/>
              </a:ext>
            </a:extLst>
          </p:cNvPr>
          <p:cNvSpPr>
            <a:spLocks noGrp="1"/>
          </p:cNvSpPr>
          <p:nvPr>
            <p:ph type="title"/>
          </p:nvPr>
        </p:nvSpPr>
        <p:spPr/>
        <p:txBody>
          <a:bodyPr/>
          <a:lstStyle/>
          <a:p>
            <a:r>
              <a:rPr lang="en-IN" dirty="0"/>
              <a:t>Example</a:t>
            </a:r>
          </a:p>
        </p:txBody>
      </p:sp>
      <p:sp>
        <p:nvSpPr>
          <p:cNvPr id="4" name="Rectangle 1">
            <a:extLst>
              <a:ext uri="{FF2B5EF4-FFF2-40B4-BE49-F238E27FC236}">
                <a16:creationId xmlns:a16="http://schemas.microsoft.com/office/drawing/2014/main" id="{BC88EFF2-17D5-FECF-AEDB-47CCD3A6F64E}"/>
              </a:ext>
            </a:extLst>
          </p:cNvPr>
          <p:cNvSpPr>
            <a:spLocks noGrp="1" noChangeArrowheads="1"/>
          </p:cNvSpPr>
          <p:nvPr>
            <p:ph idx="1"/>
          </p:nvPr>
        </p:nvSpPr>
        <p:spPr bwMode="auto">
          <a:xfrm>
            <a:off x="1920240" y="2245202"/>
            <a:ext cx="834279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Uses </a:t>
            </a:r>
            <a:r>
              <a:rPr kumimoji="0" lang="en-US" altLang="en-US" sz="2000"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Python 3.9</a:t>
            </a: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as the base image.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Defines a </a:t>
            </a:r>
            <a:r>
              <a:rPr kumimoji="0" lang="en-US" altLang="en-US" sz="2000"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build-time argument</a:t>
            </a: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for the repository URL.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Sets </a:t>
            </a:r>
            <a:r>
              <a:rPr kumimoji="0" lang="en-US" altLang="en-US" sz="2000"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/app</a:t>
            </a: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as the working directory.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Installs </a:t>
            </a:r>
            <a:r>
              <a:rPr kumimoji="0" lang="en-US" altLang="en-US" sz="2000"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Git</a:t>
            </a: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and updates packages.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Clones the GitHub repository into /</a:t>
            </a:r>
            <a:r>
              <a:rPr kumimoji="0" lang="en-US" altLang="en-US" sz="2000" b="0" i="0" u="none" strike="noStrike" cap="none" normalizeH="0" baseline="0" dirty="0" err="1">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tmp</a:t>
            </a: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/repo.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Copies only the necessary files (app folder and requirements.txt).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Deletes the temporary cloned repository to save space.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Installs Python dependencies from requirements.txt.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Exposes </a:t>
            </a:r>
            <a:r>
              <a:rPr kumimoji="0" lang="en-US" altLang="en-US" sz="2000"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port 5000</a:t>
            </a: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for the application.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Ensures </a:t>
            </a:r>
            <a:r>
              <a:rPr kumimoji="0" lang="en-US" altLang="en-US" sz="2000" b="1"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unbuffered output</a:t>
            </a: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 for better logging.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Starts the application using python app/app.py. </a:t>
            </a:r>
          </a:p>
        </p:txBody>
      </p:sp>
    </p:spTree>
    <p:extLst>
      <p:ext uri="{BB962C8B-B14F-4D97-AF65-F5344CB8AC3E}">
        <p14:creationId xmlns:p14="http://schemas.microsoft.com/office/powerpoint/2010/main" val="3192382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41D3-3EDB-1B20-D3A5-DB56D0876A0A}"/>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69EF906-D71C-9883-AD94-6F984A450452}"/>
              </a:ext>
            </a:extLst>
          </p:cNvPr>
          <p:cNvSpPr>
            <a:spLocks noGrp="1"/>
          </p:cNvSpPr>
          <p:nvPr>
            <p:ph idx="1"/>
          </p:nvPr>
        </p:nvSpPr>
        <p:spPr/>
        <p:txBody>
          <a:bodyPr>
            <a:normAutofit fontScale="62500" lnSpcReduction="20000"/>
          </a:bodyPr>
          <a:lstStyle/>
          <a:p>
            <a:r>
              <a:rPr lang="en-US" dirty="0"/>
              <a:t>1. Use an official Python runtime as a parent image</a:t>
            </a:r>
          </a:p>
          <a:p>
            <a:r>
              <a:rPr lang="en-US" dirty="0"/>
              <a:t>FROM python:3.9</a:t>
            </a:r>
          </a:p>
          <a:p>
            <a:r>
              <a:rPr lang="en-US" dirty="0"/>
              <a:t>•This sets up the base image for the container.</a:t>
            </a:r>
          </a:p>
          <a:p>
            <a:r>
              <a:rPr lang="en-US" dirty="0"/>
              <a:t>•It uses Python 3.9 from the official Python Docker images.</a:t>
            </a:r>
          </a:p>
          <a:p>
            <a:r>
              <a:rPr lang="en-US" dirty="0"/>
              <a:t>•The base image includes Python and pip pre-installed.</a:t>
            </a:r>
          </a:p>
          <a:p>
            <a:r>
              <a:rPr lang="en-US" dirty="0"/>
              <a:t>________________________________________</a:t>
            </a:r>
          </a:p>
          <a:p>
            <a:r>
              <a:rPr lang="en-US" dirty="0"/>
              <a:t>2. Set a build-time argument for the Git repository</a:t>
            </a:r>
          </a:p>
          <a:p>
            <a:r>
              <a:rPr lang="en-US" dirty="0"/>
              <a:t>ARG REPO_URL=https://github.com/amitopenwriteup/cicdproject.git</a:t>
            </a:r>
          </a:p>
          <a:p>
            <a:r>
              <a:rPr lang="en-US" dirty="0"/>
              <a:t>•Defines a build-time argument REPO_URL that specifies the Git repository URL.</a:t>
            </a:r>
          </a:p>
          <a:p>
            <a:r>
              <a:rPr lang="en-US" dirty="0"/>
              <a:t>•The value of this argument can be changed during the build process using the --build-</a:t>
            </a:r>
            <a:r>
              <a:rPr lang="en-US" dirty="0" err="1"/>
              <a:t>arg</a:t>
            </a:r>
            <a:r>
              <a:rPr lang="en-US" dirty="0"/>
              <a:t> option.</a:t>
            </a:r>
          </a:p>
          <a:p>
            <a:endParaRPr lang="en-IN" dirty="0"/>
          </a:p>
        </p:txBody>
      </p:sp>
    </p:spTree>
    <p:extLst>
      <p:ext uri="{BB962C8B-B14F-4D97-AF65-F5344CB8AC3E}">
        <p14:creationId xmlns:p14="http://schemas.microsoft.com/office/powerpoint/2010/main" val="1527296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88D9-8D8A-EC2E-5067-33A9438F2DFB}"/>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E556EC44-CF38-0235-373F-C173B0F5D918}"/>
              </a:ext>
            </a:extLst>
          </p:cNvPr>
          <p:cNvSpPr>
            <a:spLocks noGrp="1"/>
          </p:cNvSpPr>
          <p:nvPr>
            <p:ph idx="1"/>
          </p:nvPr>
        </p:nvSpPr>
        <p:spPr/>
        <p:txBody>
          <a:bodyPr>
            <a:normAutofit fontScale="85000" lnSpcReduction="20000"/>
          </a:bodyPr>
          <a:lstStyle/>
          <a:p>
            <a:r>
              <a:rPr lang="en-US" dirty="0"/>
              <a:t>3. Set an environment variable for the working directory</a:t>
            </a:r>
          </a:p>
          <a:p>
            <a:r>
              <a:rPr lang="en-US" dirty="0"/>
              <a:t>ENV WORKDIR=/app</a:t>
            </a:r>
          </a:p>
          <a:p>
            <a:r>
              <a:rPr lang="en-US" dirty="0"/>
              <a:t>•Defines an environment variable WORKDIR with the value /app.</a:t>
            </a:r>
          </a:p>
          <a:p>
            <a:r>
              <a:rPr lang="en-US" dirty="0"/>
              <a:t>•This ensures consistency when referring to the working directory.</a:t>
            </a:r>
          </a:p>
          <a:p>
            <a:r>
              <a:rPr lang="en-US" dirty="0"/>
              <a:t>________________________________________</a:t>
            </a:r>
          </a:p>
          <a:p>
            <a:r>
              <a:rPr lang="en-US" dirty="0"/>
              <a:t>4. Set the working directory inside the container</a:t>
            </a:r>
          </a:p>
          <a:p>
            <a:r>
              <a:rPr lang="en-US" dirty="0"/>
              <a:t>WORKDIR $WORKDIR</a:t>
            </a:r>
          </a:p>
          <a:p>
            <a:r>
              <a:rPr lang="en-US" dirty="0"/>
              <a:t>•Changes the working directory inside the container to /app.</a:t>
            </a:r>
          </a:p>
          <a:p>
            <a:r>
              <a:rPr lang="en-US" dirty="0"/>
              <a:t>•Any subsequent commands will be executed from this directory.</a:t>
            </a:r>
          </a:p>
          <a:p>
            <a:endParaRPr lang="en-IN" dirty="0"/>
          </a:p>
        </p:txBody>
      </p:sp>
    </p:spTree>
    <p:extLst>
      <p:ext uri="{BB962C8B-B14F-4D97-AF65-F5344CB8AC3E}">
        <p14:creationId xmlns:p14="http://schemas.microsoft.com/office/powerpoint/2010/main" val="348104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ADBA-B568-7209-4474-4E5512D28D3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E33E312-1D9E-5395-3B34-987045619348}"/>
              </a:ext>
            </a:extLst>
          </p:cNvPr>
          <p:cNvSpPr>
            <a:spLocks noGrp="1"/>
          </p:cNvSpPr>
          <p:nvPr>
            <p:ph idx="1"/>
          </p:nvPr>
        </p:nvSpPr>
        <p:spPr/>
        <p:txBody>
          <a:bodyPr>
            <a:normAutofit fontScale="62500" lnSpcReduction="20000"/>
          </a:bodyPr>
          <a:lstStyle/>
          <a:p>
            <a:r>
              <a:rPr lang="en-US" dirty="0"/>
              <a:t>5. Install Git and other necessary packages</a:t>
            </a:r>
          </a:p>
          <a:p>
            <a:r>
              <a:rPr lang="en-US" dirty="0"/>
              <a:t>RUN apt-get update &amp;&amp; apt-get install -y git &amp;&amp; rm -rf /var/lib/apt/lists/*</a:t>
            </a:r>
          </a:p>
          <a:p>
            <a:r>
              <a:rPr lang="en-US" dirty="0"/>
              <a:t>•Updates the package list to ensure the latest package versions.</a:t>
            </a:r>
          </a:p>
          <a:p>
            <a:r>
              <a:rPr lang="en-US" dirty="0"/>
              <a:t>•Installs git, which is needed to clone the repository.</a:t>
            </a:r>
          </a:p>
          <a:p>
            <a:r>
              <a:rPr lang="en-US" dirty="0"/>
              <a:t>•Removes unnecessary cached package files to reduce the image size.</a:t>
            </a:r>
          </a:p>
          <a:p>
            <a:r>
              <a:rPr lang="en-US" dirty="0"/>
              <a:t>________________________________________</a:t>
            </a:r>
          </a:p>
          <a:p>
            <a:r>
              <a:rPr lang="en-US" dirty="0"/>
              <a:t>6. Clone the Git repository</a:t>
            </a:r>
          </a:p>
          <a:p>
            <a:r>
              <a:rPr lang="en-US" dirty="0"/>
              <a:t>RUN git clone --depth=1 $REPO_URL /</a:t>
            </a:r>
            <a:r>
              <a:rPr lang="en-US" dirty="0" err="1"/>
              <a:t>tmp</a:t>
            </a:r>
            <a:r>
              <a:rPr lang="en-US" dirty="0"/>
              <a:t>/repo</a:t>
            </a:r>
          </a:p>
          <a:p>
            <a:r>
              <a:rPr lang="en-US" dirty="0"/>
              <a:t>•Clones the repository specified by REPO_URL into /</a:t>
            </a:r>
            <a:r>
              <a:rPr lang="en-US" dirty="0" err="1"/>
              <a:t>tmp</a:t>
            </a:r>
            <a:r>
              <a:rPr lang="en-US" dirty="0"/>
              <a:t>/repo.</a:t>
            </a:r>
          </a:p>
          <a:p>
            <a:r>
              <a:rPr lang="en-US" dirty="0"/>
              <a:t>•Uses --depth=1 to perform a shallow clone, downloading only the latest commit to reduce the size.</a:t>
            </a:r>
          </a:p>
          <a:p>
            <a:endParaRPr lang="en-IN" dirty="0"/>
          </a:p>
        </p:txBody>
      </p:sp>
    </p:spTree>
    <p:extLst>
      <p:ext uri="{BB962C8B-B14F-4D97-AF65-F5344CB8AC3E}">
        <p14:creationId xmlns:p14="http://schemas.microsoft.com/office/powerpoint/2010/main" val="2218327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BBA1-12D2-7BA6-7E6B-9E0B4870D91D}"/>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63E55D9C-0384-B900-E4A4-1B2F69382AA4}"/>
              </a:ext>
            </a:extLst>
          </p:cNvPr>
          <p:cNvSpPr>
            <a:spLocks noGrp="1"/>
          </p:cNvSpPr>
          <p:nvPr>
            <p:ph idx="1"/>
          </p:nvPr>
        </p:nvSpPr>
        <p:spPr/>
        <p:txBody>
          <a:bodyPr>
            <a:normAutofit fontScale="70000" lnSpcReduction="20000"/>
          </a:bodyPr>
          <a:lstStyle/>
          <a:p>
            <a:r>
              <a:rPr lang="en-US" dirty="0"/>
              <a:t>. Copy only the 'app' folder and 'requirements.txt'</a:t>
            </a:r>
          </a:p>
          <a:p>
            <a:r>
              <a:rPr lang="en-US" dirty="0"/>
              <a:t>RUN cp -r /</a:t>
            </a:r>
            <a:r>
              <a:rPr lang="en-US" dirty="0" err="1"/>
              <a:t>tmp</a:t>
            </a:r>
            <a:r>
              <a:rPr lang="en-US" dirty="0"/>
              <a:t>/repo/app $WORKDIR</a:t>
            </a:r>
          </a:p>
          <a:p>
            <a:r>
              <a:rPr lang="en-US" dirty="0"/>
              <a:t>RUN cp /</a:t>
            </a:r>
            <a:r>
              <a:rPr lang="en-US" dirty="0" err="1"/>
              <a:t>tmp</a:t>
            </a:r>
            <a:r>
              <a:rPr lang="en-US" dirty="0"/>
              <a:t>/repo/requirements.txt $WORKDIR/requirements.txt</a:t>
            </a:r>
          </a:p>
          <a:p>
            <a:r>
              <a:rPr lang="en-US" dirty="0"/>
              <a:t>•Moves only the app directory from the cloned repository to the working directory (/app).</a:t>
            </a:r>
          </a:p>
          <a:p>
            <a:r>
              <a:rPr lang="en-US" dirty="0"/>
              <a:t>•Copies the requirements.txt file, which contains dependencies.</a:t>
            </a:r>
          </a:p>
          <a:p>
            <a:r>
              <a:rPr lang="en-US" dirty="0"/>
              <a:t>________________________________________</a:t>
            </a:r>
          </a:p>
          <a:p>
            <a:r>
              <a:rPr lang="en-US" dirty="0"/>
              <a:t>8. Remove the cloned repository to free up space</a:t>
            </a:r>
          </a:p>
          <a:p>
            <a:r>
              <a:rPr lang="en-US" dirty="0"/>
              <a:t>RUN rm -rf /</a:t>
            </a:r>
            <a:r>
              <a:rPr lang="en-US" dirty="0" err="1"/>
              <a:t>tmp</a:t>
            </a:r>
            <a:r>
              <a:rPr lang="en-US" dirty="0"/>
              <a:t>/repo</a:t>
            </a:r>
          </a:p>
          <a:p>
            <a:r>
              <a:rPr lang="en-US" dirty="0"/>
              <a:t>•Deletes the cloned repository to reduce the container image size.</a:t>
            </a:r>
          </a:p>
          <a:p>
            <a:endParaRPr lang="en-IN" dirty="0"/>
          </a:p>
        </p:txBody>
      </p:sp>
    </p:spTree>
    <p:extLst>
      <p:ext uri="{BB962C8B-B14F-4D97-AF65-F5344CB8AC3E}">
        <p14:creationId xmlns:p14="http://schemas.microsoft.com/office/powerpoint/2010/main" val="3167033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67DE-B50D-0059-45CC-01ED2BE031F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A647B085-EF8A-2820-3A18-90787EE5C34B}"/>
              </a:ext>
            </a:extLst>
          </p:cNvPr>
          <p:cNvSpPr>
            <a:spLocks noGrp="1"/>
          </p:cNvSpPr>
          <p:nvPr>
            <p:ph idx="1"/>
          </p:nvPr>
        </p:nvSpPr>
        <p:spPr/>
        <p:txBody>
          <a:bodyPr>
            <a:normAutofit fontScale="55000" lnSpcReduction="20000"/>
          </a:bodyPr>
          <a:lstStyle/>
          <a:p>
            <a:r>
              <a:rPr lang="en-US" dirty="0"/>
              <a:t>10. Expose the application's port</a:t>
            </a:r>
          </a:p>
          <a:p>
            <a:r>
              <a:rPr lang="en-US" dirty="0"/>
              <a:t>EXPOSE 5000</a:t>
            </a:r>
          </a:p>
          <a:p>
            <a:r>
              <a:rPr lang="en-US" dirty="0"/>
              <a:t>•Informs Docker that the application will listen on port 5000.</a:t>
            </a:r>
          </a:p>
          <a:p>
            <a:r>
              <a:rPr lang="en-US" dirty="0"/>
              <a:t>•This does not automatically publish the port; it must be mapped when running the container (-p 5000:5000).</a:t>
            </a:r>
          </a:p>
          <a:p>
            <a:r>
              <a:rPr lang="en-US" dirty="0"/>
              <a:t>________________________________________</a:t>
            </a:r>
          </a:p>
          <a:p>
            <a:r>
              <a:rPr lang="en-US" dirty="0"/>
              <a:t>11. Set an environment variable to improve Python performance</a:t>
            </a:r>
          </a:p>
          <a:p>
            <a:r>
              <a:rPr lang="en-US" dirty="0"/>
              <a:t>ENV PYTHONUNBUFFERED=1</a:t>
            </a:r>
          </a:p>
          <a:p>
            <a:r>
              <a:rPr lang="en-US" dirty="0"/>
              <a:t>•Disables Python output buffering, ensuring real-time logging in the container.</a:t>
            </a:r>
          </a:p>
          <a:p>
            <a:r>
              <a:rPr lang="en-US" dirty="0"/>
              <a:t>________________________________________</a:t>
            </a:r>
          </a:p>
          <a:p>
            <a:r>
              <a:rPr lang="en-US" dirty="0"/>
              <a:t>12. Define the command to run the application</a:t>
            </a:r>
          </a:p>
          <a:p>
            <a:r>
              <a:rPr lang="en-US" dirty="0"/>
              <a:t>CMD ["python", "app/app.py"]</a:t>
            </a:r>
          </a:p>
          <a:p>
            <a:endParaRPr lang="en-IN" dirty="0"/>
          </a:p>
        </p:txBody>
      </p:sp>
    </p:spTree>
    <p:extLst>
      <p:ext uri="{BB962C8B-B14F-4D97-AF65-F5344CB8AC3E}">
        <p14:creationId xmlns:p14="http://schemas.microsoft.com/office/powerpoint/2010/main" val="4273938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0DDF-14EC-0755-FCE3-C465EC5CDE47}"/>
              </a:ext>
            </a:extLst>
          </p:cNvPr>
          <p:cNvSpPr>
            <a:spLocks noGrp="1"/>
          </p:cNvSpPr>
          <p:nvPr>
            <p:ph type="title"/>
          </p:nvPr>
        </p:nvSpPr>
        <p:spPr/>
        <p:txBody>
          <a:bodyPr/>
          <a:lstStyle/>
          <a:p>
            <a:r>
              <a:rPr lang="en-IN"/>
              <a:t>lab</a:t>
            </a:r>
          </a:p>
        </p:txBody>
      </p:sp>
      <p:sp>
        <p:nvSpPr>
          <p:cNvPr id="3" name="Content Placeholder 2">
            <a:extLst>
              <a:ext uri="{FF2B5EF4-FFF2-40B4-BE49-F238E27FC236}">
                <a16:creationId xmlns:a16="http://schemas.microsoft.com/office/drawing/2014/main" id="{7E4BE894-0684-8E6C-1D1A-0E772E6539C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847469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49BB7E9A-6937-4BF0-9F51-A20F197B5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5EE55A0-0E97-EE40-1F2C-B3DF976DC0A0}"/>
              </a:ext>
            </a:extLst>
          </p:cNvPr>
          <p:cNvSpPr>
            <a:spLocks noGrp="1"/>
          </p:cNvSpPr>
          <p:nvPr>
            <p:ph type="title"/>
          </p:nvPr>
        </p:nvSpPr>
        <p:spPr>
          <a:xfrm>
            <a:off x="914400" y="442912"/>
            <a:ext cx="5295569" cy="1822123"/>
          </a:xfrm>
        </p:spPr>
        <p:txBody>
          <a:bodyPr anchor="b">
            <a:normAutofit/>
          </a:bodyPr>
          <a:lstStyle/>
          <a:p>
            <a:r>
              <a:rPr lang="en-US"/>
              <a:t>Push image to docker hub</a:t>
            </a:r>
          </a:p>
        </p:txBody>
      </p:sp>
      <p:sp>
        <p:nvSpPr>
          <p:cNvPr id="3" name="Content Placeholder 2">
            <a:extLst>
              <a:ext uri="{FF2B5EF4-FFF2-40B4-BE49-F238E27FC236}">
                <a16:creationId xmlns:a16="http://schemas.microsoft.com/office/drawing/2014/main" id="{6DAD4BFC-C43C-224E-08FE-22F6D83D5B6A}"/>
              </a:ext>
            </a:extLst>
          </p:cNvPr>
          <p:cNvSpPr>
            <a:spLocks noGrp="1"/>
          </p:cNvSpPr>
          <p:nvPr>
            <p:ph idx="1"/>
          </p:nvPr>
        </p:nvSpPr>
        <p:spPr>
          <a:xfrm>
            <a:off x="914400" y="2496720"/>
            <a:ext cx="5181599" cy="3467518"/>
          </a:xfrm>
        </p:spPr>
        <p:txBody>
          <a:bodyPr anchor="t">
            <a:normAutofit/>
          </a:bodyPr>
          <a:lstStyle/>
          <a:p>
            <a:pPr>
              <a:lnSpc>
                <a:spcPct val="130000"/>
              </a:lnSpc>
            </a:pPr>
            <a:r>
              <a:rPr lang="en-US" b="0" i="0">
                <a:effectLst/>
                <a:latin typeface="+mj-lt"/>
              </a:rPr>
              <a:t>Tag the image with the host name or IP address, and the port of the registry</a:t>
            </a:r>
          </a:p>
          <a:p>
            <a:pPr marL="0" indent="0">
              <a:lnSpc>
                <a:spcPct val="130000"/>
              </a:lnSpc>
              <a:buNone/>
            </a:pPr>
            <a:r>
              <a:rPr lang="de-DE">
                <a:latin typeface="+mj-lt"/>
              </a:rPr>
              <a:t>   docker image tag myimage amitow/myimage</a:t>
            </a:r>
          </a:p>
          <a:p>
            <a:pPr>
              <a:lnSpc>
                <a:spcPct val="130000"/>
              </a:lnSpc>
            </a:pPr>
            <a:r>
              <a:rPr lang="de-DE">
                <a:latin typeface="+mj-lt"/>
              </a:rPr>
              <a:t>Push the image</a:t>
            </a:r>
          </a:p>
          <a:p>
            <a:pPr marL="0" indent="0">
              <a:lnSpc>
                <a:spcPct val="130000"/>
              </a:lnSpc>
              <a:buNone/>
            </a:pPr>
            <a:r>
              <a:rPr lang="de-DE">
                <a:latin typeface="+mj-lt"/>
              </a:rPr>
              <a:t>    docker image push amitow/myimage</a:t>
            </a:r>
          </a:p>
          <a:p>
            <a:pPr marL="0" indent="0">
              <a:lnSpc>
                <a:spcPct val="130000"/>
              </a:lnSpc>
              <a:buNone/>
            </a:pPr>
            <a:endParaRPr lang="de-DE">
              <a:latin typeface="+mj-lt"/>
            </a:endParaRPr>
          </a:p>
          <a:p>
            <a:pPr marL="0" indent="0">
              <a:lnSpc>
                <a:spcPct val="130000"/>
              </a:lnSpc>
              <a:buNone/>
            </a:pPr>
            <a:endParaRPr lang="en-US">
              <a:latin typeface="+mj-lt"/>
            </a:endParaRPr>
          </a:p>
        </p:txBody>
      </p:sp>
      <p:sp>
        <p:nvSpPr>
          <p:cNvPr id="19" name="Freeform: Shape 11">
            <a:extLst>
              <a:ext uri="{FF2B5EF4-FFF2-40B4-BE49-F238E27FC236}">
                <a16:creationId xmlns:a16="http://schemas.microsoft.com/office/drawing/2014/main" id="{E0939753-89D7-48A8-8441-B9FF25CE8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4167" y="0"/>
            <a:ext cx="5687681" cy="5708856"/>
          </a:xfrm>
          <a:custGeom>
            <a:avLst/>
            <a:gdLst>
              <a:gd name="connsiteX0" fmla="*/ 2787282 w 5687681"/>
              <a:gd name="connsiteY0" fmla="*/ 0 h 5708856"/>
              <a:gd name="connsiteX1" fmla="*/ 3988996 w 5687681"/>
              <a:gd name="connsiteY1" fmla="*/ 0 h 5708856"/>
              <a:gd name="connsiteX2" fmla="*/ 4236253 w 5687681"/>
              <a:gd name="connsiteY2" fmla="*/ 68070 h 5708856"/>
              <a:gd name="connsiteX3" fmla="*/ 4483543 w 5687681"/>
              <a:gd name="connsiteY3" fmla="*/ 168573 h 5708856"/>
              <a:gd name="connsiteX4" fmla="*/ 5265611 w 5687681"/>
              <a:gd name="connsiteY4" fmla="*/ 790441 h 5708856"/>
              <a:gd name="connsiteX5" fmla="*/ 5682608 w 5687681"/>
              <a:gd name="connsiteY5" fmla="*/ 1499885 h 5708856"/>
              <a:gd name="connsiteX6" fmla="*/ 5687681 w 5687681"/>
              <a:gd name="connsiteY6" fmla="*/ 1513862 h 5708856"/>
              <a:gd name="connsiteX7" fmla="*/ 5687681 w 5687681"/>
              <a:gd name="connsiteY7" fmla="*/ 3841322 h 5708856"/>
              <a:gd name="connsiteX8" fmla="*/ 5651147 w 5687681"/>
              <a:gd name="connsiteY8" fmla="*/ 3896489 h 5708856"/>
              <a:gd name="connsiteX9" fmla="*/ 4734255 w 5687681"/>
              <a:gd name="connsiteY9" fmla="*/ 4737639 h 5708856"/>
              <a:gd name="connsiteX10" fmla="*/ 4532663 w 5687681"/>
              <a:gd name="connsiteY10" fmla="*/ 4898543 h 5708856"/>
              <a:gd name="connsiteX11" fmla="*/ 2876165 w 5687681"/>
              <a:gd name="connsiteY11" fmla="*/ 5708856 h 5708856"/>
              <a:gd name="connsiteX12" fmla="*/ 694066 w 5687681"/>
              <a:gd name="connsiteY12" fmla="*/ 4391717 h 5708856"/>
              <a:gd name="connsiteX13" fmla="*/ 461517 w 5687681"/>
              <a:gd name="connsiteY13" fmla="*/ 4054756 h 5708856"/>
              <a:gd name="connsiteX14" fmla="*/ 0 w 5687681"/>
              <a:gd name="connsiteY14" fmla="*/ 2993139 h 5708856"/>
              <a:gd name="connsiteX15" fmla="*/ 278855 w 5687681"/>
              <a:gd name="connsiteY15" fmla="*/ 1849819 h 5708856"/>
              <a:gd name="connsiteX16" fmla="*/ 1047879 w 5687681"/>
              <a:gd name="connsiteY16" fmla="*/ 867400 h 5708856"/>
              <a:gd name="connsiteX17" fmla="*/ 2159714 w 5687681"/>
              <a:gd name="connsiteY17" fmla="*/ 186098 h 5708856"/>
              <a:gd name="connsiteX18" fmla="*/ 2785137 w 5687681"/>
              <a:gd name="connsiteY18" fmla="*/ 372 h 570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87681" h="5708856">
                <a:moveTo>
                  <a:pt x="2787282" y="0"/>
                </a:moveTo>
                <a:lnTo>
                  <a:pt x="3988996" y="0"/>
                </a:lnTo>
                <a:lnTo>
                  <a:pt x="4236253" y="68070"/>
                </a:lnTo>
                <a:cubicBezTo>
                  <a:pt x="4321147" y="96843"/>
                  <a:pt x="4403628" y="130356"/>
                  <a:pt x="4483543" y="168573"/>
                </a:cubicBezTo>
                <a:cubicBezTo>
                  <a:pt x="4783119" y="311949"/>
                  <a:pt x="5046239" y="521215"/>
                  <a:pt x="5265611" y="790441"/>
                </a:cubicBezTo>
                <a:cubicBezTo>
                  <a:pt x="5433740" y="996857"/>
                  <a:pt x="5573537" y="1235870"/>
                  <a:pt x="5682608" y="1499885"/>
                </a:cubicBezTo>
                <a:lnTo>
                  <a:pt x="5687681" y="1513862"/>
                </a:lnTo>
                <a:lnTo>
                  <a:pt x="5687681" y="3841322"/>
                </a:lnTo>
                <a:lnTo>
                  <a:pt x="5651147" y="3896489"/>
                </a:lnTo>
                <a:cubicBezTo>
                  <a:pt x="5427171" y="4186934"/>
                  <a:pt x="5090625" y="4454446"/>
                  <a:pt x="4734255" y="4737639"/>
                </a:cubicBezTo>
                <a:cubicBezTo>
                  <a:pt x="4668506" y="4789825"/>
                  <a:pt x="4600584" y="4843856"/>
                  <a:pt x="4532663" y="4898543"/>
                </a:cubicBezTo>
                <a:cubicBezTo>
                  <a:pt x="3924681" y="5387974"/>
                  <a:pt x="3480945" y="5708856"/>
                  <a:pt x="2876165" y="5708856"/>
                </a:cubicBezTo>
                <a:cubicBezTo>
                  <a:pt x="1954665" y="5708856"/>
                  <a:pt x="1302047" y="5314966"/>
                  <a:pt x="694066" y="4391717"/>
                </a:cubicBezTo>
                <a:cubicBezTo>
                  <a:pt x="614503" y="4270875"/>
                  <a:pt x="536731" y="4160972"/>
                  <a:pt x="461517" y="4054756"/>
                </a:cubicBezTo>
                <a:cubicBezTo>
                  <a:pt x="149788" y="3614348"/>
                  <a:pt x="0" y="3385316"/>
                  <a:pt x="0" y="2993139"/>
                </a:cubicBezTo>
                <a:cubicBezTo>
                  <a:pt x="0" y="2603731"/>
                  <a:pt x="93889" y="2219065"/>
                  <a:pt x="278855" y="1849819"/>
                </a:cubicBezTo>
                <a:cubicBezTo>
                  <a:pt x="459854" y="1488610"/>
                  <a:pt x="718625" y="1157977"/>
                  <a:pt x="1047879" y="867400"/>
                </a:cubicBezTo>
                <a:cubicBezTo>
                  <a:pt x="1371504" y="581701"/>
                  <a:pt x="1755887" y="346080"/>
                  <a:pt x="2159714" y="186098"/>
                </a:cubicBezTo>
                <a:cubicBezTo>
                  <a:pt x="2367064" y="103803"/>
                  <a:pt x="2576044" y="41801"/>
                  <a:pt x="2785137" y="37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3">
            <a:extLst>
              <a:ext uri="{FF2B5EF4-FFF2-40B4-BE49-F238E27FC236}">
                <a16:creationId xmlns:a16="http://schemas.microsoft.com/office/drawing/2014/main" id="{9F5CCFC5-858F-4B45-9B10-D49DD0280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5450" y="0"/>
            <a:ext cx="5866550" cy="5788550"/>
          </a:xfrm>
          <a:custGeom>
            <a:avLst/>
            <a:gdLst>
              <a:gd name="connsiteX0" fmla="*/ 2331396 w 5798121"/>
              <a:gd name="connsiteY0" fmla="*/ 0 h 5788550"/>
              <a:gd name="connsiteX1" fmla="*/ 4658651 w 5798121"/>
              <a:gd name="connsiteY1" fmla="*/ 0 h 5788550"/>
              <a:gd name="connsiteX2" fmla="*/ 4682835 w 5798121"/>
              <a:gd name="connsiteY2" fmla="*/ 9816 h 5788550"/>
              <a:gd name="connsiteX3" fmla="*/ 5499667 w 5798121"/>
              <a:gd name="connsiteY3" fmla="*/ 658449 h 5788550"/>
              <a:gd name="connsiteX4" fmla="*/ 5665313 w 5798121"/>
              <a:gd name="connsiteY4" fmla="*/ 884789 h 5788550"/>
              <a:gd name="connsiteX5" fmla="*/ 5798121 w 5798121"/>
              <a:gd name="connsiteY5" fmla="*/ 1110681 h 5788550"/>
              <a:gd name="connsiteX6" fmla="*/ 5798121 w 5798121"/>
              <a:gd name="connsiteY6" fmla="*/ 4016954 h 5788550"/>
              <a:gd name="connsiteX7" fmla="*/ 5706359 w 5798121"/>
              <a:gd name="connsiteY7" fmla="*/ 4121532 h 5788550"/>
              <a:gd name="connsiteX8" fmla="*/ 4944692 w 5798121"/>
              <a:gd name="connsiteY8" fmla="*/ 4775532 h 5788550"/>
              <a:gd name="connsiteX9" fmla="*/ 4734137 w 5798121"/>
              <a:gd name="connsiteY9" fmla="*/ 4943362 h 5788550"/>
              <a:gd name="connsiteX10" fmla="*/ 3004009 w 5798121"/>
              <a:gd name="connsiteY10" fmla="*/ 5788550 h 5788550"/>
              <a:gd name="connsiteX11" fmla="*/ 724917 w 5798121"/>
              <a:gd name="connsiteY11" fmla="*/ 4414722 h 5788550"/>
              <a:gd name="connsiteX12" fmla="*/ 482031 w 5798121"/>
              <a:gd name="connsiteY12" fmla="*/ 4063258 h 5788550"/>
              <a:gd name="connsiteX13" fmla="*/ 0 w 5798121"/>
              <a:gd name="connsiteY13" fmla="*/ 2955950 h 5788550"/>
              <a:gd name="connsiteX14" fmla="*/ 291250 w 5798121"/>
              <a:gd name="connsiteY14" fmla="*/ 1763422 h 5788550"/>
              <a:gd name="connsiteX15" fmla="*/ 1094457 w 5798121"/>
              <a:gd name="connsiteY15" fmla="*/ 738720 h 5788550"/>
              <a:gd name="connsiteX16" fmla="*/ 2255713 w 5798121"/>
              <a:gd name="connsiteY16" fmla="*/ 28095 h 578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98121" h="5788550">
                <a:moveTo>
                  <a:pt x="2331396" y="0"/>
                </a:moveTo>
                <a:lnTo>
                  <a:pt x="4658651" y="0"/>
                </a:lnTo>
                <a:lnTo>
                  <a:pt x="4682835" y="9816"/>
                </a:lnTo>
                <a:cubicBezTo>
                  <a:pt x="4995727" y="159362"/>
                  <a:pt x="5270543" y="377635"/>
                  <a:pt x="5499667" y="658449"/>
                </a:cubicBezTo>
                <a:cubicBezTo>
                  <a:pt x="5558201" y="730215"/>
                  <a:pt x="5613447" y="805760"/>
                  <a:pt x="5665313" y="884789"/>
                </a:cubicBezTo>
                <a:lnTo>
                  <a:pt x="5798121" y="1110681"/>
                </a:lnTo>
                <a:lnTo>
                  <a:pt x="5798121" y="4016954"/>
                </a:lnTo>
                <a:lnTo>
                  <a:pt x="5706359" y="4121532"/>
                </a:lnTo>
                <a:cubicBezTo>
                  <a:pt x="5491360" y="4341659"/>
                  <a:pt x="5223849" y="4553996"/>
                  <a:pt x="4944692" y="4775532"/>
                </a:cubicBezTo>
                <a:cubicBezTo>
                  <a:pt x="4876021" y="4829964"/>
                  <a:pt x="4805079" y="4886320"/>
                  <a:pt x="4734137" y="4943362"/>
                </a:cubicBezTo>
                <a:cubicBezTo>
                  <a:pt x="4099133" y="5453857"/>
                  <a:pt x="3635672" y="5788550"/>
                  <a:pt x="3004009" y="5788550"/>
                </a:cubicBezTo>
                <a:cubicBezTo>
                  <a:pt x="2041550" y="5788550"/>
                  <a:pt x="1359922" y="5377707"/>
                  <a:pt x="724917" y="4414722"/>
                </a:cubicBezTo>
                <a:cubicBezTo>
                  <a:pt x="641818" y="4288679"/>
                  <a:pt x="560588" y="4174046"/>
                  <a:pt x="482031" y="4063258"/>
                </a:cubicBezTo>
                <a:cubicBezTo>
                  <a:pt x="156446" y="3603895"/>
                  <a:pt x="0" y="3365006"/>
                  <a:pt x="0" y="2955950"/>
                </a:cubicBezTo>
                <a:cubicBezTo>
                  <a:pt x="0" y="2549782"/>
                  <a:pt x="98062" y="2148559"/>
                  <a:pt x="291250" y="1763422"/>
                </a:cubicBezTo>
                <a:cubicBezTo>
                  <a:pt x="480295" y="1386666"/>
                  <a:pt x="750568" y="1041802"/>
                  <a:pt x="1094457" y="738720"/>
                </a:cubicBezTo>
                <a:cubicBezTo>
                  <a:pt x="1432467" y="440725"/>
                  <a:pt x="1833935" y="194963"/>
                  <a:pt x="2255713" y="280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1" name="Freeform: Shape 15">
            <a:extLst>
              <a:ext uri="{FF2B5EF4-FFF2-40B4-BE49-F238E27FC236}">
                <a16:creationId xmlns:a16="http://schemas.microsoft.com/office/drawing/2014/main" id="{2348ECDC-D455-4B71-90F6-2ECC12B79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3734" y="0"/>
            <a:ext cx="5568114" cy="5577748"/>
          </a:xfrm>
          <a:custGeom>
            <a:avLst/>
            <a:gdLst>
              <a:gd name="connsiteX0" fmla="*/ 2959946 w 5568114"/>
              <a:gd name="connsiteY0" fmla="*/ 0 h 5577748"/>
              <a:gd name="connsiteX1" fmla="*/ 3614224 w 5568114"/>
              <a:gd name="connsiteY1" fmla="*/ 0 h 5577748"/>
              <a:gd name="connsiteX2" fmla="*/ 3844432 w 5568114"/>
              <a:gd name="connsiteY2" fmla="*/ 36392 h 5577748"/>
              <a:gd name="connsiteX3" fmla="*/ 4336826 w 5568114"/>
              <a:gd name="connsiteY3" fmla="*/ 203778 h 5577748"/>
              <a:gd name="connsiteX4" fmla="*/ 5093304 w 5568114"/>
              <a:gd name="connsiteY4" fmla="*/ 806978 h 5577748"/>
              <a:gd name="connsiteX5" fmla="*/ 5496656 w 5568114"/>
              <a:gd name="connsiteY5" fmla="*/ 1495125 h 5577748"/>
              <a:gd name="connsiteX6" fmla="*/ 5568114 w 5568114"/>
              <a:gd name="connsiteY6" fmla="*/ 1692569 h 5577748"/>
              <a:gd name="connsiteX7" fmla="*/ 5568114 w 5568114"/>
              <a:gd name="connsiteY7" fmla="*/ 3665503 h 5577748"/>
              <a:gd name="connsiteX8" fmla="*/ 5466225 w 5568114"/>
              <a:gd name="connsiteY8" fmla="*/ 3819786 h 5577748"/>
              <a:gd name="connsiteX9" fmla="*/ 4579336 w 5568114"/>
              <a:gd name="connsiteY9" fmla="*/ 4635686 h 5577748"/>
              <a:gd name="connsiteX10" fmla="*/ 4384340 w 5568114"/>
              <a:gd name="connsiteY10" fmla="*/ 4791760 h 5577748"/>
              <a:gd name="connsiteX11" fmla="*/ 2782048 w 5568114"/>
              <a:gd name="connsiteY11" fmla="*/ 5577748 h 5577748"/>
              <a:gd name="connsiteX12" fmla="*/ 671354 w 5568114"/>
              <a:gd name="connsiteY12" fmla="*/ 4300148 h 5577748"/>
              <a:gd name="connsiteX13" fmla="*/ 446415 w 5568114"/>
              <a:gd name="connsiteY13" fmla="*/ 3973302 h 5577748"/>
              <a:gd name="connsiteX14" fmla="*/ 0 w 5568114"/>
              <a:gd name="connsiteY14" fmla="*/ 2943554 h 5577748"/>
              <a:gd name="connsiteX15" fmla="*/ 269730 w 5568114"/>
              <a:gd name="connsiteY15" fmla="*/ 1834555 h 5577748"/>
              <a:gd name="connsiteX16" fmla="*/ 1013589 w 5568114"/>
              <a:gd name="connsiteY16" fmla="*/ 881627 h 5577748"/>
              <a:gd name="connsiteX17" fmla="*/ 2089042 w 5568114"/>
              <a:gd name="connsiteY17" fmla="*/ 220777 h 5577748"/>
              <a:gd name="connsiteX18" fmla="*/ 2845684 w 5568114"/>
              <a:gd name="connsiteY18" fmla="*/ 14234 h 557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568114" h="5577748">
                <a:moveTo>
                  <a:pt x="2959946" y="0"/>
                </a:moveTo>
                <a:lnTo>
                  <a:pt x="3614224" y="0"/>
                </a:lnTo>
                <a:lnTo>
                  <a:pt x="3844432" y="36392"/>
                </a:lnTo>
                <a:cubicBezTo>
                  <a:pt x="4017699" y="73748"/>
                  <a:pt x="4182227" y="129639"/>
                  <a:pt x="4336826" y="203778"/>
                </a:cubicBezTo>
                <a:cubicBezTo>
                  <a:pt x="4626600" y="342850"/>
                  <a:pt x="4881111" y="545834"/>
                  <a:pt x="5093304" y="806978"/>
                </a:cubicBezTo>
                <a:cubicBezTo>
                  <a:pt x="5255931" y="1007198"/>
                  <a:pt x="5391154" y="1239036"/>
                  <a:pt x="5496656" y="1495125"/>
                </a:cubicBezTo>
                <a:lnTo>
                  <a:pt x="5568114" y="1692569"/>
                </a:lnTo>
                <a:lnTo>
                  <a:pt x="5568114" y="3665503"/>
                </a:lnTo>
                <a:lnTo>
                  <a:pt x="5466225" y="3819786"/>
                </a:lnTo>
                <a:cubicBezTo>
                  <a:pt x="5249576" y="4101511"/>
                  <a:pt x="4924044" y="4360994"/>
                  <a:pt x="4579336" y="4635686"/>
                </a:cubicBezTo>
                <a:cubicBezTo>
                  <a:pt x="4515738" y="4686305"/>
                  <a:pt x="4450038" y="4738713"/>
                  <a:pt x="4384340" y="4791760"/>
                </a:cubicBezTo>
                <a:cubicBezTo>
                  <a:pt x="3796254" y="5266498"/>
                  <a:pt x="3367038" y="5577748"/>
                  <a:pt x="2782048" y="5577748"/>
                </a:cubicBezTo>
                <a:cubicBezTo>
                  <a:pt x="1890703" y="5577748"/>
                  <a:pt x="1259439" y="5195682"/>
                  <a:pt x="671354" y="4300148"/>
                </a:cubicBezTo>
                <a:cubicBezTo>
                  <a:pt x="594395" y="4182934"/>
                  <a:pt x="519167" y="4076330"/>
                  <a:pt x="446415" y="3973302"/>
                </a:cubicBezTo>
                <a:cubicBezTo>
                  <a:pt x="144886" y="3546115"/>
                  <a:pt x="0" y="3323958"/>
                  <a:pt x="0" y="2943554"/>
                </a:cubicBezTo>
                <a:cubicBezTo>
                  <a:pt x="0" y="2565835"/>
                  <a:pt x="90816" y="2192716"/>
                  <a:pt x="269730" y="1834555"/>
                </a:cubicBezTo>
                <a:cubicBezTo>
                  <a:pt x="444806" y="1484188"/>
                  <a:pt x="695109" y="1163480"/>
                  <a:pt x="1013589" y="881627"/>
                </a:cubicBezTo>
                <a:cubicBezTo>
                  <a:pt x="1326624" y="604505"/>
                  <a:pt x="1698428" y="375956"/>
                  <a:pt x="2089042" y="220777"/>
                </a:cubicBezTo>
                <a:cubicBezTo>
                  <a:pt x="2339747" y="120996"/>
                  <a:pt x="2592918" y="51971"/>
                  <a:pt x="2845684" y="1423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F5792EDD-2424-0EF6-E507-0B29AB0934FE}"/>
              </a:ext>
            </a:extLst>
          </p:cNvPr>
          <p:cNvPicPr>
            <a:picLocks noChangeAspect="1"/>
          </p:cNvPicPr>
          <p:nvPr/>
        </p:nvPicPr>
        <p:blipFill>
          <a:blip r:embed="rId2"/>
          <a:stretch>
            <a:fillRect/>
          </a:stretch>
        </p:blipFill>
        <p:spPr>
          <a:xfrm>
            <a:off x="7673130" y="2498463"/>
            <a:ext cx="3774974" cy="368060"/>
          </a:xfrm>
          <a:prstGeom prst="rect">
            <a:avLst/>
          </a:prstGeom>
        </p:spPr>
      </p:pic>
    </p:spTree>
    <p:extLst>
      <p:ext uri="{BB962C8B-B14F-4D97-AF65-F5344CB8AC3E}">
        <p14:creationId xmlns:p14="http://schemas.microsoft.com/office/powerpoint/2010/main" val="981439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567D-B5D6-22B2-7594-DF61A5F8F27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t>
            </a:r>
          </a:p>
        </p:txBody>
      </p:sp>
      <p:pic>
        <p:nvPicPr>
          <p:cNvPr id="5" name="Content Placeholder 4">
            <a:extLst>
              <a:ext uri="{FF2B5EF4-FFF2-40B4-BE49-F238E27FC236}">
                <a16:creationId xmlns:a16="http://schemas.microsoft.com/office/drawing/2014/main" id="{37451442-927F-17FC-85E2-1A764E69DB0D}"/>
              </a:ext>
            </a:extLst>
          </p:cNvPr>
          <p:cNvPicPr>
            <a:picLocks noGrp="1" noChangeAspect="1"/>
          </p:cNvPicPr>
          <p:nvPr>
            <p:ph idx="1"/>
          </p:nvPr>
        </p:nvPicPr>
        <p:blipFill>
          <a:blip r:embed="rId2"/>
          <a:stretch>
            <a:fillRect/>
          </a:stretch>
        </p:blipFill>
        <p:spPr>
          <a:xfrm>
            <a:off x="833486" y="1675227"/>
            <a:ext cx="10525028" cy="4394199"/>
          </a:xfrm>
          <a:prstGeom prst="rect">
            <a:avLst/>
          </a:prstGeom>
        </p:spPr>
      </p:pic>
    </p:spTree>
    <p:extLst>
      <p:ext uri="{BB962C8B-B14F-4D97-AF65-F5344CB8AC3E}">
        <p14:creationId xmlns:p14="http://schemas.microsoft.com/office/powerpoint/2010/main" val="2527001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E3903321-9C60-27FB-4AA4-4A744FABE516}"/>
              </a:ext>
            </a:extLst>
          </p:cNvPr>
          <p:cNvSpPr>
            <a:spLocks noGrp="1"/>
          </p:cNvSpPr>
          <p:nvPr>
            <p:ph type="title"/>
          </p:nvPr>
        </p:nvSpPr>
        <p:spPr>
          <a:xfrm>
            <a:off x="1188340" y="1105232"/>
            <a:ext cx="3013545" cy="4277802"/>
          </a:xfrm>
        </p:spPr>
        <p:txBody>
          <a:bodyPr anchor="ctr">
            <a:normAutofit/>
          </a:bodyPr>
          <a:lstStyle/>
          <a:p>
            <a:r>
              <a:rPr lang="en-IN" dirty="0"/>
              <a:t>FROM instruction</a:t>
            </a:r>
          </a:p>
        </p:txBody>
      </p:sp>
      <p:grpSp>
        <p:nvGrpSpPr>
          <p:cNvPr id="10"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1"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D4A8E80A-475F-7F01-E106-721A5C7829B6}"/>
              </a:ext>
            </a:extLst>
          </p:cNvPr>
          <p:cNvSpPr>
            <a:spLocks noGrp="1"/>
          </p:cNvSpPr>
          <p:nvPr>
            <p:ph idx="1"/>
          </p:nvPr>
        </p:nvSpPr>
        <p:spPr>
          <a:xfrm>
            <a:off x="6096000" y="1105232"/>
            <a:ext cx="5176298" cy="4277802"/>
          </a:xfrm>
        </p:spPr>
        <p:txBody>
          <a:bodyPr anchor="ctr">
            <a:normAutofit/>
          </a:bodyPr>
          <a:lstStyle/>
          <a:p>
            <a:pPr marL="285750" indent="-285750">
              <a:buFont typeface="Arial" panose="020B0604020202020204" pitchFamily="34" charset="0"/>
              <a:buChar char="•"/>
            </a:pPr>
            <a:r>
              <a:rPr lang="en-US" dirty="0"/>
              <a:t>A </a:t>
            </a:r>
            <a:r>
              <a:rPr lang="en-US" dirty="0" err="1"/>
              <a:t>Dockerfile</a:t>
            </a:r>
            <a:r>
              <a:rPr lang="en-US" dirty="0"/>
              <a:t> must begin with a FROM instruction</a:t>
            </a:r>
          </a:p>
          <a:p>
            <a:pPr marL="285750" indent="-285750">
              <a:buFont typeface="Arial" panose="020B0604020202020204" pitchFamily="34" charset="0"/>
              <a:buChar char="•"/>
            </a:pPr>
            <a:r>
              <a:rPr lang="en-US" dirty="0"/>
              <a:t>The FROM instruction specifies the Parent Image</a:t>
            </a:r>
          </a:p>
          <a:p>
            <a:pPr marL="285750" indent="-285750">
              <a:buFont typeface="Arial" panose="020B0604020202020204" pitchFamily="34" charset="0"/>
              <a:buChar char="•"/>
            </a:pPr>
            <a:r>
              <a:rPr lang="en-US" dirty="0"/>
              <a:t>All subsequent commands are based on this parent image.</a:t>
            </a:r>
          </a:p>
          <a:p>
            <a:pPr marL="285750" indent="-285750">
              <a:buFont typeface="Arial" panose="020B0604020202020204" pitchFamily="34" charset="0"/>
              <a:buChar char="•"/>
            </a:pPr>
            <a:r>
              <a:rPr lang="en-US" dirty="0"/>
              <a:t> A </a:t>
            </a:r>
            <a:r>
              <a:rPr lang="en-US" dirty="0" err="1"/>
              <a:t>Dockerfile</a:t>
            </a:r>
            <a:r>
              <a:rPr lang="en-US" dirty="0"/>
              <a:t> with the FROM scratch directive uses no parent image, and creates a base image.</a:t>
            </a:r>
            <a:endParaRPr lang="en-IN" dirty="0"/>
          </a:p>
        </p:txBody>
      </p:sp>
    </p:spTree>
    <p:extLst>
      <p:ext uri="{BB962C8B-B14F-4D97-AF65-F5344CB8AC3E}">
        <p14:creationId xmlns:p14="http://schemas.microsoft.com/office/powerpoint/2010/main" val="424173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92BB3869-9906-49FB-8B66-71731B81325C}"/>
              </a:ext>
            </a:extLst>
          </p:cNvPr>
          <p:cNvSpPr>
            <a:spLocks noGrp="1"/>
          </p:cNvSpPr>
          <p:nvPr>
            <p:ph type="title"/>
          </p:nvPr>
        </p:nvSpPr>
        <p:spPr>
          <a:xfrm>
            <a:off x="1188340" y="1105232"/>
            <a:ext cx="3013545" cy="4277802"/>
          </a:xfrm>
        </p:spPr>
        <p:txBody>
          <a:bodyPr anchor="ctr">
            <a:normAutofit/>
          </a:bodyPr>
          <a:lstStyle/>
          <a:p>
            <a:r>
              <a:rPr lang="en-IN" dirty="0"/>
              <a:t>comments</a:t>
            </a:r>
          </a:p>
        </p:txBody>
      </p:sp>
      <p:grpSp>
        <p:nvGrpSpPr>
          <p:cNvPr id="10"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7"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53047698-9660-4E06-E959-4F51F6060494}"/>
              </a:ext>
            </a:extLst>
          </p:cNvPr>
          <p:cNvSpPr>
            <a:spLocks noGrp="1"/>
          </p:cNvSpPr>
          <p:nvPr>
            <p:ph idx="1"/>
          </p:nvPr>
        </p:nvSpPr>
        <p:spPr>
          <a:xfrm>
            <a:off x="6096000" y="1105232"/>
            <a:ext cx="5176298" cy="4277802"/>
          </a:xfrm>
        </p:spPr>
        <p:txBody>
          <a:bodyPr anchor="ctr">
            <a:normAutofit/>
          </a:bodyPr>
          <a:lstStyle/>
          <a:p>
            <a:pPr marL="285750" indent="-285750">
              <a:buFont typeface="Arial" panose="020B0604020202020204" pitchFamily="34" charset="0"/>
              <a:buChar char="•"/>
            </a:pPr>
            <a:r>
              <a:rPr lang="en-US" dirty="0"/>
              <a:t>Docker treats lines that begin with # as a comment</a:t>
            </a:r>
          </a:p>
          <a:p>
            <a:pPr marL="285750" indent="-285750">
              <a:buFont typeface="Arial" panose="020B0604020202020204" pitchFamily="34" charset="0"/>
              <a:buChar char="•"/>
            </a:pPr>
            <a:r>
              <a:rPr lang="en-US" dirty="0"/>
              <a:t>For backward compatibility, leading whitespace before comments (#) and instructions (such as RUN) are ignored, but discouraged</a:t>
            </a:r>
            <a:endParaRPr lang="en-IN" dirty="0"/>
          </a:p>
        </p:txBody>
      </p:sp>
    </p:spTree>
    <p:extLst>
      <p:ext uri="{BB962C8B-B14F-4D97-AF65-F5344CB8AC3E}">
        <p14:creationId xmlns:p14="http://schemas.microsoft.com/office/powerpoint/2010/main" val="330591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628C4C2-096B-9B50-611F-657F91E57E11}"/>
              </a:ext>
            </a:extLst>
          </p:cNvPr>
          <p:cNvSpPr>
            <a:spLocks noGrp="1"/>
          </p:cNvSpPr>
          <p:nvPr>
            <p:ph type="title"/>
          </p:nvPr>
        </p:nvSpPr>
        <p:spPr>
          <a:xfrm>
            <a:off x="830218" y="1833229"/>
            <a:ext cx="3161338" cy="2934031"/>
          </a:xfrm>
        </p:spPr>
        <p:txBody>
          <a:bodyPr anchor="ctr">
            <a:normAutofit/>
          </a:bodyPr>
          <a:lstStyle/>
          <a:p>
            <a:pPr>
              <a:lnSpc>
                <a:spcPct val="120000"/>
              </a:lnSpc>
            </a:pPr>
            <a:r>
              <a:rPr lang="en-IN" sz="1500" b="1" i="0">
                <a:effectLst/>
                <a:latin typeface="Roboto Mono" panose="00000009000000000000" pitchFamily="49" charset="0"/>
              </a:rPr>
              <a:t>FROM</a:t>
            </a:r>
            <a:r>
              <a:rPr lang="en-IN" sz="1500" b="0" i="0">
                <a:effectLst/>
                <a:latin typeface="Roboto Mono" panose="00000009000000000000" pitchFamily="49" charset="0"/>
              </a:rPr>
              <a:t> [--platform=&lt;platform&gt;] &lt;image&gt;[:&lt;tag&gt;]</a:t>
            </a:r>
            <a:endParaRPr lang="en-IN" sz="1500"/>
          </a:p>
        </p:txBody>
      </p:sp>
      <p:sp>
        <p:nvSpPr>
          <p:cNvPr id="3" name="Content Placeholder 2">
            <a:extLst>
              <a:ext uri="{FF2B5EF4-FFF2-40B4-BE49-F238E27FC236}">
                <a16:creationId xmlns:a16="http://schemas.microsoft.com/office/drawing/2014/main" id="{8B46EBDD-480B-EE56-E86A-AE0728FCB6F3}"/>
              </a:ext>
            </a:extLst>
          </p:cNvPr>
          <p:cNvSpPr>
            <a:spLocks noGrp="1"/>
          </p:cNvSpPr>
          <p:nvPr>
            <p:ph idx="1"/>
          </p:nvPr>
        </p:nvSpPr>
        <p:spPr>
          <a:xfrm>
            <a:off x="6084834" y="1105306"/>
            <a:ext cx="4982452" cy="4337435"/>
          </a:xfrm>
        </p:spPr>
        <p:txBody>
          <a:bodyPr anchor="ctr">
            <a:normAutofit/>
          </a:bodyPr>
          <a:lstStyle/>
          <a:p>
            <a:pPr marL="285750" indent="-285750">
              <a:lnSpc>
                <a:spcPct val="130000"/>
              </a:lnSpc>
              <a:buFont typeface="Arial" panose="020B0604020202020204" pitchFamily="34" charset="0"/>
              <a:buChar char="•"/>
            </a:pPr>
            <a:r>
              <a:rPr lang="en-US" sz="1400" dirty="0"/>
              <a:t>ARG is the only instruction that may precede FROM in the </a:t>
            </a:r>
            <a:r>
              <a:rPr lang="en-US" sz="1400" dirty="0" err="1"/>
              <a:t>Dockerfile</a:t>
            </a:r>
            <a:endParaRPr lang="en-US" sz="1400" dirty="0"/>
          </a:p>
          <a:p>
            <a:pPr marL="285750" indent="-285750">
              <a:lnSpc>
                <a:spcPct val="130000"/>
              </a:lnSpc>
              <a:buFont typeface="Arial" panose="020B0604020202020204" pitchFamily="34" charset="0"/>
              <a:buChar char="•"/>
            </a:pPr>
            <a:r>
              <a:rPr lang="en-US" sz="1400" dirty="0"/>
              <a:t>The tag or digest values are optional. If you omit either of them, the builder assumes a latest tag by default. The builder returns an error if it cannot find the tag value.</a:t>
            </a:r>
          </a:p>
          <a:p>
            <a:pPr marL="285750" indent="-285750">
              <a:lnSpc>
                <a:spcPct val="130000"/>
              </a:lnSpc>
              <a:buFont typeface="Arial" panose="020B0604020202020204" pitchFamily="34" charset="0"/>
              <a:buChar char="•"/>
            </a:pPr>
            <a:r>
              <a:rPr lang="en-US" sz="1400" dirty="0"/>
              <a:t>The optional --platform flag can be used to specify the platform of the image in case FROM references a multi-platform image. For example, </a:t>
            </a:r>
            <a:r>
              <a:rPr lang="en-US" sz="1400" dirty="0" err="1"/>
              <a:t>linux</a:t>
            </a:r>
            <a:r>
              <a:rPr lang="en-US" sz="1400" dirty="0"/>
              <a:t>/amd64, </a:t>
            </a:r>
            <a:r>
              <a:rPr lang="en-US" sz="1400" dirty="0" err="1"/>
              <a:t>linux</a:t>
            </a:r>
            <a:r>
              <a:rPr lang="en-US" sz="1400" dirty="0"/>
              <a:t>/arm64, or windows/amd64. By default, the target platform of the build request is used.</a:t>
            </a:r>
            <a:endParaRPr lang="en-IN" sz="1400" dirty="0"/>
          </a:p>
        </p:txBody>
      </p:sp>
    </p:spTree>
    <p:extLst>
      <p:ext uri="{BB962C8B-B14F-4D97-AF65-F5344CB8AC3E}">
        <p14:creationId xmlns:p14="http://schemas.microsoft.com/office/powerpoint/2010/main" val="129890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F10D74B-D07F-9870-1F2A-F26A0E5D654C}"/>
              </a:ext>
            </a:extLst>
          </p:cNvPr>
          <p:cNvSpPr>
            <a:spLocks noGrp="1"/>
          </p:cNvSpPr>
          <p:nvPr>
            <p:ph type="title"/>
          </p:nvPr>
        </p:nvSpPr>
        <p:spPr>
          <a:xfrm>
            <a:off x="830218" y="1833229"/>
            <a:ext cx="3161338" cy="2934031"/>
          </a:xfrm>
        </p:spPr>
        <p:txBody>
          <a:bodyPr anchor="ctr">
            <a:normAutofit/>
          </a:bodyPr>
          <a:lstStyle/>
          <a:p>
            <a:r>
              <a:rPr lang="en-IN" dirty="0"/>
              <a:t>RUN</a:t>
            </a:r>
          </a:p>
        </p:txBody>
      </p:sp>
      <p:sp>
        <p:nvSpPr>
          <p:cNvPr id="3" name="Content Placeholder 2">
            <a:extLst>
              <a:ext uri="{FF2B5EF4-FFF2-40B4-BE49-F238E27FC236}">
                <a16:creationId xmlns:a16="http://schemas.microsoft.com/office/drawing/2014/main" id="{89C11628-7101-4502-50B1-DFC2AC44AFB6}"/>
              </a:ext>
            </a:extLst>
          </p:cNvPr>
          <p:cNvSpPr>
            <a:spLocks noGrp="1"/>
          </p:cNvSpPr>
          <p:nvPr>
            <p:ph idx="1"/>
          </p:nvPr>
        </p:nvSpPr>
        <p:spPr>
          <a:xfrm>
            <a:off x="6084834" y="1105306"/>
            <a:ext cx="4982452" cy="4337435"/>
          </a:xfrm>
        </p:spPr>
        <p:txBody>
          <a:bodyPr anchor="ctr">
            <a:normAutofit fontScale="92500" lnSpcReduction="10000"/>
          </a:bodyPr>
          <a:lstStyle/>
          <a:p>
            <a:pPr marL="285750" indent="-285750">
              <a:lnSpc>
                <a:spcPct val="130000"/>
              </a:lnSpc>
              <a:buFont typeface="Arial" panose="020B0604020202020204" pitchFamily="34" charset="0"/>
              <a:buChar char="•"/>
            </a:pPr>
            <a:r>
              <a:rPr lang="en-US" sz="1700" dirty="0"/>
              <a:t>The RUN instruction will execute any commands in a new layer on top of the current image and commit the results. The resulting committed image will be used for the next step in the </a:t>
            </a:r>
            <a:r>
              <a:rPr lang="en-US" sz="1700" dirty="0" err="1"/>
              <a:t>Dockerfile</a:t>
            </a:r>
            <a:r>
              <a:rPr lang="en-US" sz="1700" dirty="0"/>
              <a:t>.</a:t>
            </a:r>
          </a:p>
          <a:p>
            <a:pPr marL="285750" indent="-285750">
              <a:lnSpc>
                <a:spcPct val="130000"/>
              </a:lnSpc>
              <a:buFont typeface="Arial" panose="020B0604020202020204" pitchFamily="34" charset="0"/>
              <a:buChar char="•"/>
            </a:pPr>
            <a:r>
              <a:rPr lang="en-US" sz="1700" dirty="0"/>
              <a:t>RUN has 2 forms:</a:t>
            </a:r>
          </a:p>
          <a:p>
            <a:pPr marL="285750" lvl="2" indent="-285750">
              <a:lnSpc>
                <a:spcPct val="130000"/>
              </a:lnSpc>
              <a:buFont typeface="Arial" panose="020B0604020202020204" pitchFamily="34" charset="0"/>
              <a:buChar char="•"/>
            </a:pPr>
            <a:r>
              <a:rPr lang="en-US" sz="1700" dirty="0"/>
              <a:t>RUN &lt;command&gt; (shell form, the command is run in a shell, which by default is /bin/</a:t>
            </a:r>
            <a:r>
              <a:rPr lang="en-US" sz="1700" dirty="0" err="1"/>
              <a:t>sh</a:t>
            </a:r>
            <a:r>
              <a:rPr lang="en-US" sz="1700" dirty="0"/>
              <a:t> -c on Linux or </a:t>
            </a:r>
            <a:r>
              <a:rPr lang="en-US" sz="1700" dirty="0" err="1"/>
              <a:t>cmd</a:t>
            </a:r>
            <a:r>
              <a:rPr lang="en-US" sz="1700" dirty="0"/>
              <a:t> /S /C on Windows)</a:t>
            </a:r>
          </a:p>
          <a:p>
            <a:pPr marL="285750" lvl="2" indent="-285750">
              <a:lnSpc>
                <a:spcPct val="130000"/>
              </a:lnSpc>
              <a:buFont typeface="Arial" panose="020B0604020202020204" pitchFamily="34" charset="0"/>
              <a:buChar char="•"/>
            </a:pPr>
            <a:r>
              <a:rPr lang="en-US" sz="1700" dirty="0"/>
              <a:t>RUN ["executable", "param1", "param2"] (exec form)</a:t>
            </a:r>
            <a:endParaRPr lang="en-IN" sz="1700" dirty="0"/>
          </a:p>
        </p:txBody>
      </p:sp>
    </p:spTree>
    <p:extLst>
      <p:ext uri="{BB962C8B-B14F-4D97-AF65-F5344CB8AC3E}">
        <p14:creationId xmlns:p14="http://schemas.microsoft.com/office/powerpoint/2010/main" val="4809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20" name="Group 10">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12" name="Freeform: Shape 11">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12">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2BB881D-EB69-55E0-688B-0B1602B7B8CA}"/>
              </a:ext>
            </a:extLst>
          </p:cNvPr>
          <p:cNvSpPr>
            <a:spLocks noGrp="1"/>
          </p:cNvSpPr>
          <p:nvPr>
            <p:ph type="title"/>
          </p:nvPr>
        </p:nvSpPr>
        <p:spPr>
          <a:xfrm>
            <a:off x="1829849" y="1899904"/>
            <a:ext cx="3312116" cy="2934031"/>
          </a:xfrm>
        </p:spPr>
        <p:txBody>
          <a:bodyPr anchor="ctr">
            <a:normAutofit/>
          </a:bodyPr>
          <a:lstStyle/>
          <a:p>
            <a:r>
              <a:rPr lang="en-IN" dirty="0"/>
              <a:t>example</a:t>
            </a:r>
          </a:p>
        </p:txBody>
      </p:sp>
      <p:graphicFrame>
        <p:nvGraphicFramePr>
          <p:cNvPr id="22" name="Content Placeholder 2">
            <a:extLst>
              <a:ext uri="{FF2B5EF4-FFF2-40B4-BE49-F238E27FC236}">
                <a16:creationId xmlns:a16="http://schemas.microsoft.com/office/drawing/2014/main" id="{E60168A5-10D3-C07F-2E59-01BE15E38128}"/>
              </a:ext>
            </a:extLst>
          </p:cNvPr>
          <p:cNvGraphicFramePr>
            <a:graphicFrameLocks noGrp="1"/>
          </p:cNvGraphicFramePr>
          <p:nvPr>
            <p:ph idx="1"/>
            <p:extLst>
              <p:ext uri="{D42A27DB-BD31-4B8C-83A1-F6EECF244321}">
                <p14:modId xmlns:p14="http://schemas.microsoft.com/office/powerpoint/2010/main" val="1417936656"/>
              </p:ext>
            </p:extLst>
          </p:nvPr>
        </p:nvGraphicFramePr>
        <p:xfrm>
          <a:off x="6095999" y="940107"/>
          <a:ext cx="5076826" cy="5024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463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E650-A426-C892-0166-747BBCE5E4A2}"/>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FD9686CE-966F-ADE9-55DF-EBA65895983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161499356"/>
      </p:ext>
    </p:extLst>
  </p:cSld>
  <p:clrMapOvr>
    <a:masterClrMapping/>
  </p:clrMapOvr>
</p:sld>
</file>

<file path=ppt/theme/theme1.xml><?xml version="1.0" encoding="utf-8"?>
<a:theme xmlns:a="http://schemas.openxmlformats.org/drawingml/2006/main" name="SketchLinesVTI">
  <a:themeElements>
    <a:clrScheme name="AnalogousFromLightSeedRightStep">
      <a:dk1>
        <a:srgbClr val="000000"/>
      </a:dk1>
      <a:lt1>
        <a:srgbClr val="FFFFFF"/>
      </a:lt1>
      <a:dk2>
        <a:srgbClr val="412F24"/>
      </a:dk2>
      <a:lt2>
        <a:srgbClr val="E2E6E8"/>
      </a:lt2>
      <a:accent1>
        <a:srgbClr val="BE9A86"/>
      </a:accent1>
      <a:accent2>
        <a:srgbClr val="ADA176"/>
      </a:accent2>
      <a:accent3>
        <a:srgbClr val="9FA77F"/>
      </a:accent3>
      <a:accent4>
        <a:srgbClr val="8AAB75"/>
      </a:accent4>
      <a:accent5>
        <a:srgbClr val="81AD82"/>
      </a:accent5>
      <a:accent6>
        <a:srgbClr val="77AE8F"/>
      </a:accent6>
      <a:hlink>
        <a:srgbClr val="5A879F"/>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151</TotalTime>
  <Words>2232</Words>
  <Application>Microsoft Office PowerPoint</Application>
  <PresentationFormat>Widescreen</PresentationFormat>
  <Paragraphs>177</Paragraphs>
  <Slides>38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Meiryo</vt:lpstr>
      <vt:lpstr>Arial</vt:lpstr>
      <vt:lpstr>Calibri Light</vt:lpstr>
      <vt:lpstr>Corbel</vt:lpstr>
      <vt:lpstr>Open Sans</vt:lpstr>
      <vt:lpstr>Roboto</vt:lpstr>
      <vt:lpstr>Roboto Flex</vt:lpstr>
      <vt:lpstr>Roboto Mono</vt:lpstr>
      <vt:lpstr>SketchLinesVTI</vt:lpstr>
      <vt:lpstr>Dockerfile</vt:lpstr>
      <vt:lpstr>What is dockerfile??</vt:lpstr>
      <vt:lpstr>Format</vt:lpstr>
      <vt:lpstr>FROM instruction</vt:lpstr>
      <vt:lpstr>comments</vt:lpstr>
      <vt:lpstr>FROM [--platform=&lt;platform&gt;] &lt;image&gt;[:&lt;tag&gt;]</vt:lpstr>
      <vt:lpstr>RUN</vt:lpstr>
      <vt:lpstr>example</vt:lpstr>
      <vt:lpstr>lab</vt:lpstr>
      <vt:lpstr>CMD</vt:lpstr>
      <vt:lpstr>Shell and exec form</vt:lpstr>
      <vt:lpstr>..</vt:lpstr>
      <vt:lpstr>LABEL </vt:lpstr>
      <vt:lpstr>EXPOSE:EXPOSE 80/udp</vt:lpstr>
      <vt:lpstr>ENV:ENV &lt;key&gt;=&lt;value&gt; ...</vt:lpstr>
      <vt:lpstr>ADD: exm:  ADD hom* /mydir/</vt:lpstr>
      <vt:lpstr>COPY</vt:lpstr>
      <vt:lpstr>lab</vt:lpstr>
      <vt:lpstr>ENTRYPOINT  </vt:lpstr>
      <vt:lpstr> Understand how CMD and ENTRYPOINT interact </vt:lpstr>
      <vt:lpstr>lab</vt:lpstr>
      <vt:lpstr>ENV</vt:lpstr>
      <vt:lpstr>volume</vt:lpstr>
      <vt:lpstr>..</vt:lpstr>
      <vt:lpstr>USER </vt:lpstr>
      <vt:lpstr>WORKDIR </vt:lpstr>
      <vt:lpstr>ARG </vt:lpstr>
      <vt:lpstr>Examples</vt:lpstr>
      <vt:lpstr>Docker hubs</vt:lpstr>
      <vt:lpstr>Example</vt:lpstr>
      <vt:lpstr>..</vt:lpstr>
      <vt:lpstr>..</vt:lpstr>
      <vt:lpstr>..</vt:lpstr>
      <vt:lpstr>..</vt:lpstr>
      <vt:lpstr>..</vt:lpstr>
      <vt:lpstr>lab</vt:lpstr>
      <vt:lpstr>Push image to docker hub</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Dockerfile</dc:title>
  <dc:creator>john test</dc:creator>
  <cp:lastModifiedBy>john test</cp:lastModifiedBy>
  <cp:revision>28</cp:revision>
  <dcterms:created xsi:type="dcterms:W3CDTF">2023-09-04T02:34:20Z</dcterms:created>
  <dcterms:modified xsi:type="dcterms:W3CDTF">2025-03-20T09:39:20Z</dcterms:modified>
</cp:coreProperties>
</file>