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3/13/2025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3/13/2025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A73D-BA4B-3352-2162-5E39DFF15BD1}"/>
              </a:ext>
            </a:extLst>
          </p:cNvPr>
          <p:cNvSpPr>
            <a:spLocks noGrp="1"/>
          </p:cNvSpPr>
          <p:nvPr>
            <p:ph type="ctrTitle"/>
          </p:nvPr>
        </p:nvSpPr>
        <p:spPr/>
        <p:txBody>
          <a:bodyPr/>
          <a:lstStyle/>
          <a:p>
            <a:r>
              <a:rPr lang="en-US" dirty="0"/>
              <a:t>Namespace and </a:t>
            </a:r>
            <a:r>
              <a:rPr lang="en-US" dirty="0" err="1"/>
              <a:t>cgroup</a:t>
            </a:r>
            <a:endParaRPr lang="en-IN" dirty="0"/>
          </a:p>
        </p:txBody>
      </p:sp>
      <p:sp>
        <p:nvSpPr>
          <p:cNvPr id="3" name="Subtitle 2">
            <a:extLst>
              <a:ext uri="{FF2B5EF4-FFF2-40B4-BE49-F238E27FC236}">
                <a16:creationId xmlns:a16="http://schemas.microsoft.com/office/drawing/2014/main" id="{970A1E83-AEF2-58A0-4D02-A89FE68FF21A}"/>
              </a:ext>
            </a:extLst>
          </p:cNvPr>
          <p:cNvSpPr>
            <a:spLocks noGrp="1"/>
          </p:cNvSpPr>
          <p:nvPr>
            <p:ph type="subTitle" idx="1"/>
          </p:nvPr>
        </p:nvSpPr>
        <p:spPr/>
        <p:txBody>
          <a:bodyPr/>
          <a:lstStyle/>
          <a:p>
            <a:r>
              <a:rPr lang="en-US" dirty="0"/>
              <a:t>ow</a:t>
            </a:r>
            <a:endParaRPr lang="en-IN" dirty="0"/>
          </a:p>
        </p:txBody>
      </p:sp>
    </p:spTree>
    <p:extLst>
      <p:ext uri="{BB962C8B-B14F-4D97-AF65-F5344CB8AC3E}">
        <p14:creationId xmlns:p14="http://schemas.microsoft.com/office/powerpoint/2010/main" val="2983617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61F6-744F-96B8-495D-F42F21C37028}"/>
              </a:ext>
            </a:extLst>
          </p:cNvPr>
          <p:cNvSpPr>
            <a:spLocks noGrp="1"/>
          </p:cNvSpPr>
          <p:nvPr>
            <p:ph type="title"/>
          </p:nvPr>
        </p:nvSpPr>
        <p:spPr/>
        <p:txBody>
          <a:bodyPr/>
          <a:lstStyle/>
          <a:p>
            <a:r>
              <a:rPr lang="en-US" dirty="0"/>
              <a:t>labs</a:t>
            </a:r>
            <a:endParaRPr lang="en-IN" dirty="0"/>
          </a:p>
        </p:txBody>
      </p:sp>
      <p:sp>
        <p:nvSpPr>
          <p:cNvPr id="3" name="Content Placeholder 2">
            <a:extLst>
              <a:ext uri="{FF2B5EF4-FFF2-40B4-BE49-F238E27FC236}">
                <a16:creationId xmlns:a16="http://schemas.microsoft.com/office/drawing/2014/main" id="{4B9F7CB6-E7BB-20DB-87CB-B4994AA9F3B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3940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BA7E-DDA1-0B0F-FCBB-4BA6E3D0340F}"/>
              </a:ext>
            </a:extLst>
          </p:cNvPr>
          <p:cNvSpPr>
            <a:spLocks noGrp="1"/>
          </p:cNvSpPr>
          <p:nvPr>
            <p:ph type="title"/>
          </p:nvPr>
        </p:nvSpPr>
        <p:spPr/>
        <p:txBody>
          <a:bodyPr/>
          <a:lstStyle/>
          <a:p>
            <a:r>
              <a:rPr lang="en-US" dirty="0" err="1"/>
              <a:t>cgroups</a:t>
            </a:r>
            <a:endParaRPr lang="en-IN" dirty="0"/>
          </a:p>
        </p:txBody>
      </p:sp>
      <p:sp>
        <p:nvSpPr>
          <p:cNvPr id="3" name="Content Placeholder 2">
            <a:extLst>
              <a:ext uri="{FF2B5EF4-FFF2-40B4-BE49-F238E27FC236}">
                <a16:creationId xmlns:a16="http://schemas.microsoft.com/office/drawing/2014/main" id="{ADE64195-031D-9969-D06E-C1F4895B8170}"/>
              </a:ext>
            </a:extLst>
          </p:cNvPr>
          <p:cNvSpPr>
            <a:spLocks noGrp="1"/>
          </p:cNvSpPr>
          <p:nvPr>
            <p:ph idx="1"/>
          </p:nvPr>
        </p:nvSpPr>
        <p:spPr/>
        <p:txBody>
          <a:bodyPr/>
          <a:lstStyle/>
          <a:p>
            <a:pPr algn="l">
              <a:lnSpc>
                <a:spcPts val="2400"/>
              </a:lnSpc>
              <a:buNone/>
            </a:pPr>
            <a:r>
              <a:rPr lang="en-US" b="0" i="0" dirty="0">
                <a:solidFill>
                  <a:srgbClr val="242424"/>
                </a:solidFill>
                <a:effectLst/>
                <a:latin typeface="source-serif-pro"/>
              </a:rPr>
              <a:t>     We could have created a process separate from the other process with Linux namespaces. But if we create multiple namespaces, then how can we limit the resources of each namespace so that it doesn’t take up the resources of another namespace?</a:t>
            </a:r>
          </a:p>
          <a:p>
            <a:pPr algn="l">
              <a:lnSpc>
                <a:spcPts val="2400"/>
              </a:lnSpc>
            </a:pPr>
            <a:r>
              <a:rPr lang="en-US" b="0" i="0" dirty="0" err="1">
                <a:solidFill>
                  <a:srgbClr val="242424"/>
                </a:solidFill>
                <a:effectLst/>
                <a:latin typeface="source-serif-pro"/>
              </a:rPr>
              <a:t>Cgroups</a:t>
            </a:r>
            <a:r>
              <a:rPr lang="en-US" b="0" i="0" dirty="0">
                <a:solidFill>
                  <a:srgbClr val="242424"/>
                </a:solidFill>
                <a:effectLst/>
                <a:latin typeface="source-serif-pro"/>
              </a:rPr>
              <a:t> (abbreviated from </a:t>
            </a:r>
            <a:r>
              <a:rPr lang="en-US" b="1" i="0" dirty="0">
                <a:solidFill>
                  <a:srgbClr val="242424"/>
                </a:solidFill>
                <a:effectLst/>
                <a:latin typeface="source-serif-pro"/>
              </a:rPr>
              <a:t>control groups</a:t>
            </a:r>
            <a:r>
              <a:rPr lang="en-US" b="0" i="0" dirty="0">
                <a:solidFill>
                  <a:srgbClr val="242424"/>
                </a:solidFill>
                <a:effectLst/>
                <a:latin typeface="source-serif-pro"/>
              </a:rPr>
              <a:t>) is a Linux kernel feature that limits, accounts for, and isolates the resource usage (CPU, memory, disk I/O, network, etc.) of a collection of process</a:t>
            </a:r>
          </a:p>
          <a:p>
            <a:endParaRPr lang="en-IN" dirty="0"/>
          </a:p>
        </p:txBody>
      </p:sp>
    </p:spTree>
    <p:extLst>
      <p:ext uri="{BB962C8B-B14F-4D97-AF65-F5344CB8AC3E}">
        <p14:creationId xmlns:p14="http://schemas.microsoft.com/office/powerpoint/2010/main" val="1401487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05D8-94B3-438D-0C76-0D33BBF15808}"/>
              </a:ext>
            </a:extLst>
          </p:cNvPr>
          <p:cNvSpPr>
            <a:spLocks noGrp="1"/>
          </p:cNvSpPr>
          <p:nvPr>
            <p:ph type="title"/>
          </p:nvPr>
        </p:nvSpPr>
        <p:spPr/>
        <p:txBody>
          <a:bodyPr/>
          <a:lstStyle/>
          <a:p>
            <a:r>
              <a:rPr lang="en-IN" b="1" i="0" dirty="0" err="1">
                <a:solidFill>
                  <a:srgbClr val="242424"/>
                </a:solidFill>
                <a:effectLst/>
                <a:latin typeface="sohne"/>
              </a:rPr>
              <a:t>Cgroups</a:t>
            </a:r>
            <a:r>
              <a:rPr lang="en-IN" b="1" i="0" dirty="0">
                <a:solidFill>
                  <a:srgbClr val="242424"/>
                </a:solidFill>
                <a:effectLst/>
                <a:latin typeface="sohne"/>
              </a:rPr>
              <a:t> in Docker</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31EFEEB1-B217-DCE3-A39B-8943BBE39D51}"/>
              </a:ext>
            </a:extLst>
          </p:cNvPr>
          <p:cNvSpPr>
            <a:spLocks noGrp="1"/>
          </p:cNvSpPr>
          <p:nvPr>
            <p:ph idx="1"/>
          </p:nvPr>
        </p:nvSpPr>
        <p:spPr/>
        <p:txBody>
          <a:bodyPr/>
          <a:lstStyle/>
          <a:p>
            <a:pPr algn="l">
              <a:lnSpc>
                <a:spcPts val="2400"/>
              </a:lnSpc>
              <a:buNone/>
            </a:pPr>
            <a:r>
              <a:rPr lang="en-US" b="0" i="0"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Cgroups</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are essential for controlling how processes in containers consume system resources. They allow Docker to:</a:t>
            </a:r>
          </a:p>
          <a:p>
            <a:pPr algn="l">
              <a:lnSpc>
                <a:spcPts val="2400"/>
              </a:lnSpc>
              <a:buFont typeface="Arial" panose="020B0604020202020204" pitchFamily="34" charset="0"/>
              <a:buChar char="•"/>
            </a:pPr>
            <a:r>
              <a:rPr lang="en-US"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Limit Resource Usage</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Prevent any single container from consuming excessive resources.</a:t>
            </a:r>
          </a:p>
          <a:p>
            <a:pPr algn="l">
              <a:lnSpc>
                <a:spcPts val="2400"/>
              </a:lnSpc>
              <a:buFont typeface="Arial" panose="020B0604020202020204" pitchFamily="34" charset="0"/>
              <a:buChar char="•"/>
            </a:pPr>
            <a:r>
              <a:rPr lang="en-US"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Isolate Resources</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Ensure that containers do not impact each other’s performance.</a:t>
            </a:r>
          </a:p>
          <a:p>
            <a:pPr algn="l">
              <a:lnSpc>
                <a:spcPts val="2400"/>
              </a:lnSpc>
              <a:buFont typeface="Arial" panose="020B0604020202020204" pitchFamily="34" charset="0"/>
              <a:buChar char="•"/>
            </a:pPr>
            <a:r>
              <a:rPr lang="en-US"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Monitor Resource Consumption</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Track the usage of CPU, memory, and I/O resources.</a:t>
            </a:r>
          </a:p>
          <a:p>
            <a:r>
              <a:rPr lang="en-US" dirty="0">
                <a:solidFill>
                  <a:srgbClr val="242424"/>
                </a:solidFill>
                <a:latin typeface="Calibri Light" panose="020F0302020204030204" pitchFamily="34" charset="0"/>
                <a:ea typeface="Calibri Light" panose="020F0302020204030204" pitchFamily="34" charset="0"/>
                <a:cs typeface="Calibri Light" panose="020F0302020204030204" pitchFamily="34" charset="0"/>
              </a:rPr>
              <a:t>By default, when you run a container using docker run, Docker does not impose any resource limits on CPU or memory. The container can use as much CPU and memory as the host system allows. However, you can set resource limits explicitly.</a:t>
            </a:r>
            <a:endParaRPr lang="en-IN" dirty="0">
              <a:solidFill>
                <a:srgbClr val="242424"/>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91350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EB79-6556-369C-FA67-98968B78BCFC}"/>
              </a:ext>
            </a:extLst>
          </p:cNvPr>
          <p:cNvSpPr>
            <a:spLocks noGrp="1"/>
          </p:cNvSpPr>
          <p:nvPr>
            <p:ph type="title"/>
          </p:nvPr>
        </p:nvSpPr>
        <p:spPr/>
        <p:txBody>
          <a:bodyPr/>
          <a:lstStyle/>
          <a:p>
            <a:r>
              <a:rPr lang="en-US"/>
              <a:t>labs</a:t>
            </a:r>
            <a:endParaRPr lang="en-IN"/>
          </a:p>
        </p:txBody>
      </p:sp>
      <p:sp>
        <p:nvSpPr>
          <p:cNvPr id="3" name="Content Placeholder 2">
            <a:extLst>
              <a:ext uri="{FF2B5EF4-FFF2-40B4-BE49-F238E27FC236}">
                <a16:creationId xmlns:a16="http://schemas.microsoft.com/office/drawing/2014/main" id="{BA431CAD-3CD1-A4AD-EA49-8BDA3E4E7DF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5528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26BB-9769-A707-F263-14DBAF220488}"/>
              </a:ext>
            </a:extLst>
          </p:cNvPr>
          <p:cNvSpPr>
            <a:spLocks noGrp="1"/>
          </p:cNvSpPr>
          <p:nvPr>
            <p:ph type="title"/>
          </p:nvPr>
        </p:nvSpPr>
        <p:spPr/>
        <p:txBody>
          <a:bodyPr/>
          <a:lstStyle/>
          <a:p>
            <a:r>
              <a:rPr lang="en-US" dirty="0"/>
              <a:t>intro</a:t>
            </a:r>
            <a:endParaRPr lang="en-IN" dirty="0"/>
          </a:p>
        </p:txBody>
      </p:sp>
      <p:pic>
        <p:nvPicPr>
          <p:cNvPr id="5" name="Content Placeholder 4">
            <a:extLst>
              <a:ext uri="{FF2B5EF4-FFF2-40B4-BE49-F238E27FC236}">
                <a16:creationId xmlns:a16="http://schemas.microsoft.com/office/drawing/2014/main" id="{880690EA-3E68-5439-2CE9-3CB41D9E779C}"/>
              </a:ext>
            </a:extLst>
          </p:cNvPr>
          <p:cNvPicPr>
            <a:picLocks noGrp="1" noChangeAspect="1"/>
          </p:cNvPicPr>
          <p:nvPr>
            <p:ph idx="1"/>
          </p:nvPr>
        </p:nvPicPr>
        <p:blipFill>
          <a:blip r:embed="rId2"/>
          <a:stretch>
            <a:fillRect/>
          </a:stretch>
        </p:blipFill>
        <p:spPr>
          <a:xfrm>
            <a:off x="2100944" y="2016124"/>
            <a:ext cx="8953910" cy="3927475"/>
          </a:xfrm>
        </p:spPr>
      </p:pic>
    </p:spTree>
    <p:extLst>
      <p:ext uri="{BB962C8B-B14F-4D97-AF65-F5344CB8AC3E}">
        <p14:creationId xmlns:p14="http://schemas.microsoft.com/office/powerpoint/2010/main" val="402083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D797-827A-8277-1FAB-106C994ECE75}"/>
              </a:ext>
            </a:extLst>
          </p:cNvPr>
          <p:cNvSpPr>
            <a:spLocks noGrp="1"/>
          </p:cNvSpPr>
          <p:nvPr>
            <p:ph type="title"/>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Process sharing</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A4CD80EC-B271-155E-C689-E4E8DC4F82DA}"/>
              </a:ext>
            </a:extLst>
          </p:cNvPr>
          <p:cNvSpPr>
            <a:spLocks noGrp="1"/>
          </p:cNvSpPr>
          <p:nvPr>
            <p:ph idx="1"/>
          </p:nvPr>
        </p:nvSpPr>
        <p:spPr>
          <a:xfrm>
            <a:off x="994379" y="2113703"/>
            <a:ext cx="9603275" cy="3450613"/>
          </a:xfrm>
        </p:spPr>
        <p:txBody>
          <a:bodyPr>
            <a:normAutofit fontScale="925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In a normal computing environment, all processes share the same system resources like CPU, memory, and files. Without isolation, they can interfere with each other, causing problems like:  </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Resource Contention: Multiple processes competing for the same CPU or memory can slow things down.  </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Security Risks: One process could access or modify another process’s data, leading to vulnerabilities.  </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Dependency Conflicts:  Different applications may need different software versions, causing compatibility issues.  </a:t>
            </a:r>
          </a:p>
          <a:p>
            <a:r>
              <a:rPr lang="en-US" dirty="0">
                <a:latin typeface="Calibri Light" panose="020F0302020204030204" pitchFamily="34" charset="0"/>
                <a:ea typeface="Calibri Light" panose="020F0302020204030204" pitchFamily="34" charset="0"/>
                <a:cs typeface="Calibri Light" panose="020F0302020204030204" pitchFamily="34" charset="0"/>
              </a:rPr>
              <a:t>This lack of separation makes managing and securing processes difficult, leading to instability and unpredictable behavior.</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61725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22DB-B5C9-547C-A8FC-DFBD471148C4}"/>
              </a:ext>
            </a:extLst>
          </p:cNvPr>
          <p:cNvSpPr>
            <a:spLocks noGrp="1"/>
          </p:cNvSpPr>
          <p:nvPr>
            <p:ph type="title"/>
          </p:nvPr>
        </p:nvSpPr>
        <p:spPr/>
        <p:txBody>
          <a:bodyPr/>
          <a:lstStyle/>
          <a:p>
            <a:r>
              <a:rPr lang="en-IN" b="1" i="0" dirty="0">
                <a:solidFill>
                  <a:srgbClr val="242424"/>
                </a:solidFill>
                <a:effectLst/>
                <a:latin typeface="sohne"/>
              </a:rPr>
              <a:t>LINUX NAMESPACES</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53A3C758-4749-4B1A-7CD4-11DB42728637}"/>
              </a:ext>
            </a:extLst>
          </p:cNvPr>
          <p:cNvSpPr>
            <a:spLocks noGrp="1"/>
          </p:cNvSpPr>
          <p:nvPr>
            <p:ph idx="1"/>
          </p:nvPr>
        </p:nvSpPr>
        <p:spPr/>
        <p:txBody>
          <a:bodyPr>
            <a:no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Namespaces are a feature in the Linux kernel that help isolate processes from each other. They allow different processes to have their own separate view of system resources, like:  </a:t>
            </a:r>
          </a:p>
          <a:p>
            <a:pPr lvl="1"/>
            <a:r>
              <a:rPr lang="en-US" sz="2000" dirty="0">
                <a:latin typeface="Calibri Light" panose="020F0302020204030204" pitchFamily="34" charset="0"/>
                <a:ea typeface="Calibri Light" panose="020F0302020204030204" pitchFamily="34" charset="0"/>
                <a:cs typeface="Calibri Light" panose="020F0302020204030204" pitchFamily="34" charset="0"/>
              </a:rPr>
              <a:t> Files(each process can have its own file system view)  </a:t>
            </a:r>
          </a:p>
          <a:p>
            <a:pPr lvl="1"/>
            <a:r>
              <a:rPr lang="en-US" sz="2000" dirty="0">
                <a:latin typeface="Calibri Light" panose="020F0302020204030204" pitchFamily="34" charset="0"/>
                <a:ea typeface="Calibri Light" panose="020F0302020204030204" pitchFamily="34" charset="0"/>
                <a:cs typeface="Calibri Light" panose="020F0302020204030204" pitchFamily="34" charset="0"/>
              </a:rPr>
              <a:t> Network (each process can have its own IP and network interfaces)  </a:t>
            </a:r>
          </a:p>
          <a:p>
            <a:pPr lvl="1"/>
            <a:r>
              <a:rPr lang="en-US" sz="2000" dirty="0">
                <a:latin typeface="Calibri Light" panose="020F0302020204030204" pitchFamily="34" charset="0"/>
                <a:ea typeface="Calibri Light" panose="020F0302020204030204" pitchFamily="34" charset="0"/>
                <a:cs typeface="Calibri Light" panose="020F0302020204030204" pitchFamily="34" charset="0"/>
              </a:rPr>
              <a:t> Processes(each process sees only its own group, not others)  </a:t>
            </a:r>
          </a:p>
          <a:p>
            <a:r>
              <a:rPr lang="en-US" dirty="0">
                <a:latin typeface="Calibri Light" panose="020F0302020204030204" pitchFamily="34" charset="0"/>
                <a:ea typeface="Calibri Light" panose="020F0302020204030204" pitchFamily="34" charset="0"/>
                <a:cs typeface="Calibri Light" panose="020F0302020204030204" pitchFamily="34" charset="0"/>
              </a:rPr>
              <a:t>This isolation is the foundation of **containers** (like Docker). Instead of using heavy virtual machines, containers use namespaces to create lightweight, isolated environments.  </a:t>
            </a:r>
          </a:p>
          <a:p>
            <a:r>
              <a:rPr lang="en-US" dirty="0">
                <a:latin typeface="Calibri Light" panose="020F0302020204030204" pitchFamily="34" charset="0"/>
                <a:ea typeface="Calibri Light" panose="020F0302020204030204" pitchFamily="34" charset="0"/>
                <a:cs typeface="Calibri Light" panose="020F0302020204030204" pitchFamily="34" charset="0"/>
              </a:rPr>
              <a:t>Solomon Hykes the founder of Docker, used these Linux features to build Docker, which transformed how applications are deployed and managed.</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7341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7E22-0A55-4C02-783A-744B929207D9}"/>
              </a:ext>
            </a:extLst>
          </p:cNvPr>
          <p:cNvSpPr>
            <a:spLocks noGrp="1"/>
          </p:cNvSpPr>
          <p:nvPr>
            <p:ph type="title"/>
          </p:nvPr>
        </p:nvSpPr>
        <p:spPr/>
        <p:txBody>
          <a:bodyPr/>
          <a:lstStyle/>
          <a:p>
            <a:r>
              <a:rPr lang="en-US" dirty="0"/>
              <a:t>Docker ns</a:t>
            </a:r>
            <a:endParaRPr lang="en-IN" dirty="0"/>
          </a:p>
        </p:txBody>
      </p:sp>
      <p:sp>
        <p:nvSpPr>
          <p:cNvPr id="3" name="Content Placeholder 2">
            <a:extLst>
              <a:ext uri="{FF2B5EF4-FFF2-40B4-BE49-F238E27FC236}">
                <a16:creationId xmlns:a16="http://schemas.microsoft.com/office/drawing/2014/main" id="{A6815E27-BD9B-B6A6-AA6A-8A705D69E1DA}"/>
              </a:ext>
            </a:extLst>
          </p:cNvPr>
          <p:cNvSpPr>
            <a:spLocks noGrp="1"/>
          </p:cNvSpPr>
          <p:nvPr>
            <p:ph idx="1"/>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Docker uses namespaces  to create isolated environments called containers.  </a:t>
            </a:r>
          </a:p>
          <a:p>
            <a:r>
              <a:rPr lang="en-US" dirty="0">
                <a:latin typeface="Calibri Light" panose="020F0302020204030204" pitchFamily="34" charset="0"/>
                <a:ea typeface="Calibri Light" panose="020F0302020204030204" pitchFamily="34" charset="0"/>
                <a:cs typeface="Calibri Light" panose="020F0302020204030204" pitchFamily="34" charset="0"/>
              </a:rPr>
              <a:t>When you run a container, Docker creates separate namespaces for:  </a:t>
            </a:r>
          </a:p>
          <a:p>
            <a:r>
              <a:rPr lang="en-US" dirty="0">
                <a:latin typeface="Calibri Light" panose="020F0302020204030204" pitchFamily="34" charset="0"/>
                <a:ea typeface="Calibri Light" panose="020F0302020204030204" pitchFamily="34" charset="0"/>
                <a:cs typeface="Calibri Light" panose="020F0302020204030204" pitchFamily="34" charset="0"/>
              </a:rPr>
              <a:t>- Processes – Each container runs its own processes, separate from others.  </a:t>
            </a:r>
          </a:p>
          <a:p>
            <a:r>
              <a:rPr lang="en-US" dirty="0">
                <a:latin typeface="Calibri Light" panose="020F0302020204030204" pitchFamily="34" charset="0"/>
                <a:ea typeface="Calibri Light" panose="020F0302020204030204" pitchFamily="34" charset="0"/>
                <a:cs typeface="Calibri Light" panose="020F0302020204030204" pitchFamily="34" charset="0"/>
              </a:rPr>
              <a:t>- Network – Each container has its own IP, ports, and network interfaces.  </a:t>
            </a:r>
          </a:p>
          <a:p>
            <a:r>
              <a:rPr lang="en-US" dirty="0">
                <a:latin typeface="Calibri Light" panose="020F0302020204030204" pitchFamily="34" charset="0"/>
                <a:ea typeface="Calibri Light" panose="020F0302020204030204" pitchFamily="34" charset="0"/>
                <a:cs typeface="Calibri Light" panose="020F0302020204030204" pitchFamily="34" charset="0"/>
              </a:rPr>
              <a:t>- Mount Points– Each container has its own file system view.  </a:t>
            </a:r>
          </a:p>
          <a:p>
            <a:r>
              <a:rPr lang="en-US" dirty="0">
                <a:latin typeface="Calibri Light" panose="020F0302020204030204" pitchFamily="34" charset="0"/>
                <a:ea typeface="Calibri Light" panose="020F0302020204030204" pitchFamily="34" charset="0"/>
                <a:cs typeface="Calibri Light" panose="020F0302020204030204" pitchFamily="34" charset="0"/>
              </a:rPr>
              <a:t>This ensures that containers do not interfere with each other, making them secure and independent. </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78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5E13-0D18-5AE1-3D58-F4648C3AEF11}"/>
              </a:ext>
            </a:extLst>
          </p:cNvPr>
          <p:cNvSpPr>
            <a:spLocks noGrp="1"/>
          </p:cNvSpPr>
          <p:nvPr>
            <p:ph type="title"/>
          </p:nvPr>
        </p:nvSpPr>
        <p:spPr/>
        <p:txBody>
          <a:bodyPr/>
          <a:lstStyle/>
          <a:p>
            <a:r>
              <a:rPr lang="en-US" dirty="0"/>
              <a:t>PID namespace</a:t>
            </a:r>
            <a:endParaRPr lang="en-IN" dirty="0"/>
          </a:p>
        </p:txBody>
      </p:sp>
      <p:sp>
        <p:nvSpPr>
          <p:cNvPr id="3" name="Content Placeholder 2">
            <a:extLst>
              <a:ext uri="{FF2B5EF4-FFF2-40B4-BE49-F238E27FC236}">
                <a16:creationId xmlns:a16="http://schemas.microsoft.com/office/drawing/2014/main" id="{BCA412BE-3DA0-60A6-6E49-AE8817A3201E}"/>
              </a:ext>
            </a:extLst>
          </p:cNvPr>
          <p:cNvSpPr>
            <a:spLocks noGrp="1"/>
          </p:cNvSpPr>
          <p:nvPr>
            <p:ph idx="1"/>
          </p:nvPr>
        </p:nvSpPr>
        <p:spPr/>
        <p:txBody>
          <a:bodyPr/>
          <a:lstStyle/>
          <a:p>
            <a:pPr algn="l">
              <a:lnSpc>
                <a:spcPts val="2400"/>
              </a:lnSpc>
              <a:buFont typeface="+mj-lt"/>
              <a:buAutoNum type="arabicPeriod"/>
            </a:pPr>
            <a:r>
              <a:rPr lang="en-US" b="0" i="0" dirty="0">
                <a:solidFill>
                  <a:srgbClr val="242424"/>
                </a:solidFill>
                <a:effectLst/>
                <a:latin typeface="source-serif-pro"/>
              </a:rPr>
              <a:t>PID Namespace: Process isolation (PID: Process ID)</a:t>
            </a:r>
          </a:p>
          <a:p>
            <a:pPr algn="l">
              <a:lnSpc>
                <a:spcPts val="2400"/>
              </a:lnSpc>
              <a:buFont typeface="Arial" panose="020B0604020202020204" pitchFamily="34" charset="0"/>
              <a:buChar char="•"/>
            </a:pPr>
            <a:r>
              <a:rPr lang="en-US" b="0" i="0" dirty="0">
                <a:solidFill>
                  <a:srgbClr val="242424"/>
                </a:solidFill>
                <a:effectLst/>
                <a:latin typeface="source-serif-pro"/>
              </a:rPr>
              <a:t>General Process Sharing: All processes on a system share the same PID namespace.</a:t>
            </a:r>
          </a:p>
          <a:p>
            <a:pPr algn="l">
              <a:lnSpc>
                <a:spcPts val="2400"/>
              </a:lnSpc>
              <a:buFont typeface="Arial" panose="020B0604020202020204" pitchFamily="34" charset="0"/>
              <a:buChar char="•"/>
            </a:pPr>
            <a:r>
              <a:rPr lang="en-US" b="0" i="0" dirty="0">
                <a:solidFill>
                  <a:srgbClr val="242424"/>
                </a:solidFill>
                <a:effectLst/>
                <a:latin typeface="source-serif-pro"/>
              </a:rPr>
              <a:t>Docker’s Approach: Each container has its own PID namespace, allowing processes within the container to have their unique set of process IDs.</a:t>
            </a:r>
          </a:p>
          <a:p>
            <a:endParaRPr lang="en-IN" dirty="0"/>
          </a:p>
        </p:txBody>
      </p:sp>
      <p:pic>
        <p:nvPicPr>
          <p:cNvPr id="5" name="Picture 4">
            <a:extLst>
              <a:ext uri="{FF2B5EF4-FFF2-40B4-BE49-F238E27FC236}">
                <a16:creationId xmlns:a16="http://schemas.microsoft.com/office/drawing/2014/main" id="{F9481B9B-DCDC-51E5-7268-3674D9BBEC5A}"/>
              </a:ext>
            </a:extLst>
          </p:cNvPr>
          <p:cNvPicPr>
            <a:picLocks noChangeAspect="1"/>
          </p:cNvPicPr>
          <p:nvPr/>
        </p:nvPicPr>
        <p:blipFill>
          <a:blip r:embed="rId2"/>
          <a:stretch>
            <a:fillRect/>
          </a:stretch>
        </p:blipFill>
        <p:spPr>
          <a:xfrm>
            <a:off x="1774371" y="3548743"/>
            <a:ext cx="6788731" cy="2209800"/>
          </a:xfrm>
          <a:prstGeom prst="rect">
            <a:avLst/>
          </a:prstGeom>
        </p:spPr>
      </p:pic>
    </p:spTree>
    <p:extLst>
      <p:ext uri="{BB962C8B-B14F-4D97-AF65-F5344CB8AC3E}">
        <p14:creationId xmlns:p14="http://schemas.microsoft.com/office/powerpoint/2010/main" val="4290037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171C-62B8-5A0E-5F0F-CF00E870E2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3D027E-9CF1-4597-BE36-C0F3866D4413}"/>
              </a:ext>
            </a:extLst>
          </p:cNvPr>
          <p:cNvSpPr>
            <a:spLocks noGrp="1"/>
          </p:cNvSpPr>
          <p:nvPr>
            <p:ph idx="1"/>
          </p:nvPr>
        </p:nvSpPr>
        <p:spPr/>
        <p:txBody>
          <a:bodyPr>
            <a:normAutofit fontScale="77500" lnSpcReduction="20000"/>
          </a:bodyPr>
          <a:lstStyle/>
          <a:p>
            <a:pPr algn="l">
              <a:lnSpc>
                <a:spcPts val="2400"/>
              </a:lnSpc>
              <a:buNone/>
            </a:pPr>
            <a:r>
              <a:rPr lang="en-IN" b="0" i="0" dirty="0">
                <a:solidFill>
                  <a:srgbClr val="242424"/>
                </a:solidFill>
                <a:effectLst/>
                <a:latin typeface="source-serif-pro"/>
              </a:rPr>
              <a:t>Net Namespace: Managing network interfaces (NET: Networking)</a:t>
            </a:r>
          </a:p>
          <a:p>
            <a:pPr algn="l">
              <a:lnSpc>
                <a:spcPts val="2400"/>
              </a:lnSpc>
              <a:buFont typeface="Arial" panose="020B0604020202020204" pitchFamily="34" charset="0"/>
              <a:buChar char="•"/>
            </a:pPr>
            <a:r>
              <a:rPr lang="en-IN" b="0" i="0" dirty="0">
                <a:solidFill>
                  <a:srgbClr val="242424"/>
                </a:solidFill>
                <a:effectLst/>
                <a:latin typeface="source-serif-pro"/>
              </a:rPr>
              <a:t>General Process Sharing: Processes often share the same network namespace, leading to potential conflicts.</a:t>
            </a:r>
          </a:p>
          <a:p>
            <a:pPr algn="l">
              <a:lnSpc>
                <a:spcPts val="2400"/>
              </a:lnSpc>
              <a:buFont typeface="Arial" panose="020B0604020202020204" pitchFamily="34" charset="0"/>
              <a:buChar char="•"/>
            </a:pPr>
            <a:r>
              <a:rPr lang="en-IN" b="0" i="0" dirty="0">
                <a:solidFill>
                  <a:srgbClr val="242424"/>
                </a:solidFill>
                <a:effectLst/>
                <a:latin typeface="source-serif-pro"/>
              </a:rPr>
              <a:t>Docker’s Approach: Each container gets its isolated network namespace, enabling independent network configurations and avoiding interference between containers</a:t>
            </a:r>
          </a:p>
          <a:p>
            <a:pPr algn="l">
              <a:lnSpc>
                <a:spcPts val="2400"/>
              </a:lnSpc>
              <a:buNone/>
            </a:pPr>
            <a:r>
              <a:rPr lang="en-US" b="0" i="0" dirty="0">
                <a:solidFill>
                  <a:srgbClr val="242424"/>
                </a:solidFill>
                <a:effectLst/>
                <a:latin typeface="source-serif-pro"/>
              </a:rPr>
              <a:t> IPC Namespace: Managing access to IPC resources (IPC: InterProcess Communication)</a:t>
            </a:r>
          </a:p>
          <a:p>
            <a:pPr algn="l">
              <a:lnSpc>
                <a:spcPts val="2400"/>
              </a:lnSpc>
              <a:buFont typeface="Arial" panose="020B0604020202020204" pitchFamily="34" charset="0"/>
              <a:buChar char="•"/>
            </a:pPr>
            <a:r>
              <a:rPr lang="en-US" b="0" i="0" dirty="0">
                <a:solidFill>
                  <a:srgbClr val="242424"/>
                </a:solidFill>
                <a:effectLst/>
                <a:latin typeface="source-serif-pro"/>
              </a:rPr>
              <a:t>General Process Sharing: Processes share the same IPC namespace, leading to shared resources and potential conflicts.</a:t>
            </a:r>
          </a:p>
          <a:p>
            <a:pPr algn="l">
              <a:lnSpc>
                <a:spcPts val="2400"/>
              </a:lnSpc>
              <a:buFont typeface="Arial" panose="020B0604020202020204" pitchFamily="34" charset="0"/>
              <a:buChar char="•"/>
            </a:pPr>
            <a:r>
              <a:rPr lang="en-US" b="0" i="0" dirty="0">
                <a:solidFill>
                  <a:srgbClr val="242424"/>
                </a:solidFill>
                <a:effectLst/>
                <a:latin typeface="source-serif-pro"/>
              </a:rPr>
              <a:t>Docker’s Approach: Containers have separate IPC namespaces, providing isolation for inter-process communication.</a:t>
            </a:r>
          </a:p>
        </p:txBody>
      </p:sp>
    </p:spTree>
    <p:extLst>
      <p:ext uri="{BB962C8B-B14F-4D97-AF65-F5344CB8AC3E}">
        <p14:creationId xmlns:p14="http://schemas.microsoft.com/office/powerpoint/2010/main" val="3129694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9D14-02E8-D065-867D-F7D305BB8A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E96D4E-ED1B-6425-B724-93DDFD633D88}"/>
              </a:ext>
            </a:extLst>
          </p:cNvPr>
          <p:cNvSpPr>
            <a:spLocks noGrp="1"/>
          </p:cNvSpPr>
          <p:nvPr>
            <p:ph idx="1"/>
          </p:nvPr>
        </p:nvSpPr>
        <p:spPr/>
        <p:txBody>
          <a:bodyPr>
            <a:normAutofit fontScale="77500" lnSpcReduction="20000"/>
          </a:bodyPr>
          <a:lstStyle/>
          <a:p>
            <a:pPr algn="l">
              <a:lnSpc>
                <a:spcPts val="2400"/>
              </a:lnSpc>
              <a:buNone/>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MNT Namespace: Managing filesystem mount points (MNT: Mount)</a:t>
            </a:r>
          </a:p>
          <a:p>
            <a:pPr algn="l">
              <a:lnSpc>
                <a:spcPts val="2400"/>
              </a:lnSpc>
              <a:buFont typeface="Arial" panose="020B0604020202020204" pitchFamily="34" charset="0"/>
              <a:buChar char="•"/>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General Process Sharing: Processes typically share the same mount namespace, making file system management challenging.</a:t>
            </a:r>
          </a:p>
          <a:p>
            <a:pPr algn="l">
              <a:lnSpc>
                <a:spcPts val="2400"/>
              </a:lnSpc>
              <a:buFont typeface="Arial" panose="020B0604020202020204" pitchFamily="34" charset="0"/>
              <a:buChar char="•"/>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Docker’s Approach: Containers have their own mount namespace, ensuring that file systems are isolated and can be managed independently.</a:t>
            </a:r>
          </a:p>
          <a:p>
            <a:pPr marL="0" indent="0" algn="l">
              <a:lnSpc>
                <a:spcPts val="2400"/>
              </a:lnSpc>
              <a:buNone/>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UTS Namespace: Different host and domain names (UTS: Unix Timesharing System)</a:t>
            </a:r>
          </a:p>
          <a:p>
            <a:pPr algn="l">
              <a:lnSpc>
                <a:spcPts val="2400"/>
              </a:lnSpc>
              <a:buFont typeface="Arial" panose="020B0604020202020204" pitchFamily="34" charset="0"/>
              <a:buChar char="•"/>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General Process Sharing: Processes usually share the same UTS namespace, making hostname conflicts possible.</a:t>
            </a:r>
          </a:p>
          <a:p>
            <a:pPr algn="l">
              <a:lnSpc>
                <a:spcPts val="2400"/>
              </a:lnSpc>
              <a:buFont typeface="Arial" panose="020B0604020202020204" pitchFamily="34" charset="0"/>
              <a:buChar char="•"/>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Docker’s Approach: Containers have their own UTS namespace, allowing each container to have a unique hostname</a:t>
            </a:r>
          </a:p>
        </p:txBody>
      </p:sp>
    </p:spTree>
    <p:extLst>
      <p:ext uri="{BB962C8B-B14F-4D97-AF65-F5344CB8AC3E}">
        <p14:creationId xmlns:p14="http://schemas.microsoft.com/office/powerpoint/2010/main" val="3107383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C8B7-D23E-D4CE-8BF2-4411FE3D04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489DFF-B8C8-4305-B414-2FAAE8E522FA}"/>
              </a:ext>
            </a:extLst>
          </p:cNvPr>
          <p:cNvSpPr>
            <a:spLocks noGrp="1"/>
          </p:cNvSpPr>
          <p:nvPr>
            <p:ph idx="1"/>
          </p:nvPr>
        </p:nvSpPr>
        <p:spPr/>
        <p:txBody>
          <a:bodyPr/>
          <a:lstStyle/>
          <a:p>
            <a:pPr algn="l">
              <a:lnSpc>
                <a:spcPts val="2400"/>
              </a:lnSpc>
              <a:buNone/>
            </a:pPr>
            <a:r>
              <a:rPr lang="en-US" b="0" i="0" dirty="0">
                <a:solidFill>
                  <a:srgbClr val="242424"/>
                </a:solidFill>
                <a:effectLst/>
                <a:latin typeface="source-serif-pro"/>
              </a:rPr>
              <a:t> USER Namespace:</a:t>
            </a:r>
          </a:p>
          <a:p>
            <a:pPr algn="l">
              <a:lnSpc>
                <a:spcPts val="2400"/>
              </a:lnSpc>
              <a:buFont typeface="Arial" panose="020B0604020202020204" pitchFamily="34" charset="0"/>
              <a:buChar char="•"/>
            </a:pPr>
            <a:r>
              <a:rPr lang="en-US" b="0" i="0" dirty="0">
                <a:solidFill>
                  <a:srgbClr val="242424"/>
                </a:solidFill>
                <a:effectLst/>
                <a:latin typeface="source-serif-pro"/>
              </a:rPr>
              <a:t>General Process Sharing: Processes can see the </a:t>
            </a:r>
            <a:r>
              <a:rPr lang="en-US" b="0" i="0" dirty="0" err="1">
                <a:solidFill>
                  <a:srgbClr val="242424"/>
                </a:solidFill>
                <a:effectLst/>
                <a:latin typeface="source-serif-pro"/>
              </a:rPr>
              <a:t>userIDs</a:t>
            </a:r>
            <a:r>
              <a:rPr lang="en-US" b="0" i="0" dirty="0">
                <a:solidFill>
                  <a:srgbClr val="242424"/>
                </a:solidFill>
                <a:effectLst/>
                <a:latin typeface="source-serif-pro"/>
              </a:rPr>
              <a:t> and </a:t>
            </a:r>
            <a:r>
              <a:rPr lang="en-US" b="0" i="0" dirty="0" err="1">
                <a:solidFill>
                  <a:srgbClr val="242424"/>
                </a:solidFill>
                <a:effectLst/>
                <a:latin typeface="source-serif-pro"/>
              </a:rPr>
              <a:t>groupIDs</a:t>
            </a:r>
            <a:r>
              <a:rPr lang="en-US" b="0" i="0" dirty="0">
                <a:solidFill>
                  <a:srgbClr val="242424"/>
                </a:solidFill>
                <a:effectLst/>
                <a:latin typeface="source-serif-pro"/>
              </a:rPr>
              <a:t> of other processes in same namespaces.</a:t>
            </a:r>
          </a:p>
          <a:p>
            <a:pPr algn="l">
              <a:lnSpc>
                <a:spcPts val="2400"/>
              </a:lnSpc>
              <a:buFont typeface="Arial" panose="020B0604020202020204" pitchFamily="34" charset="0"/>
              <a:buChar char="•"/>
            </a:pPr>
            <a:r>
              <a:rPr lang="en-US" b="0" i="0" dirty="0">
                <a:solidFill>
                  <a:srgbClr val="242424"/>
                </a:solidFill>
                <a:effectLst/>
                <a:latin typeface="source-serif-pro"/>
              </a:rPr>
              <a:t>Docker’s </a:t>
            </a:r>
            <a:r>
              <a:rPr lang="en-US" b="0" i="0" dirty="0" err="1">
                <a:solidFill>
                  <a:srgbClr val="242424"/>
                </a:solidFill>
                <a:effectLst/>
                <a:latin typeface="source-serif-pro"/>
              </a:rPr>
              <a:t>Approch</a:t>
            </a:r>
            <a:r>
              <a:rPr lang="en-US" b="0" i="0" dirty="0">
                <a:solidFill>
                  <a:srgbClr val="242424"/>
                </a:solidFill>
                <a:effectLst/>
                <a:latin typeface="source-serif-pro"/>
              </a:rPr>
              <a:t>: Isolate the user IDs and group IDs of processes in a container. This means that processes in one container cannot see the user IDs and group IDs of processes in another </a:t>
            </a:r>
            <a:r>
              <a:rPr lang="en-US" b="0" i="0" dirty="0" err="1">
                <a:solidFill>
                  <a:srgbClr val="242424"/>
                </a:solidFill>
                <a:effectLst/>
                <a:latin typeface="source-serif-pro"/>
              </a:rPr>
              <a:t>contai</a:t>
            </a:r>
            <a:endParaRPr lang="en-US" b="0" i="0" dirty="0">
              <a:solidFill>
                <a:srgbClr val="242424"/>
              </a:solidFill>
              <a:effectLst/>
              <a:latin typeface="source-serif-pro"/>
            </a:endParaRPr>
          </a:p>
          <a:p>
            <a:endParaRPr lang="en-IN" dirty="0"/>
          </a:p>
        </p:txBody>
      </p:sp>
    </p:spTree>
    <p:extLst>
      <p:ext uri="{BB962C8B-B14F-4D97-AF65-F5344CB8AC3E}">
        <p14:creationId xmlns:p14="http://schemas.microsoft.com/office/powerpoint/2010/main" val="17593991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180</TotalTime>
  <Words>837</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 Light</vt:lpstr>
      <vt:lpstr>Gill Sans MT</vt:lpstr>
      <vt:lpstr>sohne</vt:lpstr>
      <vt:lpstr>source-serif-pro</vt:lpstr>
      <vt:lpstr>Gallery</vt:lpstr>
      <vt:lpstr>Namespace and cgroup</vt:lpstr>
      <vt:lpstr>intro</vt:lpstr>
      <vt:lpstr>Process sharing</vt:lpstr>
      <vt:lpstr>LINUX NAMESPACES </vt:lpstr>
      <vt:lpstr>Docker ns</vt:lpstr>
      <vt:lpstr>PID namespace</vt:lpstr>
      <vt:lpstr>PowerPoint Presentation</vt:lpstr>
      <vt:lpstr>PowerPoint Presentation</vt:lpstr>
      <vt:lpstr>PowerPoint Presentation</vt:lpstr>
      <vt:lpstr>labs</vt:lpstr>
      <vt:lpstr>cgroups</vt:lpstr>
      <vt:lpstr>Cgroups in Docker </vt:lpstr>
      <vt:lpstr>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11</cp:revision>
  <dcterms:created xsi:type="dcterms:W3CDTF">2025-03-13T04:11:41Z</dcterms:created>
  <dcterms:modified xsi:type="dcterms:W3CDTF">2025-03-13T07:12:14Z</dcterms:modified>
</cp:coreProperties>
</file>