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3/13/2025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3/13/2025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3/13/2025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3/13/2025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3/13/2025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3/13/2025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3/13/2025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0E7D-A6E7-F165-C682-DC2B8F8A1389}"/>
              </a:ext>
            </a:extLst>
          </p:cNvPr>
          <p:cNvSpPr>
            <a:spLocks noGrp="1"/>
          </p:cNvSpPr>
          <p:nvPr>
            <p:ph type="ctrTitle"/>
          </p:nvPr>
        </p:nvSpPr>
        <p:spPr/>
        <p:txBody>
          <a:bodyPr/>
          <a:lstStyle/>
          <a:p>
            <a:r>
              <a:rPr lang="en-US" dirty="0"/>
              <a:t>architecture</a:t>
            </a:r>
            <a:endParaRPr lang="en-IN" dirty="0"/>
          </a:p>
        </p:txBody>
      </p:sp>
      <p:sp>
        <p:nvSpPr>
          <p:cNvPr id="3" name="Subtitle 2">
            <a:extLst>
              <a:ext uri="{FF2B5EF4-FFF2-40B4-BE49-F238E27FC236}">
                <a16:creationId xmlns:a16="http://schemas.microsoft.com/office/drawing/2014/main" id="{4F31B81E-6D1E-05B9-CCE5-CD8E17AFCA88}"/>
              </a:ext>
            </a:extLst>
          </p:cNvPr>
          <p:cNvSpPr>
            <a:spLocks noGrp="1"/>
          </p:cNvSpPr>
          <p:nvPr>
            <p:ph type="subTitle" idx="1"/>
          </p:nvPr>
        </p:nvSpPr>
        <p:spPr/>
        <p:txBody>
          <a:bodyPr/>
          <a:lstStyle/>
          <a:p>
            <a:r>
              <a:rPr lang="en-US" dirty="0"/>
              <a:t>ow</a:t>
            </a:r>
            <a:endParaRPr lang="en-IN" dirty="0"/>
          </a:p>
        </p:txBody>
      </p:sp>
    </p:spTree>
    <p:extLst>
      <p:ext uri="{BB962C8B-B14F-4D97-AF65-F5344CB8AC3E}">
        <p14:creationId xmlns:p14="http://schemas.microsoft.com/office/powerpoint/2010/main" val="787248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8294-88C5-7701-6FD8-004E1373CC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D309840-06D7-B758-77FA-B1CC57572F90}"/>
              </a:ext>
            </a:extLst>
          </p:cNvPr>
          <p:cNvSpPr>
            <a:spLocks noGrp="1"/>
          </p:cNvSpPr>
          <p:nvPr>
            <p:ph idx="1"/>
          </p:nvPr>
        </p:nvSpPr>
        <p:spPr/>
        <p:txBody>
          <a:bodyPr/>
          <a:lstStyle/>
          <a:p>
            <a:pPr>
              <a:lnSpc>
                <a:spcPts val="2400"/>
              </a:lnSpc>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Despite its name,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containerd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cannot actually create containers. It uses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to do that. It converts the required Docker image into an OCI bundle and tells </a:t>
            </a:r>
            <a:r>
              <a:rPr lang="en-US" b="1" i="1"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runs</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to use this to create a new container.</a:t>
            </a:r>
          </a:p>
          <a:p>
            <a:pPr algn="l">
              <a:lnSpc>
                <a:spcPts val="2400"/>
              </a:lnSpc>
            </a:pP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interfaces with the OS kernel to pull together all of the constructs necessary to create a container (namespaces, </a:t>
            </a:r>
            <a:r>
              <a:rPr lang="en-US" b="0" i="0"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cgroups</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etc.). The container process is started as a child-process of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and as soon as it starts,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will exit.</a:t>
            </a:r>
          </a:p>
        </p:txBody>
      </p:sp>
    </p:spTree>
    <p:extLst>
      <p:ext uri="{BB962C8B-B14F-4D97-AF65-F5344CB8AC3E}">
        <p14:creationId xmlns:p14="http://schemas.microsoft.com/office/powerpoint/2010/main" val="2323901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84D3-20BD-567E-2E7D-5730D30D20D0}"/>
              </a:ext>
            </a:extLst>
          </p:cNvPr>
          <p:cNvSpPr>
            <a:spLocks noGrp="1"/>
          </p:cNvSpPr>
          <p:nvPr>
            <p:ph type="title"/>
          </p:nvPr>
        </p:nvSpPr>
        <p:spPr/>
        <p:txBody>
          <a:bodyPr/>
          <a:lstStyle/>
          <a:p>
            <a:r>
              <a:rPr lang="en-US" dirty="0"/>
              <a:t>shim</a:t>
            </a:r>
            <a:endParaRPr lang="en-IN" dirty="0"/>
          </a:p>
        </p:txBody>
      </p:sp>
      <p:sp>
        <p:nvSpPr>
          <p:cNvPr id="3" name="Content Placeholder 2">
            <a:extLst>
              <a:ext uri="{FF2B5EF4-FFF2-40B4-BE49-F238E27FC236}">
                <a16:creationId xmlns:a16="http://schemas.microsoft.com/office/drawing/2014/main" id="{6AFDF5E8-48D6-0CBD-03B6-0A47D844CF94}"/>
              </a:ext>
            </a:extLst>
          </p:cNvPr>
          <p:cNvSpPr>
            <a:spLocks noGrp="1"/>
          </p:cNvSpPr>
          <p:nvPr>
            <p:ph idx="1"/>
          </p:nvPr>
        </p:nvSpPr>
        <p:spPr/>
        <p:txBody>
          <a:bodyPr>
            <a:normAutofit fontScale="85000"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The shim acts as a middle layer between the container and </a:t>
            </a:r>
            <a:r>
              <a:rPr lang="en-US" dirty="0" err="1">
                <a:latin typeface="Calibri Light" panose="020F0302020204030204" pitchFamily="34" charset="0"/>
                <a:ea typeface="Calibri Light" panose="020F0302020204030204" pitchFamily="34" charset="0"/>
                <a:cs typeface="Calibri Light" panose="020F0302020204030204" pitchFamily="34" charset="0"/>
              </a:rPr>
              <a:t>containerd</a:t>
            </a:r>
            <a:r>
              <a:rPr lang="en-US" dirty="0">
                <a:latin typeface="Calibri Light" panose="020F0302020204030204" pitchFamily="34" charset="0"/>
                <a:ea typeface="Calibri Light" panose="020F0302020204030204" pitchFamily="34" charset="0"/>
                <a:cs typeface="Calibri Light" panose="020F0302020204030204" pitchFamily="34" charset="0"/>
              </a:rPr>
              <a:t>. It keeps the container running even after </a:t>
            </a:r>
            <a:r>
              <a:rPr lang="en-US" dirty="0" err="1">
                <a:latin typeface="Calibri Light" panose="020F0302020204030204" pitchFamily="34" charset="0"/>
                <a:ea typeface="Calibri Light" panose="020F0302020204030204" pitchFamily="34" charset="0"/>
                <a:cs typeface="Calibri Light" panose="020F0302020204030204" pitchFamily="34" charset="0"/>
              </a:rPr>
              <a:t>runc</a:t>
            </a:r>
            <a:r>
              <a:rPr lang="en-US" dirty="0">
                <a:latin typeface="Calibri Light" panose="020F0302020204030204" pitchFamily="34" charset="0"/>
                <a:ea typeface="Calibri Light" panose="020F0302020204030204" pitchFamily="34" charset="0"/>
                <a:cs typeface="Calibri Light" panose="020F0302020204030204" pitchFamily="34" charset="0"/>
              </a:rPr>
              <a:t> exits. This allows </a:t>
            </a:r>
            <a:r>
              <a:rPr lang="en-US" dirty="0" err="1">
                <a:latin typeface="Calibri Light" panose="020F0302020204030204" pitchFamily="34" charset="0"/>
                <a:ea typeface="Calibri Light" panose="020F0302020204030204" pitchFamily="34" charset="0"/>
                <a:cs typeface="Calibri Light" panose="020F0302020204030204" pitchFamily="34" charset="0"/>
              </a:rPr>
              <a:t>containerd</a:t>
            </a:r>
            <a:r>
              <a:rPr lang="en-US" dirty="0">
                <a:latin typeface="Calibri Light" panose="020F0302020204030204" pitchFamily="34" charset="0"/>
                <a:ea typeface="Calibri Light" panose="020F0302020204030204" pitchFamily="34" charset="0"/>
                <a:cs typeface="Calibri Light" panose="020F0302020204030204" pitchFamily="34" charset="0"/>
              </a:rPr>
              <a:t> to manage containers without being tightly coupled to them, enabling features like:</a:t>
            </a:r>
          </a:p>
          <a:p>
            <a:r>
              <a:rPr lang="en-US" dirty="0" err="1">
                <a:latin typeface="Calibri Light" panose="020F0302020204030204" pitchFamily="34" charset="0"/>
                <a:ea typeface="Calibri Light" panose="020F0302020204030204" pitchFamily="34" charset="0"/>
                <a:cs typeface="Calibri Light" panose="020F0302020204030204" pitchFamily="34" charset="0"/>
              </a:rPr>
              <a:t>Daemonless</a:t>
            </a:r>
            <a:r>
              <a:rPr lang="en-US" dirty="0">
                <a:latin typeface="Calibri Light" panose="020F0302020204030204" pitchFamily="34" charset="0"/>
                <a:ea typeface="Calibri Light" panose="020F0302020204030204" pitchFamily="34" charset="0"/>
                <a:cs typeface="Calibri Light" panose="020F0302020204030204" pitchFamily="34" charset="0"/>
              </a:rPr>
              <a:t> containers: Containers keep running even if </a:t>
            </a:r>
            <a:r>
              <a:rPr lang="en-US" dirty="0" err="1">
                <a:latin typeface="Calibri Light" panose="020F0302020204030204" pitchFamily="34" charset="0"/>
                <a:ea typeface="Calibri Light" panose="020F0302020204030204" pitchFamily="34" charset="0"/>
                <a:cs typeface="Calibri Light" panose="020F0302020204030204" pitchFamily="34" charset="0"/>
              </a:rPr>
              <a:t>containerd</a:t>
            </a:r>
            <a:r>
              <a:rPr lang="en-US" dirty="0">
                <a:latin typeface="Calibri Light" panose="020F0302020204030204" pitchFamily="34" charset="0"/>
                <a:ea typeface="Calibri Light" panose="020F0302020204030204" pitchFamily="34" charset="0"/>
                <a:cs typeface="Calibri Light" panose="020F0302020204030204" pitchFamily="34" charset="0"/>
              </a:rPr>
              <a:t> crashes or restarts.</a:t>
            </a:r>
          </a:p>
          <a:p>
            <a:r>
              <a:rPr lang="en-US" dirty="0">
                <a:latin typeface="Calibri Light" panose="020F0302020204030204" pitchFamily="34" charset="0"/>
                <a:ea typeface="Calibri Light" panose="020F0302020204030204" pitchFamily="34" charset="0"/>
                <a:cs typeface="Calibri Light" panose="020F0302020204030204" pitchFamily="34" charset="0"/>
              </a:rPr>
              <a:t>Efficient resource usage: We don’t need hundreds of </a:t>
            </a:r>
            <a:r>
              <a:rPr lang="en-US" dirty="0" err="1">
                <a:latin typeface="Calibri Light" panose="020F0302020204030204" pitchFamily="34" charset="0"/>
                <a:ea typeface="Calibri Light" panose="020F0302020204030204" pitchFamily="34" charset="0"/>
                <a:cs typeface="Calibri Light" panose="020F0302020204030204" pitchFamily="34" charset="0"/>
              </a:rPr>
              <a:t>runc</a:t>
            </a:r>
            <a:r>
              <a:rPr lang="en-US" dirty="0">
                <a:latin typeface="Calibri Light" panose="020F0302020204030204" pitchFamily="34" charset="0"/>
                <a:ea typeface="Calibri Light" panose="020F0302020204030204" pitchFamily="34" charset="0"/>
                <a:cs typeface="Calibri Light" panose="020F0302020204030204" pitchFamily="34" charset="0"/>
              </a:rPr>
              <a:t> processes running for each container.</a:t>
            </a:r>
          </a:p>
          <a:p>
            <a:r>
              <a:rPr lang="en-US" dirty="0">
                <a:latin typeface="Calibri Light" panose="020F0302020204030204" pitchFamily="34" charset="0"/>
                <a:ea typeface="Calibri Light" panose="020F0302020204030204" pitchFamily="34" charset="0"/>
                <a:cs typeface="Calibri Light" panose="020F0302020204030204" pitchFamily="34" charset="0"/>
              </a:rPr>
              <a:t>Better lifecycle management: The shim helps with logging, reattaching to running containers, and cleaning up when a container stops.</a:t>
            </a:r>
          </a:p>
          <a:p>
            <a:r>
              <a:rPr lang="en-US" dirty="0">
                <a:latin typeface="Calibri Light" panose="020F0302020204030204" pitchFamily="34" charset="0"/>
                <a:ea typeface="Calibri Light" panose="020F0302020204030204" pitchFamily="34" charset="0"/>
                <a:cs typeface="Calibri Light" panose="020F0302020204030204" pitchFamily="34" charset="0"/>
              </a:rPr>
              <a:t>In short, the shim ensures that once a container is started, it keeps running smoothly without depending on </a:t>
            </a:r>
            <a:r>
              <a:rPr lang="en-US" dirty="0" err="1">
                <a:latin typeface="Calibri Light" panose="020F0302020204030204" pitchFamily="34" charset="0"/>
                <a:ea typeface="Calibri Light" panose="020F0302020204030204" pitchFamily="34" charset="0"/>
                <a:cs typeface="Calibri Light" panose="020F0302020204030204" pitchFamily="34" charset="0"/>
              </a:rPr>
              <a:t>runc</a:t>
            </a:r>
            <a:r>
              <a:rPr lang="en-US" dirty="0">
                <a:latin typeface="Calibri Light" panose="020F0302020204030204" pitchFamily="34" charset="0"/>
                <a:ea typeface="Calibri Light" panose="020F0302020204030204" pitchFamily="34" charset="0"/>
                <a:cs typeface="Calibri Light" panose="020F0302020204030204" pitchFamily="34" charset="0"/>
              </a:rPr>
              <a:t> or </a:t>
            </a:r>
            <a:r>
              <a:rPr lang="en-US" dirty="0" err="1">
                <a:latin typeface="Calibri Light" panose="020F0302020204030204" pitchFamily="34" charset="0"/>
                <a:ea typeface="Calibri Light" panose="020F0302020204030204" pitchFamily="34" charset="0"/>
                <a:cs typeface="Calibri Light" panose="020F0302020204030204" pitchFamily="34" charset="0"/>
              </a:rPr>
              <a:t>containerd</a:t>
            </a:r>
            <a:r>
              <a:rPr lang="en-US" dirty="0">
                <a:latin typeface="Calibri Light" panose="020F0302020204030204" pitchFamily="34" charset="0"/>
                <a:ea typeface="Calibri Light" panose="020F0302020204030204" pitchFamily="34" charset="0"/>
                <a:cs typeface="Calibri Light" panose="020F0302020204030204" pitchFamily="34" charset="0"/>
              </a:rPr>
              <a:t> staying active.</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597024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8BC80-9A0F-5FB2-3823-BA23653D8680}"/>
              </a:ext>
            </a:extLst>
          </p:cNvPr>
          <p:cNvSpPr>
            <a:spLocks noGrp="1"/>
          </p:cNvSpPr>
          <p:nvPr>
            <p:ph type="title"/>
          </p:nvPr>
        </p:nvSpPr>
        <p:spPr/>
        <p:txBody>
          <a:bodyPr/>
          <a:lstStyle/>
          <a:p>
            <a:r>
              <a:rPr lang="en-US" dirty="0"/>
              <a:t>overview</a:t>
            </a:r>
            <a:endParaRPr lang="en-IN" dirty="0"/>
          </a:p>
        </p:txBody>
      </p:sp>
      <p:pic>
        <p:nvPicPr>
          <p:cNvPr id="5" name="Content Placeholder 4">
            <a:extLst>
              <a:ext uri="{FF2B5EF4-FFF2-40B4-BE49-F238E27FC236}">
                <a16:creationId xmlns:a16="http://schemas.microsoft.com/office/drawing/2014/main" id="{902357D6-D92C-614E-64E6-1FBC88DA22D8}"/>
              </a:ext>
            </a:extLst>
          </p:cNvPr>
          <p:cNvPicPr>
            <a:picLocks noGrp="1" noChangeAspect="1"/>
          </p:cNvPicPr>
          <p:nvPr>
            <p:ph idx="1"/>
          </p:nvPr>
        </p:nvPicPr>
        <p:blipFill>
          <a:blip r:embed="rId2"/>
          <a:stretch>
            <a:fillRect/>
          </a:stretch>
        </p:blipFill>
        <p:spPr>
          <a:xfrm>
            <a:off x="1709057" y="2016125"/>
            <a:ext cx="10003972" cy="3449638"/>
          </a:xfrm>
        </p:spPr>
      </p:pic>
    </p:spTree>
    <p:extLst>
      <p:ext uri="{BB962C8B-B14F-4D97-AF65-F5344CB8AC3E}">
        <p14:creationId xmlns:p14="http://schemas.microsoft.com/office/powerpoint/2010/main" val="256136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DA5F5-3B66-744F-95D8-EBB5321ADA9E}"/>
              </a:ext>
            </a:extLst>
          </p:cNvPr>
          <p:cNvSpPr>
            <a:spLocks noGrp="1"/>
          </p:cNvSpPr>
          <p:nvPr>
            <p:ph type="title"/>
          </p:nvPr>
        </p:nvSpPr>
        <p:spPr/>
        <p:txBody>
          <a:bodyPr/>
          <a:lstStyle/>
          <a:p>
            <a:r>
              <a:rPr lang="en-US" dirty="0"/>
              <a:t>definition</a:t>
            </a:r>
            <a:endParaRPr lang="en-IN" dirty="0"/>
          </a:p>
        </p:txBody>
      </p:sp>
      <p:sp>
        <p:nvSpPr>
          <p:cNvPr id="3" name="Content Placeholder 2">
            <a:extLst>
              <a:ext uri="{FF2B5EF4-FFF2-40B4-BE49-F238E27FC236}">
                <a16:creationId xmlns:a16="http://schemas.microsoft.com/office/drawing/2014/main" id="{FCFE235F-549E-C3EA-EC91-119648C38FC7}"/>
              </a:ext>
            </a:extLst>
          </p:cNvPr>
          <p:cNvSpPr>
            <a:spLocks noGrp="1"/>
          </p:cNvSpPr>
          <p:nvPr>
            <p:ph idx="1"/>
          </p:nvPr>
        </p:nvSpPr>
        <p:spPr/>
        <p:txBody>
          <a:bodyPr>
            <a:normAutofit/>
          </a:bodyPr>
          <a:lstStyle/>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 container is a standard unit of software that packages up code and all its dependencies, so the application runs quickly and reliably from one computing environment to another. </a:t>
            </a:r>
          </a:p>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 major difference with VMs is that containers do not require their own full-blown OS. In fact, all containers on a single host share the host’s OS. This frees up huge amounts of system resources such as CPU, RAM, and storage.</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65108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7038F-40C6-A062-10A3-5F393F706388}"/>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C9E551BC-85E7-F1DE-F71B-416F21CAB4D7}"/>
              </a:ext>
            </a:extLst>
          </p:cNvPr>
          <p:cNvPicPr>
            <a:picLocks noGrp="1" noChangeAspect="1"/>
          </p:cNvPicPr>
          <p:nvPr>
            <p:ph idx="1"/>
          </p:nvPr>
        </p:nvPicPr>
        <p:blipFill>
          <a:blip r:embed="rId2"/>
          <a:stretch>
            <a:fillRect/>
          </a:stretch>
        </p:blipFill>
        <p:spPr>
          <a:xfrm>
            <a:off x="1589313" y="2016125"/>
            <a:ext cx="9285515" cy="3449638"/>
          </a:xfrm>
        </p:spPr>
      </p:pic>
    </p:spTree>
    <p:extLst>
      <p:ext uri="{BB962C8B-B14F-4D97-AF65-F5344CB8AC3E}">
        <p14:creationId xmlns:p14="http://schemas.microsoft.com/office/powerpoint/2010/main" val="3453653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80C3-9D9D-52D5-4C04-1662A7CF6748}"/>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9437D77A-485E-8711-2FB1-201D14791FD6}"/>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runtime operates at the lowest level and is responsible for starting and stopping containers (this includes building all of the OS constructs such as </a:t>
            </a:r>
            <a:r>
              <a:rPr lang="en-US" b="1" i="1"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namespaces</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and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cgroups</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t>
            </a:r>
          </a:p>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low-level runtime is called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and is the reference implementation of Open Containers Initiative (OCI) runtime-spec. Its job is to interface with the underlying OS and start and stop containers. Every container on a Docker node was created and started by an instance of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t>
            </a:r>
          </a:p>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higher-level runtime is called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containerd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This manages the entire container lifecycle including pulling images and managing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instances.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9415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C6A86-F4F8-A242-EB04-E127B5526BC2}"/>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8D24ED22-4E0C-1DE9-72FC-F5104833C625}"/>
              </a:ext>
            </a:extLst>
          </p:cNvPr>
          <p:cNvSpPr>
            <a:spLocks noGrp="1"/>
          </p:cNvSpPr>
          <p:nvPr>
            <p:ph idx="1"/>
          </p:nvPr>
        </p:nvSpPr>
        <p:spPr/>
        <p:txBody>
          <a:bodyPr/>
          <a:lstStyle/>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 typical Docker installation has a single long-running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containerd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process instructing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to start and stop containers.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runc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is never a long-running process and exits as soon as a container is started.</a:t>
            </a:r>
          </a:p>
          <a:p>
            <a:pPr algn="l">
              <a:lnSpc>
                <a:spcPts val="2400"/>
              </a:lnSpc>
              <a:buFont typeface="Arial" panose="020B0604020202020204" pitchFamily="34" charset="0"/>
              <a:buChar char="•"/>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Docker daemon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dockerd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sits above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containerd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and performs higher-level tasks such as exposing the Docker API, managing images, managing volumes, managing networks, and more… A major job of the Docker daemon is to provide an easy-to-use standard interface that abstracts the lower levels.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3958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6FEF6-0E9B-7F07-04FA-2349F2F85363}"/>
              </a:ext>
            </a:extLst>
          </p:cNvPr>
          <p:cNvSpPr>
            <a:spLocks noGrp="1"/>
          </p:cNvSpPr>
          <p:nvPr>
            <p:ph type="title"/>
          </p:nvPr>
        </p:nvSpPr>
        <p:spPr/>
        <p:txBody>
          <a:bodyPr>
            <a:normAutofit fontScale="90000"/>
          </a:bodyPr>
          <a:lstStyle/>
          <a:p>
            <a:r>
              <a:rPr lang="en-US" b="1" i="0" dirty="0">
                <a:solidFill>
                  <a:srgbClr val="242424"/>
                </a:solidFill>
                <a:effectLst/>
                <a:latin typeface="sohne"/>
              </a:rPr>
              <a:t>What happens when you run Docker CLI commands</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7ABE9A9E-319F-11ED-418E-603C1D01AC30}"/>
              </a:ext>
            </a:extLst>
          </p:cNvPr>
          <p:cNvSpPr>
            <a:spLocks noGrp="1"/>
          </p:cNvSpPr>
          <p:nvPr>
            <p:ph idx="1"/>
          </p:nvPr>
        </p:nvSpPr>
        <p:spPr/>
        <p:txBody>
          <a:bodyPr/>
          <a:lstStyle/>
          <a:p>
            <a:pPr algn="l">
              <a:lnSpc>
                <a:spcPts val="2400"/>
              </a:lnSpc>
              <a:buNone/>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When you install Docker, you get two major components:</a:t>
            </a:r>
          </a:p>
          <a:p>
            <a:pPr algn="l">
              <a:lnSpc>
                <a:spcPts val="2400"/>
              </a:lnSpc>
              <a:buFont typeface="+mj-lt"/>
              <a:buAutoNum type="arabicPeriod"/>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Docker client</a:t>
            </a:r>
          </a:p>
          <a:p>
            <a:pPr algn="l">
              <a:lnSpc>
                <a:spcPts val="2400"/>
              </a:lnSpc>
              <a:buFont typeface="+mj-lt"/>
              <a:buAutoNum type="arabicPeriod"/>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Docker engine (sometimes called the “Docker daemon”)</a:t>
            </a:r>
          </a:p>
          <a:p>
            <a:pPr algn="l">
              <a:lnSpc>
                <a:spcPts val="2400"/>
              </a:lnSpc>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engine implements the runtime, API and everything else required to run containers. In a default Linux installation, the client talks to the daemon via a local IPC/Unix socket at </a:t>
            </a:r>
            <a:r>
              <a:rPr lang="en-US" b="1" i="1"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/var/run/</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docker.sock</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a:t>
            </a:r>
          </a:p>
          <a:p>
            <a:endParaRPr lang="en-IN" dirty="0"/>
          </a:p>
        </p:txBody>
      </p:sp>
    </p:spTree>
    <p:extLst>
      <p:ext uri="{BB962C8B-B14F-4D97-AF65-F5344CB8AC3E}">
        <p14:creationId xmlns:p14="http://schemas.microsoft.com/office/powerpoint/2010/main" val="4090081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381F-4A32-A143-C05B-9D2271EBC732}"/>
              </a:ext>
            </a:extLst>
          </p:cNvPr>
          <p:cNvSpPr>
            <a:spLocks noGrp="1"/>
          </p:cNvSpPr>
          <p:nvPr>
            <p:ph type="title"/>
          </p:nvPr>
        </p:nvSpPr>
        <p:spPr/>
        <p:txBody>
          <a:bodyPr/>
          <a:lstStyle/>
          <a:p>
            <a:r>
              <a:rPr lang="en-US" dirty="0"/>
              <a:t>..</a:t>
            </a:r>
            <a:endParaRPr lang="en-IN" dirty="0"/>
          </a:p>
        </p:txBody>
      </p:sp>
      <p:pic>
        <p:nvPicPr>
          <p:cNvPr id="5" name="Content Placeholder 4">
            <a:extLst>
              <a:ext uri="{FF2B5EF4-FFF2-40B4-BE49-F238E27FC236}">
                <a16:creationId xmlns:a16="http://schemas.microsoft.com/office/drawing/2014/main" id="{C8BBC31A-8F67-7430-CFF5-A0471A45712B}"/>
              </a:ext>
            </a:extLst>
          </p:cNvPr>
          <p:cNvPicPr>
            <a:picLocks noGrp="1" noChangeAspect="1"/>
          </p:cNvPicPr>
          <p:nvPr>
            <p:ph idx="1"/>
          </p:nvPr>
        </p:nvPicPr>
        <p:blipFill>
          <a:blip r:embed="rId2"/>
          <a:stretch>
            <a:fillRect/>
          </a:stretch>
        </p:blipFill>
        <p:spPr>
          <a:xfrm>
            <a:off x="1632857" y="2016125"/>
            <a:ext cx="8784771" cy="3449638"/>
          </a:xfrm>
        </p:spPr>
      </p:pic>
    </p:spTree>
    <p:extLst>
      <p:ext uri="{BB962C8B-B14F-4D97-AF65-F5344CB8AC3E}">
        <p14:creationId xmlns:p14="http://schemas.microsoft.com/office/powerpoint/2010/main" val="2251339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4511-9643-CE35-1BDD-415D1F1054A2}"/>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B73E4850-82D6-F0E0-5C4C-B643113B122E}"/>
              </a:ext>
            </a:extLst>
          </p:cNvPr>
          <p:cNvSpPr>
            <a:spLocks noGrp="1"/>
          </p:cNvSpPr>
          <p:nvPr>
            <p:ph idx="1"/>
          </p:nvPr>
        </p:nvSpPr>
        <p:spPr/>
        <p:txBody>
          <a:bodyPr/>
          <a:lstStyle/>
          <a:p>
            <a:pPr>
              <a:lnSpc>
                <a:spcPts val="2400"/>
              </a:lnSpc>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The Docker client converts them into the appropriate API payload and POSTs them to the API endpoint exposed by the Docker daemon. The API is implemented in the daemon and can be exposed over a local socket (which is mentioned above for both Linux and Windows)or the network.</a:t>
            </a:r>
          </a:p>
          <a:p>
            <a:pPr algn="l">
              <a:lnSpc>
                <a:spcPts val="2400"/>
              </a:lnSpc>
            </a:pP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Once the daemon receives the command to create a new container, it makes a call to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containerd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Remember that the daemon no-longer contains any code to create containers! The daemon communicates with </a:t>
            </a:r>
            <a:r>
              <a:rPr lang="en-US" b="1" i="1"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containerd</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via a CRUD-style API over </a:t>
            </a:r>
            <a:r>
              <a:rPr lang="en-US" b="0" i="0" dirty="0" err="1">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gRPC</a:t>
            </a:r>
            <a:r>
              <a:rPr lang="en-US"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64752084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TotalTime>
  <Words>654</Words>
  <Application>Microsoft Office PowerPoint</Application>
  <PresentationFormat>Widescreen</PresentationFormat>
  <Paragraphs>31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 Light</vt:lpstr>
      <vt:lpstr>Gill Sans MT</vt:lpstr>
      <vt:lpstr>sohne</vt:lpstr>
      <vt:lpstr>Gallery</vt:lpstr>
      <vt:lpstr>architecture</vt:lpstr>
      <vt:lpstr>overview</vt:lpstr>
      <vt:lpstr>definition</vt:lpstr>
      <vt:lpstr>..</vt:lpstr>
      <vt:lpstr>..</vt:lpstr>
      <vt:lpstr>..</vt:lpstr>
      <vt:lpstr>What happens when you run Docker CLI commands </vt:lpstr>
      <vt:lpstr>..</vt:lpstr>
      <vt:lpstr>..</vt:lpstr>
      <vt:lpstr>PowerPoint Presentation</vt:lpstr>
      <vt:lpstr>shim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10</cp:revision>
  <dcterms:created xsi:type="dcterms:W3CDTF">2025-03-13T09:18:09Z</dcterms:created>
  <dcterms:modified xsi:type="dcterms:W3CDTF">2025-03-13T09:27:24Z</dcterms:modified>
</cp:coreProperties>
</file>