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300" r:id="rId9"/>
    <p:sldId id="301" r:id="rId10"/>
    <p:sldId id="302" r:id="rId11"/>
    <p:sldId id="303" r:id="rId12"/>
    <p:sldId id="304" r:id="rId13"/>
    <p:sldId id="305" r:id="rId14"/>
    <p:sldId id="306" r:id="rId15"/>
    <p:sldId id="263" r:id="rId16"/>
    <p:sldId id="264" r:id="rId17"/>
    <p:sldId id="265" r:id="rId18"/>
    <p:sldId id="30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ontainers.org/" TargetMode="External"/><Relationship Id="rId2" Type="http://schemas.openxmlformats.org/officeDocument/2006/relationships/hyperlink" Target="https://www.linuxfoundatio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opencontainers/runc" TargetMode="External"/><Relationship Id="rId3" Type="http://schemas.openxmlformats.org/officeDocument/2006/relationships/hyperlink" Target="https://nixos.org/" TargetMode="External"/><Relationship Id="rId7" Type="http://schemas.openxmlformats.org/officeDocument/2006/relationships/hyperlink" Target="https://linuxcontainers.org/" TargetMode="External"/><Relationship Id="rId2" Type="http://schemas.openxmlformats.org/officeDocument/2006/relationships/hyperlink" Target="https://www.freedesktop.org/software/systemd/man/systemd-nspawn.html" TargetMode="External"/><Relationship Id="rId1" Type="http://schemas.openxmlformats.org/officeDocument/2006/relationships/slideLayout" Target="../slideLayouts/slideLayout2.xml"/><Relationship Id="rId6" Type="http://schemas.openxmlformats.org/officeDocument/2006/relationships/hyperlink" Target="https://containerd.io/" TargetMode="External"/><Relationship Id="rId5" Type="http://schemas.openxmlformats.org/officeDocument/2006/relationships/hyperlink" Target="https://cri-o.io/" TargetMode="External"/><Relationship Id="rId4" Type="http://schemas.openxmlformats.org/officeDocument/2006/relationships/hyperlink" Target="https://nixos.org/nixos/manual/#ch-containers" TargetMode="External"/><Relationship Id="rId9" Type="http://schemas.openxmlformats.org/officeDocument/2006/relationships/hyperlink" Target="https://www.cncf.i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oogle/lmctf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40932-AE7D-E5FB-459D-22076C1BDAC7}"/>
              </a:ext>
            </a:extLst>
          </p:cNvPr>
          <p:cNvSpPr>
            <a:spLocks noGrp="1"/>
          </p:cNvSpPr>
          <p:nvPr>
            <p:ph type="ctrTitle"/>
          </p:nvPr>
        </p:nvSpPr>
        <p:spPr/>
        <p:txBody>
          <a:bodyPr/>
          <a:lstStyle/>
          <a:p>
            <a:r>
              <a:rPr lang="en-IN" dirty="0"/>
              <a:t>containers</a:t>
            </a:r>
          </a:p>
        </p:txBody>
      </p:sp>
      <p:sp>
        <p:nvSpPr>
          <p:cNvPr id="3" name="Subtitle 2">
            <a:extLst>
              <a:ext uri="{FF2B5EF4-FFF2-40B4-BE49-F238E27FC236}">
                <a16:creationId xmlns:a16="http://schemas.microsoft.com/office/drawing/2014/main" id="{47BF64EE-057C-1CE3-3A90-156B98D1FF79}"/>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771965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1DA4-C24E-A186-AD2A-DD8EEAC755B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B044E6D-39E2-DB60-198C-E6AFE40B8595}"/>
              </a:ext>
            </a:extLst>
          </p:cNvPr>
          <p:cNvSpPr>
            <a:spLocks noGrp="1"/>
          </p:cNvSpPr>
          <p:nvPr>
            <p:ph idx="1"/>
          </p:nvPr>
        </p:nvSpPr>
        <p:spPr/>
        <p:txBody>
          <a:bodyPr>
            <a:noAutofit/>
          </a:bodyPr>
          <a:lstStyle/>
          <a:p>
            <a:r>
              <a:rPr lang="en-US" sz="2200" b="0" i="0" dirty="0">
                <a:solidFill>
                  <a:srgbClr val="292929"/>
                </a:solidFill>
                <a:effectLst/>
                <a:latin typeface="Calibri Light" panose="020F0302020204030204" pitchFamily="34" charset="0"/>
                <a:cs typeface="Calibri Light" panose="020F0302020204030204" pitchFamily="34" charset="0"/>
              </a:rPr>
              <a:t>2013 we see that there was a tool written called </a:t>
            </a:r>
            <a:r>
              <a:rPr lang="en-US" sz="2200" b="0" i="1" dirty="0">
                <a:solidFill>
                  <a:srgbClr val="292929"/>
                </a:solidFill>
                <a:effectLst/>
                <a:latin typeface="Calibri Light" panose="020F0302020204030204" pitchFamily="34" charset="0"/>
                <a:cs typeface="Calibri Light" panose="020F0302020204030204" pitchFamily="34" charset="0"/>
              </a:rPr>
              <a:t>Docker</a:t>
            </a:r>
            <a:r>
              <a:rPr lang="en-US" sz="2200" b="0" i="0" dirty="0">
                <a:solidFill>
                  <a:srgbClr val="292929"/>
                </a:solidFill>
                <a:effectLst/>
                <a:latin typeface="Calibri Light" panose="020F0302020204030204" pitchFamily="34" charset="0"/>
                <a:cs typeface="Calibri Light" panose="020F0302020204030204" pitchFamily="34" charset="0"/>
              </a:rPr>
              <a:t>, which was built on top of the already existing LXC stack. One invention of Docker was that the user is now able to package containers into images to move them between machines.</a:t>
            </a:r>
          </a:p>
          <a:p>
            <a:r>
              <a:rPr lang="en-US" sz="2200" b="0" i="0" dirty="0">
                <a:solidFill>
                  <a:srgbClr val="292929"/>
                </a:solidFill>
                <a:effectLst/>
                <a:latin typeface="Calibri Light" panose="020F0302020204030204" pitchFamily="34" charset="0"/>
                <a:cs typeface="Calibri Light" panose="020F0302020204030204" pitchFamily="34" charset="0"/>
              </a:rPr>
              <a:t> In 2015, where projects like Kubernetes hit version 1.0. A lot of stuff was ongoing during that time: The CNCF was founded as part of the </a:t>
            </a:r>
            <a:r>
              <a:rPr lang="en-US" sz="2200" b="0" i="0" u="sng" dirty="0">
                <a:effectLst/>
                <a:latin typeface="Calibri Light" panose="020F0302020204030204" pitchFamily="34" charset="0"/>
                <a:cs typeface="Calibri Light" panose="020F0302020204030204" pitchFamily="34" charset="0"/>
                <a:hlinkClick r:id="rId2"/>
              </a:rPr>
              <a:t>Linux Foundation</a:t>
            </a:r>
            <a:r>
              <a:rPr lang="en-US" sz="2200" b="0" i="0" dirty="0">
                <a:solidFill>
                  <a:srgbClr val="292929"/>
                </a:solidFill>
                <a:effectLst/>
                <a:latin typeface="Calibri Light" panose="020F0302020204030204" pitchFamily="34" charset="0"/>
                <a:cs typeface="Calibri Light" panose="020F0302020204030204" pitchFamily="34" charset="0"/>
              </a:rPr>
              <a:t> with the target to promote containers. The </a:t>
            </a:r>
            <a:r>
              <a:rPr lang="en-US" sz="2200" b="0" i="0" u="sng" dirty="0">
                <a:effectLst/>
                <a:latin typeface="Calibri Light" panose="020F0302020204030204" pitchFamily="34" charset="0"/>
                <a:cs typeface="Calibri Light" panose="020F0302020204030204" pitchFamily="34" charset="0"/>
                <a:hlinkClick r:id="rId3"/>
              </a:rPr>
              <a:t>Open Container Initiative (OCI)</a:t>
            </a:r>
            <a:r>
              <a:rPr lang="en-US" sz="2200" b="0" i="0" dirty="0">
                <a:solidFill>
                  <a:srgbClr val="292929"/>
                </a:solidFill>
                <a:effectLst/>
                <a:latin typeface="Calibri Light" panose="020F0302020204030204" pitchFamily="34" charset="0"/>
                <a:cs typeface="Calibri Light" panose="020F0302020204030204" pitchFamily="34" charset="0"/>
              </a:rPr>
              <a:t>was founded 2015 as well, as an open governance structure around the container ecosystem.</a:t>
            </a:r>
            <a:endParaRPr lang="en-US" sz="2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303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36ED-1DD9-3542-9F11-EE464D47B77B}"/>
              </a:ext>
            </a:extLst>
          </p:cNvPr>
          <p:cNvSpPr>
            <a:spLocks noGrp="1"/>
          </p:cNvSpPr>
          <p:nvPr>
            <p:ph type="title"/>
          </p:nvPr>
        </p:nvSpPr>
        <p:spPr/>
        <p:txBody>
          <a:bodyPr/>
          <a:lstStyle/>
          <a:p>
            <a:r>
              <a:rPr lang="en-US" dirty="0"/>
              <a:t>Container runtime</a:t>
            </a:r>
          </a:p>
        </p:txBody>
      </p:sp>
      <p:sp>
        <p:nvSpPr>
          <p:cNvPr id="3" name="Content Placeholder 2">
            <a:extLst>
              <a:ext uri="{FF2B5EF4-FFF2-40B4-BE49-F238E27FC236}">
                <a16:creationId xmlns:a16="http://schemas.microsoft.com/office/drawing/2014/main" id="{D1B2FFC3-1091-69D4-F0D5-B4A1E24C27B5}"/>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Application which can run container.</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For example, </a:t>
            </a:r>
            <a:r>
              <a:rPr lang="en-US" b="0" i="0" dirty="0" err="1">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systemd</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is able to run containers via </a:t>
            </a:r>
            <a:r>
              <a:rPr lang="en-US" b="0" i="0" u="sng" dirty="0" err="1">
                <a:effectLst/>
                <a:latin typeface="Calibri Light" panose="020F0302020204030204" pitchFamily="34" charset="0"/>
                <a:ea typeface="Calibri Light" panose="020F0302020204030204" pitchFamily="34" charset="0"/>
                <a:cs typeface="Calibri Light" panose="020F0302020204030204" pitchFamily="34" charset="0"/>
                <a:hlinkClick r:id="rId2"/>
              </a:rPr>
              <a:t>systemd-nspawn</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and </a:t>
            </a:r>
            <a:r>
              <a:rPr lang="en-US" b="0" i="0" u="sng" dirty="0" err="1">
                <a:effectLst/>
                <a:latin typeface="Calibri Light" panose="020F0302020204030204" pitchFamily="34" charset="0"/>
                <a:ea typeface="Calibri Light" panose="020F0302020204030204" pitchFamily="34" charset="0"/>
                <a:cs typeface="Calibri Light" panose="020F0302020204030204" pitchFamily="34" charset="0"/>
                <a:hlinkClick r:id="rId3"/>
              </a:rPr>
              <a:t>NixOS</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has integrated </a:t>
            </a:r>
            <a:r>
              <a:rPr lang="en-US" b="0" i="0" u="sng" dirty="0">
                <a:effectLst/>
                <a:latin typeface="Calibri Light" panose="020F0302020204030204" pitchFamily="34" charset="0"/>
                <a:ea typeface="Calibri Light" panose="020F0302020204030204" pitchFamily="34" charset="0"/>
                <a:cs typeface="Calibri Light" panose="020F0302020204030204" pitchFamily="34" charset="0"/>
                <a:hlinkClick r:id="rId4"/>
              </a:rPr>
              <a:t>container management</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as well. </a:t>
            </a:r>
          </a:p>
          <a:p>
            <a:r>
              <a:rPr lang="en-US" dirty="0">
                <a:solidFill>
                  <a:srgbClr val="292929"/>
                </a:solidFill>
                <a:latin typeface="Calibri Light" panose="020F0302020204030204" pitchFamily="34" charset="0"/>
                <a:ea typeface="Calibri Light" panose="020F0302020204030204" pitchFamily="34" charset="0"/>
                <a:cs typeface="Calibri Light" panose="020F0302020204030204" pitchFamily="34" charset="0"/>
              </a:rPr>
              <a:t>A</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ll the other existing container runtimes like </a:t>
            </a:r>
            <a:r>
              <a:rPr lang="en-US" b="0" i="0" u="sng" dirty="0">
                <a:effectLst/>
                <a:latin typeface="Calibri Light" panose="020F0302020204030204" pitchFamily="34" charset="0"/>
                <a:ea typeface="Calibri Light" panose="020F0302020204030204" pitchFamily="34" charset="0"/>
                <a:cs typeface="Calibri Light" panose="020F0302020204030204" pitchFamily="34" charset="0"/>
                <a:hlinkClick r:id="rId5"/>
              </a:rPr>
              <a:t>CRI-O</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0" i="0" u="sng" dirty="0" err="1">
                <a:effectLst/>
                <a:latin typeface="Calibri Light" panose="020F0302020204030204" pitchFamily="34" charset="0"/>
                <a:ea typeface="Calibri Light" panose="020F0302020204030204" pitchFamily="34" charset="0"/>
                <a:cs typeface="Calibri Light" panose="020F0302020204030204" pitchFamily="34" charset="0"/>
                <a:hlinkClick r:id="rId6"/>
              </a:rPr>
              <a:t>containerd</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0" i="0" u="sng" dirty="0">
                <a:effectLst/>
                <a:latin typeface="Calibri Light" panose="020F0302020204030204" pitchFamily="34" charset="0"/>
                <a:ea typeface="Calibri Light" panose="020F0302020204030204" pitchFamily="34" charset="0"/>
                <a:cs typeface="Calibri Light" panose="020F0302020204030204" pitchFamily="34" charset="0"/>
                <a:hlinkClick r:id="rId7"/>
              </a:rPr>
              <a:t>LXC</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0" i="0" u="sng" dirty="0" err="1">
                <a:effectLst/>
                <a:latin typeface="Calibri Light" panose="020F0302020204030204" pitchFamily="34" charset="0"/>
                <a:ea typeface="Calibri Light" panose="020F0302020204030204" pitchFamily="34" charset="0"/>
                <a:cs typeface="Calibri Light" panose="020F0302020204030204" pitchFamily="34" charset="0"/>
                <a:hlinkClick r:id="rId8"/>
              </a:rPr>
              <a:t>runc</a:t>
            </a:r>
            <a:r>
              <a:rPr lang="en-US" b="0" i="0" dirty="0">
                <a:solidFill>
                  <a:srgbClr val="292929"/>
                </a:solidFill>
                <a:effectLst/>
                <a:latin typeface="Calibri Light" panose="020F0302020204030204" pitchFamily="34" charset="0"/>
                <a:ea typeface="Calibri Light" panose="020F0302020204030204" pitchFamily="34" charset="0"/>
                <a:cs typeface="Calibri Light" panose="020F0302020204030204" pitchFamily="34" charset="0"/>
              </a:rPr>
              <a:t>, and many more. A lot of them are now part of the </a:t>
            </a:r>
            <a:r>
              <a:rPr lang="en-US" b="0" i="0" u="sng" dirty="0">
                <a:effectLst/>
                <a:latin typeface="Calibri Light" panose="020F0302020204030204" pitchFamily="34" charset="0"/>
                <a:ea typeface="Calibri Light" panose="020F0302020204030204" pitchFamily="34" charset="0"/>
                <a:cs typeface="Calibri Light" panose="020F0302020204030204" pitchFamily="34" charset="0"/>
                <a:hlinkClick r:id="rId9"/>
              </a:rPr>
              <a:t>Cloud Native Computing Foundation (CNCF)</a:t>
            </a:r>
            <a:endParaRPr lang="en-US" b="0" i="0" u="sng"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dirty="0">
                <a:latin typeface="Calibri Light" panose="020F0302020204030204" pitchFamily="34" charset="0"/>
                <a:ea typeface="Calibri Light" panose="020F0302020204030204" pitchFamily="34" charset="0"/>
                <a:cs typeface="Calibri Light" panose="020F0302020204030204" pitchFamily="34" charset="0"/>
              </a:rPr>
              <a:t>Docker is also one of the container run time provider, which has build library as well.</a:t>
            </a:r>
          </a:p>
          <a:p>
            <a:r>
              <a:rPr lang="en-US" dirty="0">
                <a:latin typeface="Calibri Light" panose="020F0302020204030204" pitchFamily="34" charset="0"/>
                <a:ea typeface="Calibri Light" panose="020F0302020204030204" pitchFamily="34" charset="0"/>
                <a:cs typeface="Calibri Light" panose="020F0302020204030204" pitchFamily="34" charset="0"/>
              </a:rPr>
              <a:t>Docker is a set of platform as a service products that use OS-level virtualization to deliver software in packages called container.</a:t>
            </a:r>
          </a:p>
          <a:p>
            <a:endParaRPr lang="en-US" dirty="0">
              <a:latin typeface="+mj-lt"/>
            </a:endParaRPr>
          </a:p>
        </p:txBody>
      </p:sp>
    </p:spTree>
    <p:extLst>
      <p:ext uri="{BB962C8B-B14F-4D97-AF65-F5344CB8AC3E}">
        <p14:creationId xmlns:p14="http://schemas.microsoft.com/office/powerpoint/2010/main" val="104260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C436-A5DB-4E73-9664-E9CAAB209B98}"/>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302081A4-D563-4160-837C-3743D4B1F39E}"/>
              </a:ext>
            </a:extLst>
          </p:cNvPr>
          <p:cNvSpPr>
            <a:spLocks noGrp="1"/>
          </p:cNvSpPr>
          <p:nvPr>
            <p:ph idx="1"/>
          </p:nvPr>
        </p:nvSpPr>
        <p:spPr/>
        <p:txBody>
          <a:bodyPr/>
          <a:lstStyle/>
          <a:p>
            <a:r>
              <a:rPr lang="en-US" dirty="0"/>
              <a:t>Docker is an open platform for developing, shipping and running applications</a:t>
            </a:r>
          </a:p>
          <a:p>
            <a:r>
              <a:rPr lang="en-US" dirty="0"/>
              <a:t>Enable separate application for delivering software quickly</a:t>
            </a:r>
          </a:p>
          <a:p>
            <a:r>
              <a:rPr lang="en-US" dirty="0"/>
              <a:t>Provide quick mechanism for shipping, testing and deploying code quickly</a:t>
            </a:r>
          </a:p>
          <a:p>
            <a:r>
              <a:rPr lang="en-US" dirty="0"/>
              <a:t>Docker provides the ability to package and run an application in an isolation environment called container</a:t>
            </a:r>
          </a:p>
          <a:p>
            <a:r>
              <a:rPr lang="en-US" dirty="0"/>
              <a:t>Isolation and security allow to run multiple container on the same host.</a:t>
            </a:r>
          </a:p>
          <a:p>
            <a:endParaRPr lang="en-US" dirty="0"/>
          </a:p>
        </p:txBody>
      </p:sp>
    </p:spTree>
    <p:extLst>
      <p:ext uri="{BB962C8B-B14F-4D97-AF65-F5344CB8AC3E}">
        <p14:creationId xmlns:p14="http://schemas.microsoft.com/office/powerpoint/2010/main" val="120635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2CB6-0E32-4232-AA9E-22FEE568D422}"/>
              </a:ext>
            </a:extLst>
          </p:cNvPr>
          <p:cNvSpPr>
            <a:spLocks noGrp="1"/>
          </p:cNvSpPr>
          <p:nvPr>
            <p:ph type="title"/>
          </p:nvPr>
        </p:nvSpPr>
        <p:spPr/>
        <p:txBody>
          <a:bodyPr/>
          <a:lstStyle/>
          <a:p>
            <a:r>
              <a:rPr lang="en-US" dirty="0"/>
              <a:t>Lifecycle of container</a:t>
            </a:r>
          </a:p>
        </p:txBody>
      </p:sp>
      <p:sp>
        <p:nvSpPr>
          <p:cNvPr id="3" name="Content Placeholder 2">
            <a:extLst>
              <a:ext uri="{FF2B5EF4-FFF2-40B4-BE49-F238E27FC236}">
                <a16:creationId xmlns:a16="http://schemas.microsoft.com/office/drawing/2014/main" id="{0D82C2D7-AA2C-4749-8A30-809FAF4F48B8}"/>
              </a:ext>
            </a:extLst>
          </p:cNvPr>
          <p:cNvSpPr>
            <a:spLocks noGrp="1"/>
          </p:cNvSpPr>
          <p:nvPr>
            <p:ph idx="1"/>
          </p:nvPr>
        </p:nvSpPr>
        <p:spPr/>
        <p:txBody>
          <a:bodyPr/>
          <a:lstStyle/>
          <a:p>
            <a:r>
              <a:rPr lang="en-US" dirty="0"/>
              <a:t>Docker provides tooling and a platform to manage the lifecycle of container</a:t>
            </a:r>
          </a:p>
          <a:p>
            <a:r>
              <a:rPr lang="en-US" dirty="0"/>
              <a:t>Develop application and supporting components using container</a:t>
            </a:r>
          </a:p>
          <a:p>
            <a:r>
              <a:rPr lang="en-US" dirty="0"/>
              <a:t>Container become unit  for distributing and testing application</a:t>
            </a:r>
          </a:p>
          <a:p>
            <a:r>
              <a:rPr lang="en-US" dirty="0"/>
              <a:t>Container image becomes the unit</a:t>
            </a:r>
          </a:p>
          <a:p>
            <a:r>
              <a:rPr lang="en-US" dirty="0"/>
              <a:t>It can be pushed and pulled from repo [Will be discussed in details]</a:t>
            </a:r>
          </a:p>
          <a:p>
            <a:endParaRPr lang="en-US" dirty="0"/>
          </a:p>
          <a:p>
            <a:endParaRPr lang="en-US" dirty="0"/>
          </a:p>
        </p:txBody>
      </p:sp>
    </p:spTree>
    <p:extLst>
      <p:ext uri="{BB962C8B-B14F-4D97-AF65-F5344CB8AC3E}">
        <p14:creationId xmlns:p14="http://schemas.microsoft.com/office/powerpoint/2010/main" val="1538650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7705-7912-41B0-9A16-F7F7458B9269}"/>
              </a:ext>
            </a:extLst>
          </p:cNvPr>
          <p:cNvSpPr>
            <a:spLocks noGrp="1"/>
          </p:cNvSpPr>
          <p:nvPr>
            <p:ph type="title"/>
          </p:nvPr>
        </p:nvSpPr>
        <p:spPr/>
        <p:txBody>
          <a:bodyPr/>
          <a:lstStyle/>
          <a:p>
            <a:r>
              <a:rPr lang="en-US" dirty="0"/>
              <a:t>Docker Engine</a:t>
            </a:r>
          </a:p>
        </p:txBody>
      </p:sp>
      <p:sp>
        <p:nvSpPr>
          <p:cNvPr id="3" name="Content Placeholder 2">
            <a:extLst>
              <a:ext uri="{FF2B5EF4-FFF2-40B4-BE49-F238E27FC236}">
                <a16:creationId xmlns:a16="http://schemas.microsoft.com/office/drawing/2014/main" id="{8195147E-D3F6-4077-8B91-54100583A5BB}"/>
              </a:ext>
            </a:extLst>
          </p:cNvPr>
          <p:cNvSpPr>
            <a:spLocks noGrp="1"/>
          </p:cNvSpPr>
          <p:nvPr>
            <p:ph idx="1"/>
          </p:nvPr>
        </p:nvSpPr>
        <p:spPr/>
        <p:txBody>
          <a:bodyPr/>
          <a:lstStyle/>
          <a:p>
            <a:r>
              <a:rPr lang="en-US" dirty="0"/>
              <a:t>Docker engine is a client-server application with following components:</a:t>
            </a:r>
          </a:p>
          <a:p>
            <a:pPr lvl="1"/>
            <a:r>
              <a:rPr lang="en-US" dirty="0"/>
              <a:t>A server which is running daemon process [the </a:t>
            </a:r>
            <a:r>
              <a:rPr lang="en-US" dirty="0" err="1"/>
              <a:t>dockerd</a:t>
            </a:r>
            <a:r>
              <a:rPr lang="en-US" dirty="0"/>
              <a:t> command]</a:t>
            </a:r>
          </a:p>
          <a:p>
            <a:pPr lvl="1"/>
            <a:r>
              <a:rPr lang="en-US" dirty="0"/>
              <a:t>A rest </a:t>
            </a:r>
            <a:r>
              <a:rPr lang="en-US" dirty="0" err="1"/>
              <a:t>api</a:t>
            </a:r>
            <a:r>
              <a:rPr lang="en-US" dirty="0"/>
              <a:t> which specifies interfaces that program can use to talk to daemon and instruct what to do</a:t>
            </a:r>
          </a:p>
          <a:p>
            <a:pPr lvl="1"/>
            <a:r>
              <a:rPr lang="en-US" dirty="0"/>
              <a:t>A command line interface [CLI] client [the docker command]</a:t>
            </a:r>
          </a:p>
        </p:txBody>
      </p:sp>
    </p:spTree>
    <p:extLst>
      <p:ext uri="{BB962C8B-B14F-4D97-AF65-F5344CB8AC3E}">
        <p14:creationId xmlns:p14="http://schemas.microsoft.com/office/powerpoint/2010/main" val="393371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6942-F915-499E-9C3E-6535734869BB}"/>
              </a:ext>
            </a:extLst>
          </p:cNvPr>
          <p:cNvSpPr>
            <a:spLocks noGrp="1"/>
          </p:cNvSpPr>
          <p:nvPr>
            <p:ph type="title"/>
          </p:nvPr>
        </p:nvSpPr>
        <p:spPr>
          <a:xfrm>
            <a:off x="1371600" y="685800"/>
            <a:ext cx="9601200" cy="838200"/>
          </a:xfrm>
        </p:spPr>
        <p:txBody>
          <a:bodyPr/>
          <a:lstStyle/>
          <a:p>
            <a:r>
              <a:rPr lang="en-US" dirty="0"/>
              <a:t>…</a:t>
            </a:r>
          </a:p>
        </p:txBody>
      </p:sp>
      <p:pic>
        <p:nvPicPr>
          <p:cNvPr id="4" name="Picture 3">
            <a:extLst>
              <a:ext uri="{FF2B5EF4-FFF2-40B4-BE49-F238E27FC236}">
                <a16:creationId xmlns:a16="http://schemas.microsoft.com/office/drawing/2014/main" id="{58ED8DCA-7E59-48AF-A9DF-13819536B918}"/>
              </a:ext>
            </a:extLst>
          </p:cNvPr>
          <p:cNvPicPr>
            <a:picLocks noChangeAspect="1"/>
          </p:cNvPicPr>
          <p:nvPr/>
        </p:nvPicPr>
        <p:blipFill>
          <a:blip r:embed="rId2"/>
          <a:stretch>
            <a:fillRect/>
          </a:stretch>
        </p:blipFill>
        <p:spPr>
          <a:xfrm>
            <a:off x="2080591" y="1656522"/>
            <a:ext cx="9316279" cy="4515678"/>
          </a:xfrm>
          <a:prstGeom prst="rect">
            <a:avLst/>
          </a:prstGeom>
        </p:spPr>
      </p:pic>
    </p:spTree>
    <p:extLst>
      <p:ext uri="{BB962C8B-B14F-4D97-AF65-F5344CB8AC3E}">
        <p14:creationId xmlns:p14="http://schemas.microsoft.com/office/powerpoint/2010/main" val="395020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4483-F133-418B-86FA-5D003C195249}"/>
              </a:ext>
            </a:extLst>
          </p:cNvPr>
          <p:cNvSpPr>
            <a:spLocks noGrp="1"/>
          </p:cNvSpPr>
          <p:nvPr>
            <p:ph type="title"/>
          </p:nvPr>
        </p:nvSpPr>
        <p:spPr/>
        <p:txBody>
          <a:bodyPr/>
          <a:lstStyle/>
          <a:p>
            <a:r>
              <a:rPr lang="en-US" dirty="0"/>
              <a:t>Docker Architecture</a:t>
            </a:r>
          </a:p>
        </p:txBody>
      </p:sp>
      <p:sp>
        <p:nvSpPr>
          <p:cNvPr id="3" name="Content Placeholder 2">
            <a:extLst>
              <a:ext uri="{FF2B5EF4-FFF2-40B4-BE49-F238E27FC236}">
                <a16:creationId xmlns:a16="http://schemas.microsoft.com/office/drawing/2014/main" id="{86AE1BD1-CD74-4990-B16B-EB67AECFE74F}"/>
              </a:ext>
            </a:extLst>
          </p:cNvPr>
          <p:cNvSpPr>
            <a:spLocks noGrp="1"/>
          </p:cNvSpPr>
          <p:nvPr>
            <p:ph idx="1"/>
          </p:nvPr>
        </p:nvSpPr>
        <p:spPr/>
        <p:txBody>
          <a:bodyPr/>
          <a:lstStyle/>
          <a:p>
            <a:r>
              <a:rPr lang="en-US" dirty="0"/>
              <a:t>Docker uses client server architecture</a:t>
            </a:r>
          </a:p>
          <a:p>
            <a:r>
              <a:rPr lang="en-US" dirty="0"/>
              <a:t>The docker client talks to the docker daemon, which does the heavy lifting of </a:t>
            </a:r>
            <a:r>
              <a:rPr lang="en-US" dirty="0" err="1"/>
              <a:t>building,running</a:t>
            </a:r>
            <a:r>
              <a:rPr lang="en-US" dirty="0"/>
              <a:t> and distributing Docker container</a:t>
            </a:r>
          </a:p>
          <a:p>
            <a:r>
              <a:rPr lang="en-US" dirty="0"/>
              <a:t>Docker client and docker daemon can run on the same system as well or you can connect from remote as well</a:t>
            </a:r>
          </a:p>
          <a:p>
            <a:r>
              <a:rPr lang="en-US" dirty="0"/>
              <a:t>Client and daemon communicate using rest </a:t>
            </a:r>
            <a:r>
              <a:rPr lang="en-US" dirty="0" err="1"/>
              <a:t>api</a:t>
            </a:r>
            <a:r>
              <a:rPr lang="en-US" dirty="0"/>
              <a:t> over </a:t>
            </a:r>
            <a:r>
              <a:rPr lang="en-US" dirty="0" err="1"/>
              <a:t>unix</a:t>
            </a:r>
            <a:r>
              <a:rPr lang="en-US" dirty="0"/>
              <a:t> sockets or network interface</a:t>
            </a:r>
          </a:p>
        </p:txBody>
      </p:sp>
    </p:spTree>
    <p:extLst>
      <p:ext uri="{BB962C8B-B14F-4D97-AF65-F5344CB8AC3E}">
        <p14:creationId xmlns:p14="http://schemas.microsoft.com/office/powerpoint/2010/main" val="567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716B8B-FD8E-49EF-9AFA-6CEFAB5A1E2C}"/>
              </a:ext>
            </a:extLst>
          </p:cNvPr>
          <p:cNvPicPr>
            <a:picLocks noChangeAspect="1"/>
          </p:cNvPicPr>
          <p:nvPr/>
        </p:nvPicPr>
        <p:blipFill>
          <a:blip r:embed="rId2"/>
          <a:stretch>
            <a:fillRect/>
          </a:stretch>
        </p:blipFill>
        <p:spPr>
          <a:xfrm>
            <a:off x="2476292" y="1217957"/>
            <a:ext cx="8310978" cy="4612999"/>
          </a:xfrm>
          <a:prstGeom prst="rect">
            <a:avLst/>
          </a:prstGeom>
        </p:spPr>
      </p:pic>
    </p:spTree>
    <p:extLst>
      <p:ext uri="{BB962C8B-B14F-4D97-AF65-F5344CB8AC3E}">
        <p14:creationId xmlns:p14="http://schemas.microsoft.com/office/powerpoint/2010/main" val="203841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3C2AD-D309-E58A-0700-8382DA4E1ED3}"/>
              </a:ext>
            </a:extLst>
          </p:cNvPr>
          <p:cNvSpPr>
            <a:spLocks noGrp="1"/>
          </p:cNvSpPr>
          <p:nvPr>
            <p:ph type="title"/>
          </p:nvPr>
        </p:nvSpPr>
        <p:spPr/>
        <p:txBody>
          <a:bodyPr/>
          <a:lstStyle/>
          <a:p>
            <a:r>
              <a:rPr lang="en-IN" dirty="0"/>
              <a:t>Lab1:</a:t>
            </a:r>
          </a:p>
        </p:txBody>
      </p:sp>
      <p:sp>
        <p:nvSpPr>
          <p:cNvPr id="3" name="Content Placeholder 2">
            <a:extLst>
              <a:ext uri="{FF2B5EF4-FFF2-40B4-BE49-F238E27FC236}">
                <a16:creationId xmlns:a16="http://schemas.microsoft.com/office/drawing/2014/main" id="{1422BFAA-99A5-A7FF-4BDD-F3D8D5B9D977}"/>
              </a:ext>
            </a:extLst>
          </p:cNvPr>
          <p:cNvSpPr>
            <a:spLocks noGrp="1"/>
          </p:cNvSpPr>
          <p:nvPr>
            <p:ph idx="1"/>
          </p:nvPr>
        </p:nvSpPr>
        <p:spPr/>
        <p:txBody>
          <a:bodyPr/>
          <a:lstStyle/>
          <a:p>
            <a:r>
              <a:rPr lang="en-IN" dirty="0"/>
              <a:t>Set up </a:t>
            </a:r>
            <a:r>
              <a:rPr lang="en-IN"/>
              <a:t>the Docker</a:t>
            </a:r>
            <a:endParaRPr lang="en-IN" dirty="0"/>
          </a:p>
        </p:txBody>
      </p:sp>
    </p:spTree>
    <p:extLst>
      <p:ext uri="{BB962C8B-B14F-4D97-AF65-F5344CB8AC3E}">
        <p14:creationId xmlns:p14="http://schemas.microsoft.com/office/powerpoint/2010/main" val="141090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65EB-2056-1C0F-2A8B-DACDF579B1FC}"/>
              </a:ext>
            </a:extLst>
          </p:cNvPr>
          <p:cNvSpPr>
            <a:spLocks noGrp="1"/>
          </p:cNvSpPr>
          <p:nvPr>
            <p:ph type="title"/>
          </p:nvPr>
        </p:nvSpPr>
        <p:spPr/>
        <p:txBody>
          <a:bodyPr/>
          <a:lstStyle/>
          <a:p>
            <a:r>
              <a:rPr lang="en-IN" dirty="0"/>
              <a:t>Software issues</a:t>
            </a:r>
          </a:p>
        </p:txBody>
      </p:sp>
      <p:sp>
        <p:nvSpPr>
          <p:cNvPr id="3" name="Content Placeholder 2">
            <a:extLst>
              <a:ext uri="{FF2B5EF4-FFF2-40B4-BE49-F238E27FC236}">
                <a16:creationId xmlns:a16="http://schemas.microsoft.com/office/drawing/2014/main" id="{CFCCD605-B21D-4C03-4950-991C27C25448}"/>
              </a:ext>
            </a:extLst>
          </p:cNvPr>
          <p:cNvSpPr>
            <a:spLocks noGrp="1"/>
          </p:cNvSpPr>
          <p:nvPr>
            <p:ph idx="1"/>
          </p:nvPr>
        </p:nvSpPr>
        <p:spPr/>
        <p:txBody>
          <a:bodyPr/>
          <a:lstStyle/>
          <a:p>
            <a:pPr>
              <a:buNone/>
            </a:pPr>
            <a:r>
              <a:rPr lang="en-US" b="1" dirty="0">
                <a:latin typeface="Calibri Light" panose="020F0302020204030204" pitchFamily="34" charset="0"/>
                <a:ea typeface="Calibri Light" panose="020F0302020204030204" pitchFamily="34" charset="0"/>
                <a:cs typeface="Calibri Light" panose="020F0302020204030204" pitchFamily="34" charset="0"/>
              </a:rPr>
              <a:t>1. Installation Issues</a:t>
            </a:r>
          </a:p>
          <a:p>
            <a:pPr>
              <a:buNone/>
            </a:pPr>
            <a:r>
              <a:rPr lang="en-US" dirty="0">
                <a:latin typeface="Calibri Light" panose="020F0302020204030204" pitchFamily="34" charset="0"/>
                <a:ea typeface="Calibri Light" panose="020F0302020204030204" pitchFamily="34" charset="0"/>
                <a:cs typeface="Calibri Light" panose="020F0302020204030204" pitchFamily="34" charset="0"/>
              </a:rPr>
              <a:t>Before installing any software, you usually have to check:</a:t>
            </a:r>
          </a:p>
          <a:p>
            <a:pPr>
              <a:buFont typeface="Arial" panose="020B0604020202020204" pitchFamily="34" charset="0"/>
              <a:buChar char="•"/>
            </a:pPr>
            <a:r>
              <a:rPr lang="en-US" b="1" dirty="0">
                <a:latin typeface="Calibri Light" panose="020F0302020204030204" pitchFamily="34" charset="0"/>
                <a:ea typeface="Calibri Light" panose="020F0302020204030204" pitchFamily="34" charset="0"/>
                <a:cs typeface="Calibri Light" panose="020F0302020204030204" pitchFamily="34" charset="0"/>
              </a:rPr>
              <a:t>OS Compatibility:</a:t>
            </a:r>
            <a:r>
              <a:rPr lang="en-US" dirty="0">
                <a:latin typeface="Calibri Light" panose="020F0302020204030204" pitchFamily="34" charset="0"/>
                <a:ea typeface="Calibri Light" panose="020F0302020204030204" pitchFamily="34" charset="0"/>
                <a:cs typeface="Calibri Light" panose="020F0302020204030204" pitchFamily="34" charset="0"/>
              </a:rPr>
              <a:t> Will it run on Windows, Linux, or Mac?</a:t>
            </a:r>
          </a:p>
          <a:p>
            <a:pPr>
              <a:buFont typeface="Arial" panose="020B0604020202020204" pitchFamily="34" charset="0"/>
              <a:buChar char="•"/>
            </a:pPr>
            <a:r>
              <a:rPr lang="en-US" b="1" dirty="0">
                <a:latin typeface="Calibri Light" panose="020F0302020204030204" pitchFamily="34" charset="0"/>
                <a:ea typeface="Calibri Light" panose="020F0302020204030204" pitchFamily="34" charset="0"/>
                <a:cs typeface="Calibri Light" panose="020F0302020204030204" pitchFamily="34" charset="0"/>
              </a:rPr>
              <a:t>Dependencies:</a:t>
            </a:r>
            <a:r>
              <a:rPr lang="en-US" dirty="0">
                <a:latin typeface="Calibri Light" panose="020F0302020204030204" pitchFamily="34" charset="0"/>
                <a:ea typeface="Calibri Light" panose="020F0302020204030204" pitchFamily="34" charset="0"/>
                <a:cs typeface="Calibri Light" panose="020F0302020204030204" pitchFamily="34" charset="0"/>
              </a:rPr>
              <a:t> Does it need other software like Java, Python, or a database?</a:t>
            </a:r>
          </a:p>
          <a:p>
            <a:pPr>
              <a:buFont typeface="Arial" panose="020B0604020202020204" pitchFamily="34" charset="0"/>
              <a:buChar char="•"/>
            </a:pPr>
            <a:r>
              <a:rPr lang="en-US" b="1" dirty="0">
                <a:latin typeface="Calibri Light" panose="020F0302020204030204" pitchFamily="34" charset="0"/>
                <a:ea typeface="Calibri Light" panose="020F0302020204030204" pitchFamily="34" charset="0"/>
                <a:cs typeface="Calibri Light" panose="020F0302020204030204" pitchFamily="34" charset="0"/>
              </a:rPr>
              <a:t>Conflicts:</a:t>
            </a:r>
            <a:r>
              <a:rPr lang="en-US" dirty="0">
                <a:latin typeface="Calibri Light" panose="020F0302020204030204" pitchFamily="34" charset="0"/>
                <a:ea typeface="Calibri Light" panose="020F0302020204030204" pitchFamily="34" charset="0"/>
                <a:cs typeface="Calibri Light" panose="020F0302020204030204" pitchFamily="34" charset="0"/>
              </a:rPr>
              <a:t> Will it break existing software if installed?</a:t>
            </a:r>
          </a:p>
          <a:p>
            <a:endParaRPr lang="en-IN" dirty="0"/>
          </a:p>
        </p:txBody>
      </p:sp>
    </p:spTree>
    <p:extLst>
      <p:ext uri="{BB962C8B-B14F-4D97-AF65-F5344CB8AC3E}">
        <p14:creationId xmlns:p14="http://schemas.microsoft.com/office/powerpoint/2010/main" val="320655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1F4-E16C-E679-4BCE-F6870BA044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0DE78E-162A-FF8E-D561-0604FB073B87}"/>
              </a:ext>
            </a:extLst>
          </p:cNvPr>
          <p:cNvSpPr>
            <a:spLocks noGrp="1"/>
          </p:cNvSpPr>
          <p:nvPr>
            <p:ph idx="1"/>
          </p:nvPr>
        </p:nvSpPr>
        <p:spPr/>
        <p:txBody>
          <a:bodyPr/>
          <a:lstStyle/>
          <a:p>
            <a:pPr>
              <a:buNone/>
            </a:pPr>
            <a:r>
              <a:rPr lang="en-US" b="1" dirty="0">
                <a:latin typeface="Calibri Light" panose="020F0302020204030204" pitchFamily="34" charset="0"/>
                <a:ea typeface="Calibri Light" panose="020F0302020204030204" pitchFamily="34" charset="0"/>
                <a:cs typeface="Calibri Light" panose="020F0302020204030204" pitchFamily="34" charset="0"/>
              </a:rPr>
              <a:t>Upgrading &amp; Dependency Conflicts</a:t>
            </a:r>
          </a:p>
          <a:p>
            <a:r>
              <a:rPr lang="en-US" dirty="0">
                <a:latin typeface="Calibri Light" panose="020F0302020204030204" pitchFamily="34" charset="0"/>
                <a:ea typeface="Calibri Light" panose="020F0302020204030204" pitchFamily="34" charset="0"/>
                <a:cs typeface="Calibri Light" panose="020F0302020204030204" pitchFamily="34" charset="0"/>
              </a:rPr>
              <a:t>Problem: Different apps may need different versions of the same dependency. If one app needs </a:t>
            </a:r>
            <a:r>
              <a:rPr lang="en-US" b="1" dirty="0">
                <a:latin typeface="Calibri Light" panose="020F0302020204030204" pitchFamily="34" charset="0"/>
                <a:ea typeface="Calibri Light" panose="020F0302020204030204" pitchFamily="34" charset="0"/>
                <a:cs typeface="Calibri Light" panose="020F0302020204030204" pitchFamily="34" charset="0"/>
              </a:rPr>
              <a:t>Python 3.8</a:t>
            </a:r>
            <a:r>
              <a:rPr lang="en-US" dirty="0">
                <a:latin typeface="Calibri Light" panose="020F0302020204030204" pitchFamily="34" charset="0"/>
                <a:ea typeface="Calibri Light" panose="020F0302020204030204" pitchFamily="34" charset="0"/>
                <a:cs typeface="Calibri Light" panose="020F0302020204030204" pitchFamily="34" charset="0"/>
              </a:rPr>
              <a:t> but another requires </a:t>
            </a:r>
            <a:r>
              <a:rPr lang="en-US" b="1" dirty="0">
                <a:latin typeface="Calibri Light" panose="020F0302020204030204" pitchFamily="34" charset="0"/>
                <a:ea typeface="Calibri Light" panose="020F0302020204030204" pitchFamily="34" charset="0"/>
                <a:cs typeface="Calibri Light" panose="020F0302020204030204" pitchFamily="34" charset="0"/>
              </a:rPr>
              <a:t>Python 3.10</a:t>
            </a:r>
            <a:r>
              <a:rPr lang="en-US" dirty="0">
                <a:latin typeface="Calibri Light" panose="020F0302020204030204" pitchFamily="34" charset="0"/>
                <a:ea typeface="Calibri Light" panose="020F0302020204030204" pitchFamily="34" charset="0"/>
                <a:cs typeface="Calibri Light" panose="020F0302020204030204" pitchFamily="34" charset="0"/>
              </a:rPr>
              <a:t>, installing both versions could break things.</a:t>
            </a:r>
          </a:p>
          <a:p>
            <a:pPr lvl="1">
              <a:buNone/>
            </a:pPr>
            <a:r>
              <a:rPr lang="en-US" b="1" dirty="0">
                <a:latin typeface="Calibri Light" panose="020F0302020204030204" pitchFamily="34" charset="0"/>
                <a:ea typeface="Calibri Light" panose="020F0302020204030204" pitchFamily="34" charset="0"/>
                <a:cs typeface="Calibri Light" panose="020F0302020204030204" pitchFamily="34" charset="0"/>
              </a:rPr>
              <a:t>Uninstallation &amp; Cleanup</a:t>
            </a:r>
          </a:p>
          <a:p>
            <a:r>
              <a:rPr lang="en-US" dirty="0">
                <a:latin typeface="Calibri Light" panose="020F0302020204030204" pitchFamily="34" charset="0"/>
                <a:ea typeface="Calibri Light" panose="020F0302020204030204" pitchFamily="34" charset="0"/>
                <a:cs typeface="Calibri Light" panose="020F0302020204030204" pitchFamily="34" charset="0"/>
              </a:rPr>
              <a:t>When removing software, you must manually undo changes, delete files, and remove dependencies. Often, some files are left behind, wasting space and causing conflicts.</a:t>
            </a:r>
          </a:p>
          <a:p>
            <a:endParaRPr lang="en-IN" dirty="0"/>
          </a:p>
        </p:txBody>
      </p:sp>
    </p:spTree>
    <p:extLst>
      <p:ext uri="{BB962C8B-B14F-4D97-AF65-F5344CB8AC3E}">
        <p14:creationId xmlns:p14="http://schemas.microsoft.com/office/powerpoint/2010/main" val="255448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9DEB-CA74-194A-09D1-941B315C8D5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7CF3CAB-8774-54E2-22D9-F308A57653C3}"/>
              </a:ext>
            </a:extLst>
          </p:cNvPr>
          <p:cNvSpPr>
            <a:spLocks noGrp="1"/>
          </p:cNvSpPr>
          <p:nvPr>
            <p:ph idx="1"/>
          </p:nvPr>
        </p:nvSpPr>
        <p:spPr/>
        <p:txBody>
          <a:bodyPr/>
          <a:lstStyle/>
          <a:p>
            <a:pPr>
              <a:buNone/>
            </a:pPr>
            <a:r>
              <a:rPr lang="en-US" b="1" dirty="0">
                <a:latin typeface="Calibri Light" panose="020F0302020204030204" pitchFamily="34" charset="0"/>
                <a:ea typeface="Calibri Light" panose="020F0302020204030204" pitchFamily="34" charset="0"/>
                <a:cs typeface="Calibri Light" panose="020F0302020204030204" pitchFamily="34" charset="0"/>
              </a:rPr>
              <a:t>Security</a:t>
            </a:r>
          </a:p>
          <a:p>
            <a:r>
              <a:rPr lang="en-US" dirty="0">
                <a:latin typeface="Calibri Light" panose="020F0302020204030204" pitchFamily="34" charset="0"/>
                <a:ea typeface="Calibri Light" panose="020F0302020204030204" pitchFamily="34" charset="0"/>
                <a:cs typeface="Calibri Light" panose="020F0302020204030204" pitchFamily="34" charset="0"/>
              </a:rPr>
              <a:t>Installing software manually can introduce security risks if dependencies are outdated or modified.</a:t>
            </a:r>
          </a:p>
          <a:p>
            <a:endParaRPr lang="en-IN" dirty="0"/>
          </a:p>
        </p:txBody>
      </p:sp>
      <p:pic>
        <p:nvPicPr>
          <p:cNvPr id="5" name="Picture 4">
            <a:extLst>
              <a:ext uri="{FF2B5EF4-FFF2-40B4-BE49-F238E27FC236}">
                <a16:creationId xmlns:a16="http://schemas.microsoft.com/office/drawing/2014/main" id="{1FDC9077-D832-8ED8-95FB-476DD5608E0F}"/>
              </a:ext>
            </a:extLst>
          </p:cNvPr>
          <p:cNvPicPr>
            <a:picLocks noChangeAspect="1"/>
          </p:cNvPicPr>
          <p:nvPr/>
        </p:nvPicPr>
        <p:blipFill>
          <a:blip r:embed="rId2"/>
          <a:stretch>
            <a:fillRect/>
          </a:stretch>
        </p:blipFill>
        <p:spPr>
          <a:xfrm>
            <a:off x="1779639" y="3219380"/>
            <a:ext cx="8409390" cy="2705239"/>
          </a:xfrm>
          <a:prstGeom prst="rect">
            <a:avLst/>
          </a:prstGeom>
        </p:spPr>
      </p:pic>
    </p:spTree>
    <p:extLst>
      <p:ext uri="{BB962C8B-B14F-4D97-AF65-F5344CB8AC3E}">
        <p14:creationId xmlns:p14="http://schemas.microsoft.com/office/powerpoint/2010/main" val="2585397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6F20-AD38-8ADE-5BDC-30199610509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C9DDD69-6BBD-23C4-6774-DB912BA96EF2}"/>
              </a:ext>
            </a:extLst>
          </p:cNvPr>
          <p:cNvSpPr>
            <a:spLocks noGrp="1"/>
          </p:cNvSpPr>
          <p:nvPr>
            <p:ph idx="1"/>
          </p:nvPr>
        </p:nvSpPr>
        <p:spPr/>
        <p:txBody>
          <a:bodyPr>
            <a:normAutofit fontScale="925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Shared Dependencies: Multiple applications depend on the same libraries (e.g., the "Web server" and "Photo-processing program" both rely on </a:t>
            </a:r>
            <a:r>
              <a:rPr lang="en-US" dirty="0" err="1">
                <a:latin typeface="Calibri Light" panose="020F0302020204030204" pitchFamily="34" charset="0"/>
                <a:ea typeface="Calibri Light" panose="020F0302020204030204" pitchFamily="34" charset="0"/>
                <a:cs typeface="Calibri Light" panose="020F0302020204030204" pitchFamily="34" charset="0"/>
              </a:rPr>
              <a:t>gcc</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r>
              <a:rPr lang="en-US" dirty="0">
                <a:latin typeface="Calibri Light" panose="020F0302020204030204" pitchFamily="34" charset="0"/>
                <a:ea typeface="Calibri Light" panose="020F0302020204030204" pitchFamily="34" charset="0"/>
                <a:cs typeface="Calibri Light" panose="020F0302020204030204" pitchFamily="34" charset="0"/>
              </a:rPr>
              <a:t>Complex Interactions: Dependencies are interconnected, making software management challenging. If a library version is updated, it might break some applications while supporting others.</a:t>
            </a:r>
          </a:p>
          <a:p>
            <a:r>
              <a:rPr lang="en-US" dirty="0">
                <a:latin typeface="Calibri Light" panose="020F0302020204030204" pitchFamily="34" charset="0"/>
                <a:ea typeface="Calibri Light" panose="020F0302020204030204" pitchFamily="34" charset="0"/>
                <a:cs typeface="Calibri Light" panose="020F0302020204030204" pitchFamily="34" charset="0"/>
              </a:rPr>
              <a:t>Potential Conflicts: Different applications might require different versions of the same dependency, leading to conflicts.</a:t>
            </a:r>
          </a:p>
          <a:p>
            <a:r>
              <a:rPr lang="en-US" dirty="0">
                <a:latin typeface="Calibri Light" panose="020F0302020204030204" pitchFamily="34" charset="0"/>
                <a:ea typeface="Calibri Light" panose="020F0302020204030204" pitchFamily="34" charset="0"/>
                <a:cs typeface="Calibri Light" panose="020F0302020204030204" pitchFamily="34" charset="0"/>
              </a:rPr>
              <a:t>Resource Consumption Issues: If an application overuses resources, it may affect others running on the same system.</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2165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FB99-8623-BCDC-1AC2-D5B93B2B339D}"/>
              </a:ext>
            </a:extLst>
          </p:cNvPr>
          <p:cNvSpPr>
            <a:spLocks noGrp="1"/>
          </p:cNvSpPr>
          <p:nvPr>
            <p:ph type="title"/>
          </p:nvPr>
        </p:nvSpPr>
        <p:spPr/>
        <p:txBody>
          <a:bodyPr/>
          <a:lstStyle/>
          <a:p>
            <a:r>
              <a:rPr lang="en-IN" dirty="0"/>
              <a:t>evolution</a:t>
            </a:r>
          </a:p>
        </p:txBody>
      </p:sp>
      <p:sp>
        <p:nvSpPr>
          <p:cNvPr id="3" name="Content Placeholder 2">
            <a:extLst>
              <a:ext uri="{FF2B5EF4-FFF2-40B4-BE49-F238E27FC236}">
                <a16:creationId xmlns:a16="http://schemas.microsoft.com/office/drawing/2014/main" id="{113130EE-58A2-49BB-96DC-834229D89F25}"/>
              </a:ext>
            </a:extLst>
          </p:cNvPr>
          <p:cNvSpPr>
            <a:spLocks noGrp="1"/>
          </p:cNvSpPr>
          <p:nvPr>
            <p:ph idx="1"/>
          </p:nvPr>
        </p:nvSpPr>
        <p:spPr/>
        <p:txBody>
          <a:bodyPr/>
          <a:lstStyle/>
          <a:p>
            <a:pPr>
              <a:lnSpc>
                <a:spcPts val="2400"/>
              </a:lnSpc>
            </a:pPr>
            <a:r>
              <a:rPr lang="en-US" b="0" i="0" dirty="0">
                <a:solidFill>
                  <a:srgbClr val="242424"/>
                </a:solidFill>
                <a:effectLst/>
                <a:latin typeface="source-serif-pro"/>
              </a:rPr>
              <a:t>Now that we have seen how applications were deployed on physical servers, let’s see how virtual machines improved the situation.</a:t>
            </a:r>
          </a:p>
          <a:p>
            <a:pPr>
              <a:buNone/>
            </a:pPr>
            <a:br>
              <a:rPr lang="en-US" dirty="0"/>
            </a:br>
            <a:endParaRPr lang="en-IN" dirty="0"/>
          </a:p>
        </p:txBody>
      </p:sp>
      <p:pic>
        <p:nvPicPr>
          <p:cNvPr id="5" name="Picture 4">
            <a:extLst>
              <a:ext uri="{FF2B5EF4-FFF2-40B4-BE49-F238E27FC236}">
                <a16:creationId xmlns:a16="http://schemas.microsoft.com/office/drawing/2014/main" id="{C917147F-BDD0-427D-CDC2-C63512E9C74C}"/>
              </a:ext>
            </a:extLst>
          </p:cNvPr>
          <p:cNvPicPr>
            <a:picLocks noChangeAspect="1"/>
          </p:cNvPicPr>
          <p:nvPr/>
        </p:nvPicPr>
        <p:blipFill>
          <a:blip r:embed="rId2"/>
          <a:stretch>
            <a:fillRect/>
          </a:stretch>
        </p:blipFill>
        <p:spPr>
          <a:xfrm>
            <a:off x="4140099" y="2873829"/>
            <a:ext cx="3911801" cy="2928257"/>
          </a:xfrm>
          <a:prstGeom prst="rect">
            <a:avLst/>
          </a:prstGeom>
        </p:spPr>
      </p:pic>
    </p:spTree>
    <p:extLst>
      <p:ext uri="{BB962C8B-B14F-4D97-AF65-F5344CB8AC3E}">
        <p14:creationId xmlns:p14="http://schemas.microsoft.com/office/powerpoint/2010/main" val="3758369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8C555-4D7A-C1F3-596C-C26B62A5C17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E2D7322-DD50-C1E6-0D49-CFD0B31B7775}"/>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Each virtual machine (like “VM 1” and “VM 2”) is a complete and independent instance with its own full operating system (Guest OS) and dependencies (app binaries, and libraries).</a:t>
            </a:r>
          </a:p>
          <a:p>
            <a:pPr algn="l">
              <a:lnSpc>
                <a:spcPts val="2400"/>
              </a:lnSpc>
              <a:buFont typeface="Arial" panose="020B0604020202020204" pitchFamily="34" charset="0"/>
              <a:buChar char="•"/>
            </a:pPr>
            <a:r>
              <a:rPr lang="en-US" b="0" i="0" dirty="0">
                <a:solidFill>
                  <a:srgbClr val="242424"/>
                </a:solidFill>
                <a:effectLst/>
                <a:latin typeface="source-serif-pro"/>
              </a:rPr>
              <a:t>The hypervisor provides isolation between VMs, ensuring that they operate independently of each other.</a:t>
            </a:r>
          </a:p>
          <a:p>
            <a:pPr algn="l">
              <a:lnSpc>
                <a:spcPts val="2400"/>
              </a:lnSpc>
            </a:pPr>
            <a:r>
              <a:rPr lang="en-US" b="0" i="0" dirty="0">
                <a:solidFill>
                  <a:srgbClr val="242424"/>
                </a:solidFill>
                <a:effectLst/>
                <a:latin typeface="source-serif-pro"/>
              </a:rPr>
              <a:t>However, VMs are bulkier because they include an entire operating system and dependencies (app binaries, and libraries) taking GBs of space which is heavy. This leads to more significant resource consumption, slower deployment times, and a slow bootup process compared to the lightweight</a:t>
            </a:r>
          </a:p>
          <a:p>
            <a:endParaRPr lang="en-IN" dirty="0"/>
          </a:p>
        </p:txBody>
      </p:sp>
    </p:spTree>
    <p:extLst>
      <p:ext uri="{BB962C8B-B14F-4D97-AF65-F5344CB8AC3E}">
        <p14:creationId xmlns:p14="http://schemas.microsoft.com/office/powerpoint/2010/main" val="272417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E079-2020-A01D-DE94-7161A021B4AC}"/>
              </a:ext>
            </a:extLst>
          </p:cNvPr>
          <p:cNvSpPr>
            <a:spLocks noGrp="1"/>
          </p:cNvSpPr>
          <p:nvPr>
            <p:ph type="title"/>
          </p:nvPr>
        </p:nvSpPr>
        <p:spPr/>
        <p:txBody>
          <a:bodyPr/>
          <a:lstStyle/>
          <a:p>
            <a:r>
              <a:rPr lang="en-US" dirty="0"/>
              <a:t>A standardized package: Build, Run and Ship</a:t>
            </a:r>
          </a:p>
        </p:txBody>
      </p:sp>
      <p:pic>
        <p:nvPicPr>
          <p:cNvPr id="5" name="Content Placeholder 4">
            <a:extLst>
              <a:ext uri="{FF2B5EF4-FFF2-40B4-BE49-F238E27FC236}">
                <a16:creationId xmlns:a16="http://schemas.microsoft.com/office/drawing/2014/main" id="{3DDE6268-5E55-B7AC-A799-515F064753F3}"/>
              </a:ext>
            </a:extLst>
          </p:cNvPr>
          <p:cNvPicPr>
            <a:picLocks noGrp="1" noChangeAspect="1"/>
          </p:cNvPicPr>
          <p:nvPr>
            <p:ph idx="1"/>
          </p:nvPr>
        </p:nvPicPr>
        <p:blipFill>
          <a:blip r:embed="rId2"/>
          <a:stretch>
            <a:fillRect/>
          </a:stretch>
        </p:blipFill>
        <p:spPr>
          <a:xfrm>
            <a:off x="3895407" y="2565102"/>
            <a:ext cx="6677025" cy="2971800"/>
          </a:xfrm>
        </p:spPr>
      </p:pic>
      <p:sp>
        <p:nvSpPr>
          <p:cNvPr id="6" name="TextBox 5">
            <a:extLst>
              <a:ext uri="{FF2B5EF4-FFF2-40B4-BE49-F238E27FC236}">
                <a16:creationId xmlns:a16="http://schemas.microsoft.com/office/drawing/2014/main" id="{600726B5-65AB-277C-57B4-87D027561A85}"/>
              </a:ext>
            </a:extLst>
          </p:cNvPr>
          <p:cNvSpPr txBox="1"/>
          <p:nvPr/>
        </p:nvSpPr>
        <p:spPr>
          <a:xfrm>
            <a:off x="817880" y="2505670"/>
            <a:ext cx="2748280" cy="2031325"/>
          </a:xfrm>
          <a:prstGeom prst="rect">
            <a:avLst/>
          </a:prstGeom>
          <a:noFill/>
        </p:spPr>
        <p:txBody>
          <a:bodyPr wrap="square">
            <a:spAutoFit/>
          </a:bodyPr>
          <a:lstStyle/>
          <a:p>
            <a:pPr marL="285750" indent="-285750">
              <a:buFont typeface="Arial" panose="020B0604020202020204" pitchFamily="34" charset="0"/>
              <a:buChar char="•"/>
            </a:pPr>
            <a:r>
              <a:rPr lang="en-IN" sz="1800" dirty="0"/>
              <a:t>No Installation</a:t>
            </a:r>
          </a:p>
          <a:p>
            <a:pPr marL="285750" indent="-285750">
              <a:buFont typeface="Arial" panose="020B0604020202020204" pitchFamily="34" charset="0"/>
              <a:buChar char="•"/>
            </a:pPr>
            <a:r>
              <a:rPr lang="en-IN" sz="1800" dirty="0"/>
              <a:t>Full isolation on unit </a:t>
            </a:r>
          </a:p>
          <a:p>
            <a:pPr marL="285750" indent="-285750">
              <a:buFont typeface="Arial" panose="020B0604020202020204" pitchFamily="34" charset="0"/>
              <a:buChar char="•"/>
            </a:pPr>
            <a:r>
              <a:rPr lang="en-IN" dirty="0"/>
              <a:t>Unit contains application source code, runtime tool, configuration and dependency</a:t>
            </a:r>
            <a:endParaRPr lang="en-IN" sz="1800" dirty="0"/>
          </a:p>
        </p:txBody>
      </p:sp>
    </p:spTree>
    <p:extLst>
      <p:ext uri="{BB962C8B-B14F-4D97-AF65-F5344CB8AC3E}">
        <p14:creationId xmlns:p14="http://schemas.microsoft.com/office/powerpoint/2010/main" val="340752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3721-9C63-4D1E-9697-D01AD3C54D56}"/>
              </a:ext>
            </a:extLst>
          </p:cNvPr>
          <p:cNvSpPr>
            <a:spLocks noGrp="1"/>
          </p:cNvSpPr>
          <p:nvPr>
            <p:ph type="title"/>
          </p:nvPr>
        </p:nvSpPr>
        <p:spPr/>
        <p:txBody>
          <a:bodyPr/>
          <a:lstStyle/>
          <a:p>
            <a:r>
              <a:rPr lang="en-US" dirty="0"/>
              <a:t>History	</a:t>
            </a:r>
          </a:p>
        </p:txBody>
      </p:sp>
      <p:sp>
        <p:nvSpPr>
          <p:cNvPr id="3" name="Content Placeholder 2">
            <a:extLst>
              <a:ext uri="{FF2B5EF4-FFF2-40B4-BE49-F238E27FC236}">
                <a16:creationId xmlns:a16="http://schemas.microsoft.com/office/drawing/2014/main" id="{3C1DD825-1D81-FFF8-7D97-0BC0586E8095}"/>
              </a:ext>
            </a:extLst>
          </p:cNvPr>
          <p:cNvSpPr>
            <a:spLocks noGrp="1"/>
          </p:cNvSpPr>
          <p:nvPr>
            <p:ph idx="1"/>
          </p:nvPr>
        </p:nvSpPr>
        <p:spPr/>
        <p:txBody>
          <a:bodyPr>
            <a:normAutofit fontScale="92500" lnSpcReduction="20000"/>
          </a:bodyPr>
          <a:lstStyle/>
          <a:p>
            <a:r>
              <a:rPr lang="en-US" sz="2400" dirty="0">
                <a:latin typeface="+mj-lt"/>
              </a:rPr>
              <a:t>  In 2008 </a:t>
            </a:r>
            <a:r>
              <a:rPr lang="en-US" sz="2400" b="0" i="0" dirty="0">
                <a:solidFill>
                  <a:srgbClr val="292929"/>
                </a:solidFill>
                <a:effectLst/>
                <a:latin typeface="+mj-lt"/>
              </a:rPr>
              <a:t>a project called </a:t>
            </a:r>
            <a:r>
              <a:rPr lang="en-US" sz="2400" b="0" i="1" dirty="0">
                <a:solidFill>
                  <a:srgbClr val="292929"/>
                </a:solidFill>
                <a:effectLst/>
                <a:latin typeface="+mj-lt"/>
              </a:rPr>
              <a:t>Linux Containers</a:t>
            </a:r>
            <a:r>
              <a:rPr lang="en-US" sz="2400" b="0" i="0" dirty="0">
                <a:solidFill>
                  <a:srgbClr val="292929"/>
                </a:solidFill>
                <a:effectLst/>
                <a:latin typeface="+mj-lt"/>
              </a:rPr>
              <a:t> (LXC) started to pop-up in the wild, which should revolutionize the container world. LXC combined </a:t>
            </a:r>
            <a:r>
              <a:rPr lang="en-US" sz="2400" b="0" i="0" dirty="0" err="1">
                <a:solidFill>
                  <a:srgbClr val="292929"/>
                </a:solidFill>
                <a:effectLst/>
                <a:latin typeface="+mj-lt"/>
              </a:rPr>
              <a:t>cgroup</a:t>
            </a:r>
            <a:r>
              <a:rPr lang="en-US" sz="2400" b="0" i="0" dirty="0">
                <a:solidFill>
                  <a:srgbClr val="292929"/>
                </a:solidFill>
                <a:effectLst/>
                <a:latin typeface="+mj-lt"/>
              </a:rPr>
              <a:t> and namespace technologies to provide an isolated environment for running applications</a:t>
            </a:r>
            <a:endParaRPr lang="en-US" sz="2400" dirty="0">
              <a:latin typeface="+mj-lt"/>
            </a:endParaRPr>
          </a:p>
          <a:p>
            <a:r>
              <a:rPr lang="en-US" sz="2400" b="0" i="0" dirty="0">
                <a:solidFill>
                  <a:srgbClr val="292929"/>
                </a:solidFill>
                <a:effectLst/>
                <a:latin typeface="+mj-lt"/>
              </a:rPr>
              <a:t>This means that Google started their own containerization project in 2007 called </a:t>
            </a:r>
            <a:r>
              <a:rPr lang="en-US" sz="2400" b="0" i="1" dirty="0">
                <a:solidFill>
                  <a:srgbClr val="292929"/>
                </a:solidFill>
                <a:effectLst/>
                <a:latin typeface="+mj-lt"/>
              </a:rPr>
              <a:t>Let Me Contain That For You</a:t>
            </a:r>
            <a:r>
              <a:rPr lang="en-US" sz="2400" b="0" i="0" dirty="0">
                <a:solidFill>
                  <a:srgbClr val="292929"/>
                </a:solidFill>
                <a:effectLst/>
                <a:latin typeface="+mj-lt"/>
              </a:rPr>
              <a:t> (</a:t>
            </a:r>
            <a:r>
              <a:rPr lang="en-US" sz="2400" b="0" i="0" u="sng" dirty="0">
                <a:effectLst/>
                <a:latin typeface="+mj-lt"/>
                <a:hlinkClick r:id="rId2"/>
              </a:rPr>
              <a:t>LMCTFY</a:t>
            </a:r>
            <a:r>
              <a:rPr lang="en-US" sz="2400" b="0" i="0" dirty="0">
                <a:solidFill>
                  <a:srgbClr val="292929"/>
                </a:solidFill>
                <a:effectLst/>
                <a:latin typeface="+mj-lt"/>
              </a:rPr>
              <a:t>), which works mainly at the same level as LXC does. With LMCTFY, Google tried to provide a stable and API driven configuration without users having to understand the details of </a:t>
            </a:r>
            <a:r>
              <a:rPr lang="en-US" sz="2400" b="0" i="0" dirty="0" err="1">
                <a:solidFill>
                  <a:srgbClr val="292929"/>
                </a:solidFill>
                <a:effectLst/>
                <a:latin typeface="+mj-lt"/>
              </a:rPr>
              <a:t>cgroups</a:t>
            </a:r>
            <a:r>
              <a:rPr lang="en-US" sz="2400" b="0" i="0" dirty="0">
                <a:solidFill>
                  <a:srgbClr val="292929"/>
                </a:solidFill>
                <a:effectLst/>
                <a:latin typeface="+mj-lt"/>
              </a:rPr>
              <a:t> and its internals</a:t>
            </a:r>
            <a:r>
              <a:rPr lang="en-US" b="0" i="0" dirty="0">
                <a:solidFill>
                  <a:srgbClr val="292929"/>
                </a:solidFill>
                <a:effectLst/>
                <a:latin typeface="charter"/>
              </a:rPr>
              <a:t>.</a:t>
            </a:r>
            <a:endParaRPr lang="en-US" dirty="0"/>
          </a:p>
        </p:txBody>
      </p:sp>
    </p:spTree>
    <p:extLst>
      <p:ext uri="{BB962C8B-B14F-4D97-AF65-F5344CB8AC3E}">
        <p14:creationId xmlns:p14="http://schemas.microsoft.com/office/powerpoint/2010/main" val="26820262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60</TotalTime>
  <Words>947</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 Light</vt:lpstr>
      <vt:lpstr>charter</vt:lpstr>
      <vt:lpstr>Gill Sans MT</vt:lpstr>
      <vt:lpstr>source-serif-pro</vt:lpstr>
      <vt:lpstr>Gallery</vt:lpstr>
      <vt:lpstr>containers</vt:lpstr>
      <vt:lpstr>Software issues</vt:lpstr>
      <vt:lpstr>PowerPoint Presentation</vt:lpstr>
      <vt:lpstr>..</vt:lpstr>
      <vt:lpstr>..</vt:lpstr>
      <vt:lpstr>evolution</vt:lpstr>
      <vt:lpstr>..</vt:lpstr>
      <vt:lpstr>A standardized package: Build, Run and Ship</vt:lpstr>
      <vt:lpstr>History </vt:lpstr>
      <vt:lpstr>..</vt:lpstr>
      <vt:lpstr>Container runtime</vt:lpstr>
      <vt:lpstr>Docker</vt:lpstr>
      <vt:lpstr>Lifecycle of container</vt:lpstr>
      <vt:lpstr>Docker Engine</vt:lpstr>
      <vt:lpstr>…</vt:lpstr>
      <vt:lpstr>Docker Architecture</vt:lpstr>
      <vt:lpstr>PowerPoint Presentation</vt:lpstr>
      <vt:lpstr>Lab1: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10</cp:revision>
  <dcterms:created xsi:type="dcterms:W3CDTF">2025-03-13T12:43:37Z</dcterms:created>
  <dcterms:modified xsi:type="dcterms:W3CDTF">2025-03-13T13:44:25Z</dcterms:modified>
</cp:coreProperties>
</file>