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338" r:id="rId29"/>
    <p:sldId id="339" r:id="rId30"/>
    <p:sldId id="283" r:id="rId31"/>
    <p:sldId id="284" r:id="rId32"/>
    <p:sldId id="285" r:id="rId33"/>
    <p:sldId id="286" r:id="rId34"/>
    <p:sldId id="287" r:id="rId35"/>
    <p:sldId id="288" r:id="rId36"/>
    <p:sldId id="289" r:id="rId37"/>
    <p:sldId id="290" r:id="rId38"/>
    <p:sldId id="291"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34" r:id="rId53"/>
    <p:sldId id="335" r:id="rId54"/>
    <p:sldId id="336" r:id="rId55"/>
    <p:sldId id="337" r:id="rId56"/>
    <p:sldId id="350" r:id="rId57"/>
    <p:sldId id="306" r:id="rId58"/>
    <p:sldId id="307" r:id="rId59"/>
    <p:sldId id="308" r:id="rId60"/>
    <p:sldId id="309" r:id="rId61"/>
    <p:sldId id="310" r:id="rId62"/>
    <p:sldId id="311" r:id="rId63"/>
    <p:sldId id="312" r:id="rId64"/>
    <p:sldId id="313" r:id="rId65"/>
    <p:sldId id="314" r:id="rId66"/>
    <p:sldId id="315" r:id="rId67"/>
    <p:sldId id="316" r:id="rId68"/>
    <p:sldId id="340" r:id="rId69"/>
    <p:sldId id="341" r:id="rId70"/>
    <p:sldId id="342" r:id="rId71"/>
    <p:sldId id="343" r:id="rId72"/>
    <p:sldId id="344" r:id="rId73"/>
    <p:sldId id="345" r:id="rId74"/>
    <p:sldId id="346" r:id="rId75"/>
    <p:sldId id="349" r:id="rId76"/>
    <p:sldId id="347" r:id="rId77"/>
    <p:sldId id="348" r:id="rId78"/>
    <p:sldId id="318"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3"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2/28/2025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2/28/2025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6E9A-FC3F-64EC-2E16-9D9B85A4570D}"/>
              </a:ext>
            </a:extLst>
          </p:cNvPr>
          <p:cNvSpPr>
            <a:spLocks noGrp="1"/>
          </p:cNvSpPr>
          <p:nvPr>
            <p:ph type="ctrTitle"/>
          </p:nvPr>
        </p:nvSpPr>
        <p:spPr/>
        <p:txBody>
          <a:bodyPr/>
          <a:lstStyle/>
          <a:p>
            <a:r>
              <a:rPr lang="en-US" dirty="0"/>
              <a:t>Aws storage gateway</a:t>
            </a:r>
            <a:endParaRPr lang="en-IN" dirty="0"/>
          </a:p>
        </p:txBody>
      </p:sp>
      <p:sp>
        <p:nvSpPr>
          <p:cNvPr id="3" name="Subtitle 2">
            <a:extLst>
              <a:ext uri="{FF2B5EF4-FFF2-40B4-BE49-F238E27FC236}">
                <a16:creationId xmlns:a16="http://schemas.microsoft.com/office/drawing/2014/main" id="{56C2503C-2BA4-A327-E49A-4DBDE24F2655}"/>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2534275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3265-4129-E1B5-38F0-04A8DD02CDBC}"/>
              </a:ext>
            </a:extLst>
          </p:cNvPr>
          <p:cNvSpPr>
            <a:spLocks noGrp="1"/>
          </p:cNvSpPr>
          <p:nvPr>
            <p:ph type="title"/>
          </p:nvPr>
        </p:nvSpPr>
        <p:spPr/>
        <p:txBody>
          <a:bodyPr/>
          <a:lstStyle/>
          <a:p>
            <a:r>
              <a:rPr lang="en-US" dirty="0"/>
              <a:t>Storage gateway appliance</a:t>
            </a:r>
            <a:endParaRPr lang="en-IN" dirty="0"/>
          </a:p>
        </p:txBody>
      </p:sp>
      <p:sp>
        <p:nvSpPr>
          <p:cNvPr id="3" name="Content Placeholder 2">
            <a:extLst>
              <a:ext uri="{FF2B5EF4-FFF2-40B4-BE49-F238E27FC236}">
                <a16:creationId xmlns:a16="http://schemas.microsoft.com/office/drawing/2014/main" id="{A8BFC297-5B26-22AB-42A7-CD9E340C107D}"/>
              </a:ext>
            </a:extLst>
          </p:cNvPr>
          <p:cNvSpPr>
            <a:spLocks noGrp="1"/>
          </p:cNvSpPr>
          <p:nvPr>
            <p:ph idx="1"/>
          </p:nvPr>
        </p:nvSpPr>
        <p:spPr/>
        <p:txBody>
          <a:bodyPr>
            <a:normAutofit fontScale="92500"/>
          </a:bodyPr>
          <a:lstStyle/>
          <a:p>
            <a:r>
              <a:rPr lang="en-US" dirty="0"/>
              <a:t>To set up your Storage Gateway, you first choose the type of gateway you want to create and the host platform on which you will run the gateway virtual appliance.</a:t>
            </a:r>
          </a:p>
          <a:p>
            <a:r>
              <a:rPr lang="en-US" dirty="0"/>
              <a:t> You then download the gateway virtual appliance template for the platform of your choice and deploy it in your on-premises environment. </a:t>
            </a:r>
          </a:p>
          <a:p>
            <a:r>
              <a:rPr lang="en-US" dirty="0"/>
              <a:t>You can also deploy your Storage Gateway as a physical hardware appliance that you order from your preferred reseller, or as an Amazon EC2 instance in your AWS cloud environment. </a:t>
            </a:r>
          </a:p>
          <a:p>
            <a:r>
              <a:rPr lang="en-US" dirty="0"/>
              <a:t>When you deploy the gateway appliance, you allocate local physical disk space on the virtualization host.</a:t>
            </a:r>
            <a:endParaRPr lang="en-IN" dirty="0"/>
          </a:p>
        </p:txBody>
      </p:sp>
    </p:spTree>
    <p:extLst>
      <p:ext uri="{BB962C8B-B14F-4D97-AF65-F5344CB8AC3E}">
        <p14:creationId xmlns:p14="http://schemas.microsoft.com/office/powerpoint/2010/main" val="8178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AC04-381A-32C0-4870-5BACF07437DB}"/>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0131B643-6804-529B-F670-EAB4CDC4D629}"/>
              </a:ext>
            </a:extLst>
          </p:cNvPr>
          <p:cNvPicPr>
            <a:picLocks noGrp="1" noChangeAspect="1"/>
          </p:cNvPicPr>
          <p:nvPr>
            <p:ph idx="1"/>
          </p:nvPr>
        </p:nvPicPr>
        <p:blipFill>
          <a:blip r:embed="rId2"/>
          <a:stretch>
            <a:fillRect/>
          </a:stretch>
        </p:blipFill>
        <p:spPr>
          <a:xfrm>
            <a:off x="1186544" y="2156537"/>
            <a:ext cx="8851414" cy="3168813"/>
          </a:xfrm>
        </p:spPr>
      </p:pic>
    </p:spTree>
    <p:extLst>
      <p:ext uri="{BB962C8B-B14F-4D97-AF65-F5344CB8AC3E}">
        <p14:creationId xmlns:p14="http://schemas.microsoft.com/office/powerpoint/2010/main" val="233317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81E8D-0D11-98DF-414B-E56C2C7AD68C}"/>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4E00E015-B1C4-2B47-328D-F9E681066181}"/>
              </a:ext>
            </a:extLst>
          </p:cNvPr>
          <p:cNvPicPr>
            <a:picLocks noGrp="1" noChangeAspect="1"/>
          </p:cNvPicPr>
          <p:nvPr>
            <p:ph idx="1"/>
          </p:nvPr>
        </p:nvPicPr>
        <p:blipFill>
          <a:blip r:embed="rId2"/>
          <a:stretch>
            <a:fillRect/>
          </a:stretch>
        </p:blipFill>
        <p:spPr>
          <a:xfrm>
            <a:off x="1143000" y="2016124"/>
            <a:ext cx="9911853" cy="3785961"/>
          </a:xfrm>
        </p:spPr>
      </p:pic>
    </p:spTree>
    <p:extLst>
      <p:ext uri="{BB962C8B-B14F-4D97-AF65-F5344CB8AC3E}">
        <p14:creationId xmlns:p14="http://schemas.microsoft.com/office/powerpoint/2010/main" val="3775307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D234-9EBA-016C-58BF-81C482205E04}"/>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A775EB48-D591-6D7D-6E8F-176BF235848C}"/>
              </a:ext>
            </a:extLst>
          </p:cNvPr>
          <p:cNvPicPr>
            <a:picLocks noGrp="1" noChangeAspect="1"/>
          </p:cNvPicPr>
          <p:nvPr>
            <p:ph idx="1"/>
          </p:nvPr>
        </p:nvPicPr>
        <p:blipFill>
          <a:blip r:embed="rId2"/>
          <a:stretch>
            <a:fillRect/>
          </a:stretch>
        </p:blipFill>
        <p:spPr>
          <a:xfrm>
            <a:off x="1317171" y="2471056"/>
            <a:ext cx="8708085" cy="2634343"/>
          </a:xfrm>
        </p:spPr>
      </p:pic>
    </p:spTree>
    <p:extLst>
      <p:ext uri="{BB962C8B-B14F-4D97-AF65-F5344CB8AC3E}">
        <p14:creationId xmlns:p14="http://schemas.microsoft.com/office/powerpoint/2010/main" val="1839577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E4FF-D0BC-36AE-AA99-6056ED182125}"/>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46280709-DAA9-5214-AFAA-0B8DBFEF4F3F}"/>
              </a:ext>
            </a:extLst>
          </p:cNvPr>
          <p:cNvSpPr>
            <a:spLocks noGrp="1"/>
          </p:cNvSpPr>
          <p:nvPr>
            <p:ph idx="1"/>
          </p:nvPr>
        </p:nvSpPr>
        <p:spPr/>
        <p:txBody>
          <a:bodyPr/>
          <a:lstStyle/>
          <a:p>
            <a:r>
              <a:rPr lang="en-IN" dirty="0"/>
              <a:t>Setup the appliance</a:t>
            </a:r>
          </a:p>
        </p:txBody>
      </p:sp>
    </p:spTree>
    <p:extLst>
      <p:ext uri="{BB962C8B-B14F-4D97-AF65-F5344CB8AC3E}">
        <p14:creationId xmlns:p14="http://schemas.microsoft.com/office/powerpoint/2010/main" val="181691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9794-7745-DA10-1C45-FA0E4FA95675}"/>
              </a:ext>
            </a:extLst>
          </p:cNvPr>
          <p:cNvSpPr>
            <a:spLocks noGrp="1"/>
          </p:cNvSpPr>
          <p:nvPr>
            <p:ph type="title"/>
          </p:nvPr>
        </p:nvSpPr>
        <p:spPr/>
        <p:txBody>
          <a:bodyPr/>
          <a:lstStyle/>
          <a:p>
            <a:r>
              <a:rPr lang="en-IN" dirty="0"/>
              <a:t>Connect to storage </a:t>
            </a:r>
            <a:r>
              <a:rPr lang="en-IN" dirty="0" err="1"/>
              <a:t>gw</a:t>
            </a:r>
            <a:endParaRPr lang="en-IN" dirty="0"/>
          </a:p>
        </p:txBody>
      </p:sp>
      <p:pic>
        <p:nvPicPr>
          <p:cNvPr id="5" name="Content Placeholder 4">
            <a:extLst>
              <a:ext uri="{FF2B5EF4-FFF2-40B4-BE49-F238E27FC236}">
                <a16:creationId xmlns:a16="http://schemas.microsoft.com/office/drawing/2014/main" id="{48C8CB9B-ADE6-DE33-7D23-93BDDE7468DA}"/>
              </a:ext>
            </a:extLst>
          </p:cNvPr>
          <p:cNvPicPr>
            <a:picLocks noGrp="1" noChangeAspect="1"/>
          </p:cNvPicPr>
          <p:nvPr>
            <p:ph idx="1"/>
          </p:nvPr>
        </p:nvPicPr>
        <p:blipFill>
          <a:blip r:embed="rId2"/>
          <a:stretch>
            <a:fillRect/>
          </a:stretch>
        </p:blipFill>
        <p:spPr>
          <a:xfrm>
            <a:off x="1665514" y="2231571"/>
            <a:ext cx="9603275" cy="3516086"/>
          </a:xfrm>
        </p:spPr>
      </p:pic>
    </p:spTree>
    <p:extLst>
      <p:ext uri="{BB962C8B-B14F-4D97-AF65-F5344CB8AC3E}">
        <p14:creationId xmlns:p14="http://schemas.microsoft.com/office/powerpoint/2010/main" val="141784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60D8-3CB2-FCA2-F140-5AE5DEBFA56F}"/>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CFD0DE22-072F-93D4-53E7-03547B757DB3}"/>
              </a:ext>
            </a:extLst>
          </p:cNvPr>
          <p:cNvPicPr>
            <a:picLocks noGrp="1" noChangeAspect="1"/>
          </p:cNvPicPr>
          <p:nvPr>
            <p:ph idx="1"/>
          </p:nvPr>
        </p:nvPicPr>
        <p:blipFill>
          <a:blip r:embed="rId2"/>
          <a:stretch>
            <a:fillRect/>
          </a:stretch>
        </p:blipFill>
        <p:spPr>
          <a:xfrm>
            <a:off x="1390041" y="1990989"/>
            <a:ext cx="9073205" cy="3397439"/>
          </a:xfrm>
        </p:spPr>
      </p:pic>
    </p:spTree>
    <p:extLst>
      <p:ext uri="{BB962C8B-B14F-4D97-AF65-F5344CB8AC3E}">
        <p14:creationId xmlns:p14="http://schemas.microsoft.com/office/powerpoint/2010/main" val="6043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BD10-149D-E72B-C99B-0AE9478245B2}"/>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6E31AB16-3B56-B06D-1F4C-49A67F4191B8}"/>
              </a:ext>
            </a:extLst>
          </p:cNvPr>
          <p:cNvPicPr>
            <a:picLocks noGrp="1" noChangeAspect="1"/>
          </p:cNvPicPr>
          <p:nvPr>
            <p:ph idx="1"/>
          </p:nvPr>
        </p:nvPicPr>
        <p:blipFill>
          <a:blip r:embed="rId2"/>
          <a:stretch>
            <a:fillRect/>
          </a:stretch>
        </p:blipFill>
        <p:spPr>
          <a:xfrm>
            <a:off x="1262743" y="2016125"/>
            <a:ext cx="8675914" cy="3449638"/>
          </a:xfrm>
        </p:spPr>
      </p:pic>
    </p:spTree>
    <p:extLst>
      <p:ext uri="{BB962C8B-B14F-4D97-AF65-F5344CB8AC3E}">
        <p14:creationId xmlns:p14="http://schemas.microsoft.com/office/powerpoint/2010/main" val="2907901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2996F-24DA-6059-CA57-39946563686B}"/>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CC410098-CA22-E410-3462-3B2B3BF6134B}"/>
              </a:ext>
            </a:extLst>
          </p:cNvPr>
          <p:cNvSpPr>
            <a:spLocks noGrp="1"/>
          </p:cNvSpPr>
          <p:nvPr>
            <p:ph idx="1"/>
          </p:nvPr>
        </p:nvSpPr>
        <p:spPr/>
        <p:txBody>
          <a:bodyPr/>
          <a:lstStyle/>
          <a:p>
            <a:r>
              <a:rPr lang="en-IN" dirty="0"/>
              <a:t>Setup the gateway</a:t>
            </a:r>
          </a:p>
        </p:txBody>
      </p:sp>
    </p:spTree>
    <p:extLst>
      <p:ext uri="{BB962C8B-B14F-4D97-AF65-F5344CB8AC3E}">
        <p14:creationId xmlns:p14="http://schemas.microsoft.com/office/powerpoint/2010/main" val="2027588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C1E4-2A49-272B-6676-E261AB2A18D9}"/>
              </a:ext>
            </a:extLst>
          </p:cNvPr>
          <p:cNvSpPr>
            <a:spLocks noGrp="1"/>
          </p:cNvSpPr>
          <p:nvPr>
            <p:ph type="title"/>
          </p:nvPr>
        </p:nvSpPr>
        <p:spPr/>
        <p:txBody>
          <a:bodyPr/>
          <a:lstStyle/>
          <a:p>
            <a:r>
              <a:rPr lang="en-IN" dirty="0"/>
              <a:t>Creating a file share</a:t>
            </a:r>
          </a:p>
        </p:txBody>
      </p:sp>
      <p:pic>
        <p:nvPicPr>
          <p:cNvPr id="5" name="Content Placeholder 4">
            <a:extLst>
              <a:ext uri="{FF2B5EF4-FFF2-40B4-BE49-F238E27FC236}">
                <a16:creationId xmlns:a16="http://schemas.microsoft.com/office/drawing/2014/main" id="{B4812300-2CC2-3815-9C01-DA5DB572C71B}"/>
              </a:ext>
            </a:extLst>
          </p:cNvPr>
          <p:cNvPicPr>
            <a:picLocks noGrp="1" noChangeAspect="1"/>
          </p:cNvPicPr>
          <p:nvPr>
            <p:ph idx="1"/>
          </p:nvPr>
        </p:nvPicPr>
        <p:blipFill>
          <a:blip r:embed="rId2"/>
          <a:stretch>
            <a:fillRect/>
          </a:stretch>
        </p:blipFill>
        <p:spPr>
          <a:xfrm>
            <a:off x="1360714" y="2016125"/>
            <a:ext cx="9394372" cy="4037356"/>
          </a:xfrm>
        </p:spPr>
      </p:pic>
    </p:spTree>
    <p:extLst>
      <p:ext uri="{BB962C8B-B14F-4D97-AF65-F5344CB8AC3E}">
        <p14:creationId xmlns:p14="http://schemas.microsoft.com/office/powerpoint/2010/main" val="16599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A49E-57DD-A100-B236-06DDD7C7E43C}"/>
              </a:ext>
            </a:extLst>
          </p:cNvPr>
          <p:cNvSpPr>
            <a:spLocks noGrp="1"/>
          </p:cNvSpPr>
          <p:nvPr>
            <p:ph type="title"/>
          </p:nvPr>
        </p:nvSpPr>
        <p:spPr/>
        <p:txBody>
          <a:bodyPr/>
          <a:lstStyle/>
          <a:p>
            <a:r>
              <a:rPr lang="en-US" dirty="0"/>
              <a:t>Amazon s3 file gateway</a:t>
            </a:r>
            <a:endParaRPr lang="en-IN" dirty="0"/>
          </a:p>
        </p:txBody>
      </p:sp>
      <p:sp>
        <p:nvSpPr>
          <p:cNvPr id="3" name="Content Placeholder 2">
            <a:extLst>
              <a:ext uri="{FF2B5EF4-FFF2-40B4-BE49-F238E27FC236}">
                <a16:creationId xmlns:a16="http://schemas.microsoft.com/office/drawing/2014/main" id="{EC29B3AF-3BF1-98F4-9966-93F1A3DEC07B}"/>
              </a:ext>
            </a:extLst>
          </p:cNvPr>
          <p:cNvSpPr>
            <a:spLocks noGrp="1"/>
          </p:cNvSpPr>
          <p:nvPr>
            <p:ph idx="1"/>
          </p:nvPr>
        </p:nvSpPr>
        <p:spPr/>
        <p:txBody>
          <a:bodyPr>
            <a:normAutofit fontScale="92500"/>
          </a:bodyPr>
          <a:lstStyle/>
          <a:p>
            <a:r>
              <a:rPr lang="en-US" dirty="0"/>
              <a:t>Amazon S3 File Gateway – Amazon S3 File Gateway supports a file interface into Amazon Simple Storage Service (Amazon S3) and combines a service and a virtual software appliance. By using this combination, you can store and retrieve objects in Amazon S3 using industry-standard file protocols such as Network File System (NFS) and Server Message Block (SMB). </a:t>
            </a:r>
          </a:p>
          <a:p>
            <a:r>
              <a:rPr lang="en-US" dirty="0"/>
              <a:t>You deploy the gateway into your on-premises environment as a virtual machine (VM) running on VMware </a:t>
            </a:r>
            <a:r>
              <a:rPr lang="en-US" dirty="0" err="1"/>
              <a:t>ESXi</a:t>
            </a:r>
            <a:r>
              <a:rPr lang="en-US" dirty="0"/>
              <a:t>,   Microsoft Hyper-V, or Linux Kernel-based Virtual Machine (KVM), or as a hardware appliance that  you order from your preferred reseller. You can also deploy the Storage Gateway VM in </a:t>
            </a:r>
            <a:r>
              <a:rPr lang="en-US" dirty="0" err="1"/>
              <a:t>VMwareCloud</a:t>
            </a:r>
            <a:r>
              <a:rPr lang="en-US" dirty="0"/>
              <a:t> on AWS, or as an AMI in Amazon EC2</a:t>
            </a:r>
            <a:endParaRPr lang="en-IN" dirty="0"/>
          </a:p>
        </p:txBody>
      </p:sp>
    </p:spTree>
    <p:extLst>
      <p:ext uri="{BB962C8B-B14F-4D97-AF65-F5344CB8AC3E}">
        <p14:creationId xmlns:p14="http://schemas.microsoft.com/office/powerpoint/2010/main" val="1412653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EEC8-6FAB-BE35-0C51-649338015389}"/>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AC93017A-3B37-6C8F-F13E-C94C4943230A}"/>
              </a:ext>
            </a:extLst>
          </p:cNvPr>
          <p:cNvPicPr>
            <a:picLocks noGrp="1" noChangeAspect="1"/>
          </p:cNvPicPr>
          <p:nvPr>
            <p:ph idx="1"/>
          </p:nvPr>
        </p:nvPicPr>
        <p:blipFill>
          <a:blip r:embed="rId2"/>
          <a:stretch>
            <a:fillRect/>
          </a:stretch>
        </p:blipFill>
        <p:spPr>
          <a:xfrm>
            <a:off x="1556657" y="2131136"/>
            <a:ext cx="8547978" cy="3219615"/>
          </a:xfrm>
        </p:spPr>
      </p:pic>
    </p:spTree>
    <p:extLst>
      <p:ext uri="{BB962C8B-B14F-4D97-AF65-F5344CB8AC3E}">
        <p14:creationId xmlns:p14="http://schemas.microsoft.com/office/powerpoint/2010/main" val="4239135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0CCB-F971-54E7-D477-B6B5F61D9D12}"/>
              </a:ext>
            </a:extLst>
          </p:cNvPr>
          <p:cNvSpPr>
            <a:spLocks noGrp="1"/>
          </p:cNvSpPr>
          <p:nvPr>
            <p:ph type="title"/>
          </p:nvPr>
        </p:nvSpPr>
        <p:spPr/>
        <p:txBody>
          <a:bodyPr/>
          <a:lstStyle/>
          <a:p>
            <a:r>
              <a:rPr lang="en-IN" dirty="0"/>
              <a:t>Create </a:t>
            </a:r>
            <a:r>
              <a:rPr lang="en-IN" dirty="0" err="1"/>
              <a:t>nfs</a:t>
            </a:r>
            <a:r>
              <a:rPr lang="en-IN" dirty="0"/>
              <a:t> share</a:t>
            </a:r>
          </a:p>
        </p:txBody>
      </p:sp>
      <p:pic>
        <p:nvPicPr>
          <p:cNvPr id="5" name="Content Placeholder 4">
            <a:extLst>
              <a:ext uri="{FF2B5EF4-FFF2-40B4-BE49-F238E27FC236}">
                <a16:creationId xmlns:a16="http://schemas.microsoft.com/office/drawing/2014/main" id="{E4BB6F60-E048-1E70-2BFE-583497B0229B}"/>
              </a:ext>
            </a:extLst>
          </p:cNvPr>
          <p:cNvPicPr>
            <a:picLocks noGrp="1" noChangeAspect="1"/>
          </p:cNvPicPr>
          <p:nvPr>
            <p:ph idx="1"/>
          </p:nvPr>
        </p:nvPicPr>
        <p:blipFill>
          <a:blip r:embed="rId2"/>
          <a:stretch>
            <a:fillRect/>
          </a:stretch>
        </p:blipFill>
        <p:spPr>
          <a:xfrm>
            <a:off x="968828" y="2427514"/>
            <a:ext cx="9603275" cy="3537857"/>
          </a:xfrm>
        </p:spPr>
      </p:pic>
    </p:spTree>
    <p:extLst>
      <p:ext uri="{BB962C8B-B14F-4D97-AF65-F5344CB8AC3E}">
        <p14:creationId xmlns:p14="http://schemas.microsoft.com/office/powerpoint/2010/main" val="2385498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F35A-D628-2004-9A57-2484B9293A29}"/>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90C10E26-D658-6376-DD85-F52FAA8EAD80}"/>
              </a:ext>
            </a:extLst>
          </p:cNvPr>
          <p:cNvPicPr>
            <a:picLocks noGrp="1" noChangeAspect="1"/>
          </p:cNvPicPr>
          <p:nvPr>
            <p:ph idx="1"/>
          </p:nvPr>
        </p:nvPicPr>
        <p:blipFill>
          <a:blip r:embed="rId2"/>
          <a:stretch>
            <a:fillRect/>
          </a:stretch>
        </p:blipFill>
        <p:spPr>
          <a:xfrm>
            <a:off x="1600199" y="2197379"/>
            <a:ext cx="9089571" cy="3103963"/>
          </a:xfrm>
        </p:spPr>
      </p:pic>
    </p:spTree>
    <p:extLst>
      <p:ext uri="{BB962C8B-B14F-4D97-AF65-F5344CB8AC3E}">
        <p14:creationId xmlns:p14="http://schemas.microsoft.com/office/powerpoint/2010/main" val="2484737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B22C-905B-F41D-23BB-FDAF8F13C054}"/>
              </a:ext>
            </a:extLst>
          </p:cNvPr>
          <p:cNvSpPr>
            <a:spLocks noGrp="1"/>
          </p:cNvSpPr>
          <p:nvPr>
            <p:ph type="title"/>
          </p:nvPr>
        </p:nvSpPr>
        <p:spPr/>
        <p:txBody>
          <a:bodyPr/>
          <a:lstStyle/>
          <a:p>
            <a:r>
              <a:rPr lang="en-IN" dirty="0" err="1"/>
              <a:t>smb</a:t>
            </a:r>
            <a:endParaRPr lang="en-IN" dirty="0"/>
          </a:p>
        </p:txBody>
      </p:sp>
      <p:pic>
        <p:nvPicPr>
          <p:cNvPr id="5" name="Content Placeholder 4">
            <a:extLst>
              <a:ext uri="{FF2B5EF4-FFF2-40B4-BE49-F238E27FC236}">
                <a16:creationId xmlns:a16="http://schemas.microsoft.com/office/drawing/2014/main" id="{8E5E3243-E8F7-C5C4-AE1E-EE91A7D20E9D}"/>
              </a:ext>
            </a:extLst>
          </p:cNvPr>
          <p:cNvPicPr>
            <a:picLocks noGrp="1" noChangeAspect="1"/>
          </p:cNvPicPr>
          <p:nvPr>
            <p:ph idx="1"/>
          </p:nvPr>
        </p:nvPicPr>
        <p:blipFill>
          <a:blip r:embed="rId2"/>
          <a:stretch>
            <a:fillRect/>
          </a:stretch>
        </p:blipFill>
        <p:spPr>
          <a:xfrm>
            <a:off x="1556657" y="2449286"/>
            <a:ext cx="9296400" cy="3407228"/>
          </a:xfrm>
        </p:spPr>
      </p:pic>
    </p:spTree>
    <p:extLst>
      <p:ext uri="{BB962C8B-B14F-4D97-AF65-F5344CB8AC3E}">
        <p14:creationId xmlns:p14="http://schemas.microsoft.com/office/powerpoint/2010/main" val="4167441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77A2-DEE9-9E77-EF3C-9D53C5C37E7B}"/>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B48F375B-13F5-8A62-F5C0-8318A656D111}"/>
              </a:ext>
            </a:extLst>
          </p:cNvPr>
          <p:cNvPicPr>
            <a:picLocks noGrp="1" noChangeAspect="1"/>
          </p:cNvPicPr>
          <p:nvPr>
            <p:ph idx="1"/>
          </p:nvPr>
        </p:nvPicPr>
        <p:blipFill>
          <a:blip r:embed="rId2"/>
          <a:stretch>
            <a:fillRect/>
          </a:stretch>
        </p:blipFill>
        <p:spPr>
          <a:xfrm>
            <a:off x="1560436" y="2070831"/>
            <a:ext cx="8535575" cy="3655055"/>
          </a:xfrm>
        </p:spPr>
      </p:pic>
    </p:spTree>
    <p:extLst>
      <p:ext uri="{BB962C8B-B14F-4D97-AF65-F5344CB8AC3E}">
        <p14:creationId xmlns:p14="http://schemas.microsoft.com/office/powerpoint/2010/main" val="2679599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283D-14CE-B849-B723-36E2A887B591}"/>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5B8C51BC-4C49-C6AF-F5DE-328A1E115A19}"/>
              </a:ext>
            </a:extLst>
          </p:cNvPr>
          <p:cNvPicPr>
            <a:picLocks noGrp="1" noChangeAspect="1"/>
          </p:cNvPicPr>
          <p:nvPr>
            <p:ph idx="1"/>
          </p:nvPr>
        </p:nvPicPr>
        <p:blipFill>
          <a:blip r:embed="rId2"/>
          <a:stretch>
            <a:fillRect/>
          </a:stretch>
        </p:blipFill>
        <p:spPr>
          <a:xfrm>
            <a:off x="1219201" y="2166257"/>
            <a:ext cx="10101942" cy="3058886"/>
          </a:xfrm>
        </p:spPr>
      </p:pic>
    </p:spTree>
    <p:extLst>
      <p:ext uri="{BB962C8B-B14F-4D97-AF65-F5344CB8AC3E}">
        <p14:creationId xmlns:p14="http://schemas.microsoft.com/office/powerpoint/2010/main" val="2607381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8C0C-7276-C91C-C1FB-722B9625335D}"/>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189F8665-D8FF-ED4C-33FB-D6D446CE55DD}"/>
              </a:ext>
            </a:extLst>
          </p:cNvPr>
          <p:cNvPicPr>
            <a:picLocks noGrp="1" noChangeAspect="1"/>
          </p:cNvPicPr>
          <p:nvPr>
            <p:ph idx="1"/>
          </p:nvPr>
        </p:nvPicPr>
        <p:blipFill>
          <a:blip r:embed="rId2"/>
          <a:stretch>
            <a:fillRect/>
          </a:stretch>
        </p:blipFill>
        <p:spPr>
          <a:xfrm>
            <a:off x="2823514" y="2016125"/>
            <a:ext cx="6859297" cy="3449638"/>
          </a:xfrm>
        </p:spPr>
      </p:pic>
    </p:spTree>
    <p:extLst>
      <p:ext uri="{BB962C8B-B14F-4D97-AF65-F5344CB8AC3E}">
        <p14:creationId xmlns:p14="http://schemas.microsoft.com/office/powerpoint/2010/main" val="3930309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F7E2-7655-3B77-2224-70BEBA030C94}"/>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AE539307-BA9A-C3EC-C50E-14E2AA1E73E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72549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DA0EE-73B8-7EBE-17E2-3630DAFCDAE7}"/>
              </a:ext>
            </a:extLst>
          </p:cNvPr>
          <p:cNvSpPr>
            <a:spLocks noGrp="1"/>
          </p:cNvSpPr>
          <p:nvPr>
            <p:ph type="title"/>
          </p:nvPr>
        </p:nvSpPr>
        <p:spPr/>
        <p:txBody>
          <a:bodyPr/>
          <a:lstStyle/>
          <a:p>
            <a:r>
              <a:rPr lang="en-US" dirty="0"/>
              <a:t>How the Cache Disk Works</a:t>
            </a:r>
            <a:endParaRPr lang="en-IN" dirty="0"/>
          </a:p>
        </p:txBody>
      </p:sp>
      <p:sp>
        <p:nvSpPr>
          <p:cNvPr id="3" name="Content Placeholder 2">
            <a:extLst>
              <a:ext uri="{FF2B5EF4-FFF2-40B4-BE49-F238E27FC236}">
                <a16:creationId xmlns:a16="http://schemas.microsoft.com/office/drawing/2014/main" id="{92248CA1-9F22-9D91-C302-AFA4BBCAF538}"/>
              </a:ext>
            </a:extLst>
          </p:cNvPr>
          <p:cNvSpPr>
            <a:spLocks noGrp="1"/>
          </p:cNvSpPr>
          <p:nvPr>
            <p:ph idx="1"/>
          </p:nvPr>
        </p:nvSpPr>
        <p:spPr/>
        <p:txBody>
          <a:bodyPr>
            <a:normAutofit fontScale="92500"/>
          </a:bodyPr>
          <a:lstStyle/>
          <a:p>
            <a:r>
              <a:rPr lang="en-US" dirty="0"/>
              <a:t>When an application writes data to AWS storage, the gateway initially stores it on the cache disk. The data is then uploaded to Amazon S3 by the gateway. When an application requests data, the gateway first checks the cache disk before retrieving it from Amazon S3.</a:t>
            </a:r>
          </a:p>
          <a:p>
            <a:pPr algn="l">
              <a:spcBef>
                <a:spcPts val="750"/>
              </a:spcBef>
              <a:spcAft>
                <a:spcPts val="600"/>
              </a:spcAft>
              <a:buFont typeface="+mj-lt"/>
              <a:buAutoNum type="arabicPeriod"/>
            </a:pPr>
            <a:r>
              <a:rPr lang="en-US" b="0" i="0" dirty="0">
                <a:solidFill>
                  <a:srgbClr val="001D35"/>
                </a:solidFill>
                <a:effectLst/>
                <a:latin typeface="Google Sans"/>
              </a:rPr>
              <a:t>When an application writes data to AWS storage, the gateway first stores it on the cache disk.</a:t>
            </a:r>
          </a:p>
          <a:p>
            <a:pPr algn="l">
              <a:spcBef>
                <a:spcPts val="750"/>
              </a:spcBef>
              <a:spcAft>
                <a:spcPts val="600"/>
              </a:spcAft>
              <a:buFont typeface="+mj-lt"/>
              <a:buAutoNum type="arabicPeriod" startAt="2"/>
            </a:pPr>
            <a:r>
              <a:rPr lang="en-US" b="0" i="0" dirty="0">
                <a:solidFill>
                  <a:srgbClr val="001D35"/>
                </a:solidFill>
                <a:effectLst/>
                <a:latin typeface="Google Sans"/>
              </a:rPr>
              <a:t>The gateway then uploads the data to Amazon S3.</a:t>
            </a:r>
          </a:p>
          <a:p>
            <a:pPr algn="l">
              <a:spcBef>
                <a:spcPts val="750"/>
              </a:spcBef>
              <a:spcAft>
                <a:spcPts val="1500"/>
              </a:spcAft>
              <a:buFont typeface="+mj-lt"/>
              <a:buAutoNum type="arabicPeriod" startAt="3"/>
            </a:pPr>
            <a:r>
              <a:rPr lang="en-US" b="0" i="0" dirty="0">
                <a:solidFill>
                  <a:srgbClr val="001D35"/>
                </a:solidFill>
                <a:effectLst/>
                <a:latin typeface="Google Sans"/>
              </a:rPr>
              <a:t>When an application requests data, the gateway first checks the cache disk before checking Amazon S3.</a:t>
            </a:r>
          </a:p>
          <a:p>
            <a:endParaRPr lang="en-US" dirty="0"/>
          </a:p>
        </p:txBody>
      </p:sp>
    </p:spTree>
    <p:extLst>
      <p:ext uri="{BB962C8B-B14F-4D97-AF65-F5344CB8AC3E}">
        <p14:creationId xmlns:p14="http://schemas.microsoft.com/office/powerpoint/2010/main" val="3806801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6184-766A-FB34-9A1E-23ABC176BE51}"/>
              </a:ext>
            </a:extLst>
          </p:cNvPr>
          <p:cNvSpPr>
            <a:spLocks noGrp="1"/>
          </p:cNvSpPr>
          <p:nvPr>
            <p:ph type="title"/>
          </p:nvPr>
        </p:nvSpPr>
        <p:spPr/>
        <p:txBody>
          <a:bodyPr/>
          <a:lstStyle/>
          <a:p>
            <a:r>
              <a:rPr lang="en-IN" dirty="0"/>
              <a:t>Size of cache</a:t>
            </a:r>
          </a:p>
        </p:txBody>
      </p:sp>
      <p:sp>
        <p:nvSpPr>
          <p:cNvPr id="3" name="Content Placeholder 2">
            <a:extLst>
              <a:ext uri="{FF2B5EF4-FFF2-40B4-BE49-F238E27FC236}">
                <a16:creationId xmlns:a16="http://schemas.microsoft.com/office/drawing/2014/main" id="{2840C5E6-5166-2444-CA87-729938AFA269}"/>
              </a:ext>
            </a:extLst>
          </p:cNvPr>
          <p:cNvSpPr>
            <a:spLocks noGrp="1"/>
          </p:cNvSpPr>
          <p:nvPr>
            <p:ph idx="1"/>
          </p:nvPr>
        </p:nvSpPr>
        <p:spPr/>
        <p:txBody>
          <a:bodyPr/>
          <a:lstStyle/>
          <a:p>
            <a:pPr algn="l" fontAlgn="ctr">
              <a:spcBef>
                <a:spcPts val="750"/>
              </a:spcBef>
              <a:spcAft>
                <a:spcPts val="600"/>
              </a:spcAft>
              <a:buFont typeface="Arial" panose="020B0604020202020204" pitchFamily="34" charset="0"/>
              <a:buChar char="•"/>
            </a:pPr>
            <a:r>
              <a:rPr lang="en-US" b="0" i="0" dirty="0">
                <a:solidFill>
                  <a:srgbClr val="001D35"/>
                </a:solidFill>
                <a:effectLst/>
                <a:latin typeface="Google Sans"/>
              </a:rPr>
              <a:t>Allocate at least 20% of your existing file store size as cache storage. </a:t>
            </a:r>
          </a:p>
          <a:p>
            <a:pPr algn="l" fontAlgn="ctr">
              <a:spcBef>
                <a:spcPts val="750"/>
              </a:spcBef>
              <a:spcAft>
                <a:spcPts val="600"/>
              </a:spcAft>
              <a:buFont typeface="Arial" panose="020B0604020202020204" pitchFamily="34" charset="0"/>
              <a:buChar char="•"/>
            </a:pPr>
            <a:r>
              <a:rPr lang="en-US" b="0" i="0" dirty="0">
                <a:solidFill>
                  <a:srgbClr val="001D35"/>
                </a:solidFill>
                <a:effectLst/>
                <a:latin typeface="Google Sans"/>
              </a:rPr>
              <a:t>Make sure the cache storage is larger than the upload buffer. </a:t>
            </a:r>
          </a:p>
          <a:p>
            <a:pPr algn="l">
              <a:spcBef>
                <a:spcPts val="750"/>
              </a:spcBef>
              <a:spcAft>
                <a:spcPts val="600"/>
              </a:spcAft>
              <a:buFont typeface="Arial" panose="020B0604020202020204" pitchFamily="34" charset="0"/>
              <a:buChar char="•"/>
            </a:pPr>
            <a:r>
              <a:rPr lang="en-US" b="0" i="0" dirty="0">
                <a:solidFill>
                  <a:srgbClr val="001D35"/>
                </a:solidFill>
                <a:effectLst/>
                <a:latin typeface="Google Sans"/>
              </a:rPr>
              <a:t>You can use Amazon CloudWatch to monitor the cache storage usage. </a:t>
            </a:r>
          </a:p>
          <a:p>
            <a:r>
              <a:rPr lang="en-US" dirty="0"/>
              <a:t>If necessary, you can provision additional storage through the console.</a:t>
            </a:r>
            <a:endParaRPr lang="en-IN" dirty="0"/>
          </a:p>
        </p:txBody>
      </p:sp>
    </p:spTree>
    <p:extLst>
      <p:ext uri="{BB962C8B-B14F-4D97-AF65-F5344CB8AC3E}">
        <p14:creationId xmlns:p14="http://schemas.microsoft.com/office/powerpoint/2010/main" val="177049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484F1-9081-BF5D-760E-4C954204186C}"/>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F5E2DF2B-12BB-1154-436F-3D796D4E7DFE}"/>
              </a:ext>
            </a:extLst>
          </p:cNvPr>
          <p:cNvSpPr>
            <a:spLocks noGrp="1"/>
          </p:cNvSpPr>
          <p:nvPr>
            <p:ph idx="1"/>
          </p:nvPr>
        </p:nvSpPr>
        <p:spPr/>
        <p:txBody>
          <a:bodyPr/>
          <a:lstStyle/>
          <a:p>
            <a:r>
              <a:rPr lang="en-US" dirty="0"/>
              <a:t>You can store and retrieve files directly using the NFS version 3 or 4.1 protocol. </a:t>
            </a:r>
          </a:p>
          <a:p>
            <a:r>
              <a:rPr lang="en-US" dirty="0"/>
              <a:t>You can store and retrieve files directly using the SMB file system version, 2 and 3 protocol. </a:t>
            </a:r>
          </a:p>
          <a:p>
            <a:r>
              <a:rPr lang="en-US" dirty="0"/>
              <a:t> You can access your data directly in Amazon S3 from any AWS Cloud application or service. </a:t>
            </a:r>
          </a:p>
          <a:p>
            <a:r>
              <a:rPr lang="en-US" dirty="0"/>
              <a:t> You can manage your S3 data using lifecycle policies, cross-region replication, and versioning. You can think of a S3 File Gateway as a file system mount on Amazon S3</a:t>
            </a:r>
            <a:endParaRPr lang="en-IN" dirty="0"/>
          </a:p>
        </p:txBody>
      </p:sp>
    </p:spTree>
    <p:extLst>
      <p:ext uri="{BB962C8B-B14F-4D97-AF65-F5344CB8AC3E}">
        <p14:creationId xmlns:p14="http://schemas.microsoft.com/office/powerpoint/2010/main" val="1912555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C7C2-0410-35A9-E0F0-D5F7FA6C5CA2}"/>
              </a:ext>
            </a:extLst>
          </p:cNvPr>
          <p:cNvSpPr>
            <a:spLocks noGrp="1"/>
          </p:cNvSpPr>
          <p:nvPr>
            <p:ph type="title"/>
          </p:nvPr>
        </p:nvSpPr>
        <p:spPr/>
        <p:txBody>
          <a:bodyPr/>
          <a:lstStyle/>
          <a:p>
            <a:r>
              <a:rPr lang="en-IN" dirty="0"/>
              <a:t>Access management</a:t>
            </a:r>
          </a:p>
        </p:txBody>
      </p:sp>
      <p:pic>
        <p:nvPicPr>
          <p:cNvPr id="5" name="Content Placeholder 4">
            <a:extLst>
              <a:ext uri="{FF2B5EF4-FFF2-40B4-BE49-F238E27FC236}">
                <a16:creationId xmlns:a16="http://schemas.microsoft.com/office/drawing/2014/main" id="{C1A948DE-9115-1194-3C79-6DF03EA4CCA4}"/>
              </a:ext>
            </a:extLst>
          </p:cNvPr>
          <p:cNvPicPr>
            <a:picLocks noGrp="1" noChangeAspect="1"/>
          </p:cNvPicPr>
          <p:nvPr>
            <p:ph idx="1"/>
          </p:nvPr>
        </p:nvPicPr>
        <p:blipFill>
          <a:blip r:embed="rId2"/>
          <a:stretch>
            <a:fillRect/>
          </a:stretch>
        </p:blipFill>
        <p:spPr>
          <a:xfrm>
            <a:off x="1872343" y="2016125"/>
            <a:ext cx="7708270" cy="3449638"/>
          </a:xfrm>
        </p:spPr>
      </p:pic>
    </p:spTree>
    <p:extLst>
      <p:ext uri="{BB962C8B-B14F-4D97-AF65-F5344CB8AC3E}">
        <p14:creationId xmlns:p14="http://schemas.microsoft.com/office/powerpoint/2010/main" val="4290072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03B5-6383-BE37-F868-BAD2BC78038A}"/>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10EB8D3C-C860-8ACF-39E3-1F5B79F389C8}"/>
              </a:ext>
            </a:extLst>
          </p:cNvPr>
          <p:cNvPicPr>
            <a:picLocks noGrp="1" noChangeAspect="1"/>
          </p:cNvPicPr>
          <p:nvPr>
            <p:ph idx="1"/>
          </p:nvPr>
        </p:nvPicPr>
        <p:blipFill>
          <a:blip r:embed="rId2"/>
          <a:stretch>
            <a:fillRect/>
          </a:stretch>
        </p:blipFill>
        <p:spPr>
          <a:xfrm>
            <a:off x="1451579" y="2340430"/>
            <a:ext cx="9412364" cy="2070474"/>
          </a:xfrm>
        </p:spPr>
      </p:pic>
    </p:spTree>
    <p:extLst>
      <p:ext uri="{BB962C8B-B14F-4D97-AF65-F5344CB8AC3E}">
        <p14:creationId xmlns:p14="http://schemas.microsoft.com/office/powerpoint/2010/main" val="2491813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251C-9376-A051-CC34-5EFB01802A95}"/>
              </a:ext>
            </a:extLst>
          </p:cNvPr>
          <p:cNvSpPr>
            <a:spLocks noGrp="1"/>
          </p:cNvSpPr>
          <p:nvPr>
            <p:ph type="title"/>
          </p:nvPr>
        </p:nvSpPr>
        <p:spPr/>
        <p:txBody>
          <a:bodyPr/>
          <a:lstStyle/>
          <a:p>
            <a:r>
              <a:rPr lang="en-IN" dirty="0"/>
              <a:t>Refresh cache</a:t>
            </a:r>
          </a:p>
        </p:txBody>
      </p:sp>
      <p:pic>
        <p:nvPicPr>
          <p:cNvPr id="5" name="Content Placeholder 4">
            <a:extLst>
              <a:ext uri="{FF2B5EF4-FFF2-40B4-BE49-F238E27FC236}">
                <a16:creationId xmlns:a16="http://schemas.microsoft.com/office/drawing/2014/main" id="{B98948E8-A9AE-06B0-79BC-E5110EB74DD0}"/>
              </a:ext>
            </a:extLst>
          </p:cNvPr>
          <p:cNvPicPr>
            <a:picLocks noGrp="1" noChangeAspect="1"/>
          </p:cNvPicPr>
          <p:nvPr>
            <p:ph idx="1"/>
          </p:nvPr>
        </p:nvPicPr>
        <p:blipFill>
          <a:blip r:embed="rId2"/>
          <a:stretch>
            <a:fillRect/>
          </a:stretch>
        </p:blipFill>
        <p:spPr>
          <a:xfrm>
            <a:off x="1730829" y="2016125"/>
            <a:ext cx="8752114" cy="3449638"/>
          </a:xfrm>
        </p:spPr>
      </p:pic>
    </p:spTree>
    <p:extLst>
      <p:ext uri="{BB962C8B-B14F-4D97-AF65-F5344CB8AC3E}">
        <p14:creationId xmlns:p14="http://schemas.microsoft.com/office/powerpoint/2010/main" val="3962683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6D2F-FEB9-C5AA-0182-DAFBE461C4EB}"/>
              </a:ext>
            </a:extLst>
          </p:cNvPr>
          <p:cNvSpPr>
            <a:spLocks noGrp="1"/>
          </p:cNvSpPr>
          <p:nvPr>
            <p:ph type="title"/>
          </p:nvPr>
        </p:nvSpPr>
        <p:spPr/>
        <p:txBody>
          <a:bodyPr/>
          <a:lstStyle/>
          <a:p>
            <a:r>
              <a:rPr lang="en-IN" dirty="0"/>
              <a:t>mounting</a:t>
            </a:r>
          </a:p>
        </p:txBody>
      </p:sp>
      <p:pic>
        <p:nvPicPr>
          <p:cNvPr id="5" name="Content Placeholder 4">
            <a:extLst>
              <a:ext uri="{FF2B5EF4-FFF2-40B4-BE49-F238E27FC236}">
                <a16:creationId xmlns:a16="http://schemas.microsoft.com/office/drawing/2014/main" id="{3EB2EC11-52E2-C6C3-C86C-6E1F4496AC56}"/>
              </a:ext>
            </a:extLst>
          </p:cNvPr>
          <p:cNvPicPr>
            <a:picLocks noGrp="1" noChangeAspect="1"/>
          </p:cNvPicPr>
          <p:nvPr>
            <p:ph idx="1"/>
          </p:nvPr>
        </p:nvPicPr>
        <p:blipFill>
          <a:blip r:embed="rId2"/>
          <a:stretch>
            <a:fillRect/>
          </a:stretch>
        </p:blipFill>
        <p:spPr>
          <a:xfrm>
            <a:off x="1817914" y="2099384"/>
            <a:ext cx="7969205" cy="3283119"/>
          </a:xfrm>
        </p:spPr>
      </p:pic>
    </p:spTree>
    <p:extLst>
      <p:ext uri="{BB962C8B-B14F-4D97-AF65-F5344CB8AC3E}">
        <p14:creationId xmlns:p14="http://schemas.microsoft.com/office/powerpoint/2010/main" val="1622611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FD539-79B1-D2F2-8F4B-ED8F8A52A028}"/>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D4662F0E-67DF-3C21-1952-B06C1FF64E22}"/>
              </a:ext>
            </a:extLst>
          </p:cNvPr>
          <p:cNvPicPr>
            <a:picLocks noGrp="1" noChangeAspect="1"/>
          </p:cNvPicPr>
          <p:nvPr>
            <p:ph idx="1"/>
          </p:nvPr>
        </p:nvPicPr>
        <p:blipFill>
          <a:blip r:embed="rId2"/>
          <a:stretch>
            <a:fillRect/>
          </a:stretch>
        </p:blipFill>
        <p:spPr>
          <a:xfrm>
            <a:off x="1077686" y="2111829"/>
            <a:ext cx="8998373" cy="3385457"/>
          </a:xfrm>
        </p:spPr>
      </p:pic>
    </p:spTree>
    <p:extLst>
      <p:ext uri="{BB962C8B-B14F-4D97-AF65-F5344CB8AC3E}">
        <p14:creationId xmlns:p14="http://schemas.microsoft.com/office/powerpoint/2010/main" val="734384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9580-9EF1-B49E-3AE0-11517EA942A8}"/>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53E7B6F2-9E91-77A0-97CE-CEF8345E3CA6}"/>
              </a:ext>
            </a:extLst>
          </p:cNvPr>
          <p:cNvPicPr>
            <a:picLocks noGrp="1" noChangeAspect="1"/>
          </p:cNvPicPr>
          <p:nvPr>
            <p:ph idx="1"/>
          </p:nvPr>
        </p:nvPicPr>
        <p:blipFill>
          <a:blip r:embed="rId2"/>
          <a:stretch>
            <a:fillRect/>
          </a:stretch>
        </p:blipFill>
        <p:spPr>
          <a:xfrm>
            <a:off x="1872343" y="2351315"/>
            <a:ext cx="8241871" cy="3113712"/>
          </a:xfrm>
        </p:spPr>
      </p:pic>
    </p:spTree>
    <p:extLst>
      <p:ext uri="{BB962C8B-B14F-4D97-AF65-F5344CB8AC3E}">
        <p14:creationId xmlns:p14="http://schemas.microsoft.com/office/powerpoint/2010/main" val="3947316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209D-9A1D-4138-DF31-486BC8313165}"/>
              </a:ext>
            </a:extLst>
          </p:cNvPr>
          <p:cNvSpPr>
            <a:spLocks noGrp="1"/>
          </p:cNvSpPr>
          <p:nvPr>
            <p:ph type="title"/>
          </p:nvPr>
        </p:nvSpPr>
        <p:spPr/>
        <p:txBody>
          <a:bodyPr/>
          <a:lstStyle/>
          <a:p>
            <a:r>
              <a:rPr lang="en-IN" dirty="0"/>
              <a:t>Test gateway</a:t>
            </a:r>
          </a:p>
        </p:txBody>
      </p:sp>
      <p:pic>
        <p:nvPicPr>
          <p:cNvPr id="5" name="Content Placeholder 4">
            <a:extLst>
              <a:ext uri="{FF2B5EF4-FFF2-40B4-BE49-F238E27FC236}">
                <a16:creationId xmlns:a16="http://schemas.microsoft.com/office/drawing/2014/main" id="{13F4CC50-1A1C-78E9-5FB5-0A28794CAC58}"/>
              </a:ext>
            </a:extLst>
          </p:cNvPr>
          <p:cNvPicPr>
            <a:picLocks noGrp="1" noChangeAspect="1"/>
          </p:cNvPicPr>
          <p:nvPr>
            <p:ph idx="1"/>
          </p:nvPr>
        </p:nvPicPr>
        <p:blipFill>
          <a:blip r:embed="rId2"/>
          <a:stretch>
            <a:fillRect/>
          </a:stretch>
        </p:blipFill>
        <p:spPr>
          <a:xfrm>
            <a:off x="1611086" y="2016125"/>
            <a:ext cx="9176657" cy="3449638"/>
          </a:xfrm>
        </p:spPr>
      </p:pic>
    </p:spTree>
    <p:extLst>
      <p:ext uri="{BB962C8B-B14F-4D97-AF65-F5344CB8AC3E}">
        <p14:creationId xmlns:p14="http://schemas.microsoft.com/office/powerpoint/2010/main" val="3403235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1798-A662-4D2B-5345-87300C9BD216}"/>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8A3531D0-C61C-37B8-ECBE-CFB68DA21C87}"/>
              </a:ext>
            </a:extLst>
          </p:cNvPr>
          <p:cNvPicPr>
            <a:picLocks noGrp="1" noChangeAspect="1"/>
          </p:cNvPicPr>
          <p:nvPr>
            <p:ph idx="1"/>
          </p:nvPr>
        </p:nvPicPr>
        <p:blipFill>
          <a:blip r:embed="rId2"/>
          <a:stretch>
            <a:fillRect/>
          </a:stretch>
        </p:blipFill>
        <p:spPr>
          <a:xfrm>
            <a:off x="1230085" y="2090057"/>
            <a:ext cx="9603275" cy="3820886"/>
          </a:xfrm>
        </p:spPr>
      </p:pic>
    </p:spTree>
    <p:extLst>
      <p:ext uri="{BB962C8B-B14F-4D97-AF65-F5344CB8AC3E}">
        <p14:creationId xmlns:p14="http://schemas.microsoft.com/office/powerpoint/2010/main" val="783472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53AA-3B96-BB79-9AF6-62D5722D474D}"/>
              </a:ext>
            </a:extLst>
          </p:cNvPr>
          <p:cNvSpPr>
            <a:spLocks noGrp="1"/>
          </p:cNvSpPr>
          <p:nvPr>
            <p:ph type="title"/>
          </p:nvPr>
        </p:nvSpPr>
        <p:spPr>
          <a:xfrm>
            <a:off x="1549550" y="695662"/>
            <a:ext cx="9603275" cy="1049235"/>
          </a:xfrm>
        </p:spPr>
        <p:txBody>
          <a:bodyPr/>
          <a:lstStyle/>
          <a:p>
            <a:r>
              <a:rPr lang="en-IN" dirty="0"/>
              <a:t>lab</a:t>
            </a:r>
          </a:p>
        </p:txBody>
      </p:sp>
      <p:sp>
        <p:nvSpPr>
          <p:cNvPr id="3" name="Content Placeholder 2">
            <a:extLst>
              <a:ext uri="{FF2B5EF4-FFF2-40B4-BE49-F238E27FC236}">
                <a16:creationId xmlns:a16="http://schemas.microsoft.com/office/drawing/2014/main" id="{3B8B88F6-A9F4-82B4-3421-35FF8D793B9D}"/>
              </a:ext>
            </a:extLst>
          </p:cNvPr>
          <p:cNvSpPr>
            <a:spLocks noGrp="1"/>
          </p:cNvSpPr>
          <p:nvPr>
            <p:ph idx="1"/>
          </p:nvPr>
        </p:nvSpPr>
        <p:spPr/>
        <p:txBody>
          <a:bodyPr/>
          <a:lstStyle/>
          <a:p>
            <a:r>
              <a:rPr lang="en-IN" dirty="0"/>
              <a:t>Copy and delete the data</a:t>
            </a:r>
          </a:p>
        </p:txBody>
      </p:sp>
    </p:spTree>
    <p:extLst>
      <p:ext uri="{BB962C8B-B14F-4D97-AF65-F5344CB8AC3E}">
        <p14:creationId xmlns:p14="http://schemas.microsoft.com/office/powerpoint/2010/main" val="2490131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32E0-C158-AC53-515A-3FED5975BDAF}"/>
              </a:ext>
            </a:extLst>
          </p:cNvPr>
          <p:cNvSpPr>
            <a:spLocks noGrp="1"/>
          </p:cNvSpPr>
          <p:nvPr>
            <p:ph type="title"/>
          </p:nvPr>
        </p:nvSpPr>
        <p:spPr/>
        <p:txBody>
          <a:bodyPr/>
          <a:lstStyle/>
          <a:p>
            <a:r>
              <a:rPr lang="en-IN" dirty="0"/>
              <a:t>Setup </a:t>
            </a:r>
            <a:r>
              <a:rPr lang="en-IN" dirty="0" err="1"/>
              <a:t>cloudwatch</a:t>
            </a:r>
            <a:endParaRPr lang="en-IN" dirty="0"/>
          </a:p>
        </p:txBody>
      </p:sp>
      <p:sp>
        <p:nvSpPr>
          <p:cNvPr id="3" name="Content Placeholder 2">
            <a:extLst>
              <a:ext uri="{FF2B5EF4-FFF2-40B4-BE49-F238E27FC236}">
                <a16:creationId xmlns:a16="http://schemas.microsoft.com/office/drawing/2014/main" id="{D3B1D056-6790-967B-4F20-0F2CB582BBCD}"/>
              </a:ext>
            </a:extLst>
          </p:cNvPr>
          <p:cNvSpPr>
            <a:spLocks noGrp="1"/>
          </p:cNvSpPr>
          <p:nvPr>
            <p:ph idx="1"/>
          </p:nvPr>
        </p:nvSpPr>
        <p:spPr/>
        <p:txBody>
          <a:bodyPr>
            <a:normAutofit lnSpcReduction="10000"/>
          </a:bodyPr>
          <a:lstStyle/>
          <a:p>
            <a:r>
              <a:rPr lang="en-IN" dirty="0"/>
              <a:t>Aws </a:t>
            </a:r>
            <a:r>
              <a:rPr lang="en-IN" dirty="0" err="1"/>
              <a:t>Cloudwatch</a:t>
            </a:r>
            <a:r>
              <a:rPr lang="en-IN" dirty="0"/>
              <a:t> watches the </a:t>
            </a:r>
            <a:r>
              <a:rPr lang="en-IN" dirty="0" err="1"/>
              <a:t>aws</a:t>
            </a:r>
            <a:r>
              <a:rPr lang="en-IN" dirty="0"/>
              <a:t> resources, collecting data, and providing insight into health and performance.</a:t>
            </a:r>
          </a:p>
          <a:p>
            <a:r>
              <a:rPr lang="en-US" dirty="0"/>
              <a:t>AWS Storage Gateway provides CloudWatch metrics for monitoring performance, availability, and health. These metrics can help you track storage usage, I/O performance, and request rates.</a:t>
            </a:r>
          </a:p>
          <a:p>
            <a:r>
              <a:rPr lang="en-IN" dirty="0"/>
              <a:t>We can setup alarms and alerts.</a:t>
            </a:r>
          </a:p>
          <a:p>
            <a:r>
              <a:rPr lang="en-IN" dirty="0"/>
              <a:t>It helps for troubleshooting and identify the issue in </a:t>
            </a:r>
            <a:r>
              <a:rPr lang="en-IN" dirty="0" err="1"/>
              <a:t>aws</a:t>
            </a:r>
            <a:r>
              <a:rPr lang="en-IN" dirty="0"/>
              <a:t> environment.</a:t>
            </a:r>
          </a:p>
          <a:p>
            <a:r>
              <a:rPr lang="en-IN" dirty="0"/>
              <a:t>Proactive alerts helps to fix the issue.</a:t>
            </a:r>
          </a:p>
        </p:txBody>
      </p:sp>
    </p:spTree>
    <p:extLst>
      <p:ext uri="{BB962C8B-B14F-4D97-AF65-F5344CB8AC3E}">
        <p14:creationId xmlns:p14="http://schemas.microsoft.com/office/powerpoint/2010/main" val="312005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19A3-A8A1-8387-E51E-8BD24C7D8469}"/>
              </a:ext>
            </a:extLst>
          </p:cNvPr>
          <p:cNvSpPr>
            <a:spLocks noGrp="1"/>
          </p:cNvSpPr>
          <p:nvPr>
            <p:ph type="title"/>
          </p:nvPr>
        </p:nvSpPr>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id="{AF7F0A89-64EA-2BDE-CE65-91E3624879C0}"/>
              </a:ext>
            </a:extLst>
          </p:cNvPr>
          <p:cNvSpPr>
            <a:spLocks noGrp="1"/>
          </p:cNvSpPr>
          <p:nvPr>
            <p:ph idx="1"/>
          </p:nvPr>
        </p:nvSpPr>
        <p:spPr/>
        <p:txBody>
          <a:bodyPr>
            <a:normAutofit/>
          </a:bodyPr>
          <a:lstStyle/>
          <a:p>
            <a:pPr marL="0" indent="0">
              <a:buNone/>
            </a:pPr>
            <a:r>
              <a:rPr lang="en-IN" dirty="0"/>
              <a:t>Setup &amp; Activation</a:t>
            </a:r>
          </a:p>
          <a:p>
            <a:r>
              <a:rPr lang="en-IN" dirty="0"/>
              <a:t>Deploy using a VM image or Amazon EC2 instance.</a:t>
            </a:r>
          </a:p>
          <a:p>
            <a:r>
              <a:rPr lang="en-IN" dirty="0"/>
              <a:t>Activate via AWS Management Console or Storage Gateway API.</a:t>
            </a:r>
          </a:p>
          <a:p>
            <a:r>
              <a:rPr lang="en-IN" dirty="0"/>
              <a:t>Connecting to Amazon S3</a:t>
            </a:r>
          </a:p>
          <a:p>
            <a:r>
              <a:rPr lang="en-IN" dirty="0"/>
              <a:t>Create and configure a file share linked to an Amazon S3 bucket.</a:t>
            </a:r>
          </a:p>
          <a:p>
            <a:r>
              <a:rPr lang="en-IN" dirty="0"/>
              <a:t>Supports NFS (for Linux/macOS) and SMB (for Windows).</a:t>
            </a:r>
          </a:p>
        </p:txBody>
      </p:sp>
    </p:spTree>
    <p:extLst>
      <p:ext uri="{BB962C8B-B14F-4D97-AF65-F5344CB8AC3E}">
        <p14:creationId xmlns:p14="http://schemas.microsoft.com/office/powerpoint/2010/main" val="1781376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C6B88-C886-8399-D13B-FA15D43E738E}"/>
              </a:ext>
            </a:extLst>
          </p:cNvPr>
          <p:cNvSpPr>
            <a:spLocks noGrp="1"/>
          </p:cNvSpPr>
          <p:nvPr>
            <p:ph type="title"/>
          </p:nvPr>
        </p:nvSpPr>
        <p:spPr/>
        <p:txBody>
          <a:bodyPr/>
          <a:lstStyle/>
          <a:p>
            <a:r>
              <a:rPr lang="en-IN" dirty="0" err="1"/>
              <a:t>Cloudwatch</a:t>
            </a:r>
            <a:endParaRPr lang="en-IN" dirty="0"/>
          </a:p>
        </p:txBody>
      </p:sp>
      <p:pic>
        <p:nvPicPr>
          <p:cNvPr id="5" name="Content Placeholder 4">
            <a:extLst>
              <a:ext uri="{FF2B5EF4-FFF2-40B4-BE49-F238E27FC236}">
                <a16:creationId xmlns:a16="http://schemas.microsoft.com/office/drawing/2014/main" id="{D0D4A902-BD2D-B1CA-5F1D-C07458F998D6}"/>
              </a:ext>
            </a:extLst>
          </p:cNvPr>
          <p:cNvPicPr>
            <a:picLocks noGrp="1" noChangeAspect="1"/>
          </p:cNvPicPr>
          <p:nvPr>
            <p:ph idx="1"/>
          </p:nvPr>
        </p:nvPicPr>
        <p:blipFill>
          <a:blip r:embed="rId2"/>
          <a:stretch>
            <a:fillRect/>
          </a:stretch>
        </p:blipFill>
        <p:spPr>
          <a:xfrm>
            <a:off x="2656945" y="2016125"/>
            <a:ext cx="7192435" cy="3449638"/>
          </a:xfrm>
        </p:spPr>
      </p:pic>
    </p:spTree>
    <p:extLst>
      <p:ext uri="{BB962C8B-B14F-4D97-AF65-F5344CB8AC3E}">
        <p14:creationId xmlns:p14="http://schemas.microsoft.com/office/powerpoint/2010/main" val="4270999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6BE8-4250-D3C5-5925-D022A6A42D89}"/>
              </a:ext>
            </a:extLst>
          </p:cNvPr>
          <p:cNvSpPr>
            <a:spLocks noGrp="1"/>
          </p:cNvSpPr>
          <p:nvPr>
            <p:ph type="title"/>
          </p:nvPr>
        </p:nvSpPr>
        <p:spPr/>
        <p:txBody>
          <a:bodyPr/>
          <a:lstStyle/>
          <a:p>
            <a:r>
              <a:rPr lang="en-US" dirty="0"/>
              <a:t>Key CloudWatch Metrics for Storage Gateway	</a:t>
            </a:r>
            <a:endParaRPr lang="en-IN" dirty="0"/>
          </a:p>
        </p:txBody>
      </p:sp>
      <p:pic>
        <p:nvPicPr>
          <p:cNvPr id="5" name="Content Placeholder 4">
            <a:extLst>
              <a:ext uri="{FF2B5EF4-FFF2-40B4-BE49-F238E27FC236}">
                <a16:creationId xmlns:a16="http://schemas.microsoft.com/office/drawing/2014/main" id="{3CFA0E58-E0E8-A5E0-8344-698F672C91E1}"/>
              </a:ext>
            </a:extLst>
          </p:cNvPr>
          <p:cNvPicPr>
            <a:picLocks noGrp="1" noChangeAspect="1"/>
          </p:cNvPicPr>
          <p:nvPr>
            <p:ph idx="1"/>
          </p:nvPr>
        </p:nvPicPr>
        <p:blipFill>
          <a:blip r:embed="rId2"/>
          <a:stretch>
            <a:fillRect/>
          </a:stretch>
        </p:blipFill>
        <p:spPr>
          <a:xfrm>
            <a:off x="1687286" y="2016125"/>
            <a:ext cx="9220200" cy="4037356"/>
          </a:xfrm>
        </p:spPr>
      </p:pic>
    </p:spTree>
    <p:extLst>
      <p:ext uri="{BB962C8B-B14F-4D97-AF65-F5344CB8AC3E}">
        <p14:creationId xmlns:p14="http://schemas.microsoft.com/office/powerpoint/2010/main" val="3496053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3B6C-9F2D-EC3A-8792-EEA8BAC9C73E}"/>
              </a:ext>
            </a:extLst>
          </p:cNvPr>
          <p:cNvSpPr>
            <a:spLocks noGrp="1"/>
          </p:cNvSpPr>
          <p:nvPr>
            <p:ph type="title"/>
          </p:nvPr>
        </p:nvSpPr>
        <p:spPr/>
        <p:txBody>
          <a:bodyPr/>
          <a:lstStyle/>
          <a:p>
            <a:r>
              <a:rPr lang="en-IN" dirty="0"/>
              <a:t>Setup alarms</a:t>
            </a:r>
          </a:p>
        </p:txBody>
      </p:sp>
      <p:sp>
        <p:nvSpPr>
          <p:cNvPr id="3" name="Content Placeholder 2">
            <a:extLst>
              <a:ext uri="{FF2B5EF4-FFF2-40B4-BE49-F238E27FC236}">
                <a16:creationId xmlns:a16="http://schemas.microsoft.com/office/drawing/2014/main" id="{73D3ADF6-8819-4F57-4C71-55C4C76295BB}"/>
              </a:ext>
            </a:extLst>
          </p:cNvPr>
          <p:cNvSpPr>
            <a:spLocks noGrp="1"/>
          </p:cNvSpPr>
          <p:nvPr>
            <p:ph idx="1"/>
          </p:nvPr>
        </p:nvSpPr>
        <p:spPr/>
        <p:txBody>
          <a:bodyPr/>
          <a:lstStyle/>
          <a:p>
            <a:pPr marL="0" indent="0">
              <a:buNone/>
            </a:pPr>
            <a:r>
              <a:rPr lang="en-US" dirty="0"/>
              <a:t>How to Use CloudWatch with Storage Gateway?</a:t>
            </a:r>
          </a:p>
          <a:p>
            <a:pPr marL="0" indent="0">
              <a:buNone/>
            </a:pPr>
            <a:r>
              <a:rPr lang="en-US" dirty="0"/>
              <a:t>•	Set up Alarms: Configure CloudWatch Alarms to notify when cache is full or upload buffer usage is high.</a:t>
            </a:r>
          </a:p>
          <a:p>
            <a:pPr marL="0" indent="0">
              <a:buNone/>
            </a:pPr>
            <a:r>
              <a:rPr lang="en-US" dirty="0"/>
              <a:t>•	Create Dashboards: Visualize metrics in CloudWatch dashboards.</a:t>
            </a:r>
          </a:p>
          <a:p>
            <a:pPr marL="0" indent="0">
              <a:buNone/>
            </a:pPr>
            <a:r>
              <a:rPr lang="en-US" dirty="0"/>
              <a:t>•	Enable Logging: Use CloudWatch Logs for deeper analysis of gateway events.</a:t>
            </a:r>
          </a:p>
          <a:p>
            <a:pPr marL="0" indent="0">
              <a:buNone/>
            </a:pPr>
            <a:endParaRPr lang="en-IN" dirty="0"/>
          </a:p>
        </p:txBody>
      </p:sp>
    </p:spTree>
    <p:extLst>
      <p:ext uri="{BB962C8B-B14F-4D97-AF65-F5344CB8AC3E}">
        <p14:creationId xmlns:p14="http://schemas.microsoft.com/office/powerpoint/2010/main" val="2077887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5AEA3-931A-53A1-BA62-B59B5CC061FC}"/>
              </a:ext>
            </a:extLst>
          </p:cNvPr>
          <p:cNvSpPr>
            <a:spLocks noGrp="1"/>
          </p:cNvSpPr>
          <p:nvPr>
            <p:ph type="title"/>
          </p:nvPr>
        </p:nvSpPr>
        <p:spPr/>
        <p:txBody>
          <a:bodyPr/>
          <a:lstStyle/>
          <a:p>
            <a:r>
              <a:rPr lang="en-IN" dirty="0"/>
              <a:t>labs</a:t>
            </a:r>
          </a:p>
        </p:txBody>
      </p:sp>
      <p:sp>
        <p:nvSpPr>
          <p:cNvPr id="3" name="Content Placeholder 2">
            <a:extLst>
              <a:ext uri="{FF2B5EF4-FFF2-40B4-BE49-F238E27FC236}">
                <a16:creationId xmlns:a16="http://schemas.microsoft.com/office/drawing/2014/main" id="{8991F50D-6EE1-B12E-0CFC-A42C5A2CA28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657980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7371-D16E-1590-EF99-F8C90E4D57FB}"/>
              </a:ext>
            </a:extLst>
          </p:cNvPr>
          <p:cNvSpPr>
            <a:spLocks noGrp="1"/>
          </p:cNvSpPr>
          <p:nvPr>
            <p:ph type="title"/>
          </p:nvPr>
        </p:nvSpPr>
        <p:spPr/>
        <p:txBody>
          <a:bodyPr/>
          <a:lstStyle/>
          <a:p>
            <a:r>
              <a:rPr lang="en-IN" dirty="0"/>
              <a:t>Configure cache</a:t>
            </a:r>
          </a:p>
        </p:txBody>
      </p:sp>
      <p:pic>
        <p:nvPicPr>
          <p:cNvPr id="5" name="Content Placeholder 4">
            <a:extLst>
              <a:ext uri="{FF2B5EF4-FFF2-40B4-BE49-F238E27FC236}">
                <a16:creationId xmlns:a16="http://schemas.microsoft.com/office/drawing/2014/main" id="{F13EFB26-0073-D638-0BF3-2A569E5C41EC}"/>
              </a:ext>
            </a:extLst>
          </p:cNvPr>
          <p:cNvPicPr>
            <a:picLocks noGrp="1" noChangeAspect="1"/>
          </p:cNvPicPr>
          <p:nvPr>
            <p:ph idx="1"/>
          </p:nvPr>
        </p:nvPicPr>
        <p:blipFill>
          <a:blip r:embed="rId2"/>
          <a:stretch>
            <a:fillRect/>
          </a:stretch>
        </p:blipFill>
        <p:spPr>
          <a:xfrm>
            <a:off x="968829" y="2492829"/>
            <a:ext cx="10086025" cy="3058885"/>
          </a:xfrm>
        </p:spPr>
      </p:pic>
    </p:spTree>
    <p:extLst>
      <p:ext uri="{BB962C8B-B14F-4D97-AF65-F5344CB8AC3E}">
        <p14:creationId xmlns:p14="http://schemas.microsoft.com/office/powerpoint/2010/main" val="185381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6373C-CAAD-30E8-A8F2-0DD8E6D1220A}"/>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59159777-9279-E80E-1BCC-9C88F8D750E3}"/>
              </a:ext>
            </a:extLst>
          </p:cNvPr>
          <p:cNvPicPr>
            <a:picLocks noGrp="1" noChangeAspect="1"/>
          </p:cNvPicPr>
          <p:nvPr>
            <p:ph idx="1"/>
          </p:nvPr>
        </p:nvPicPr>
        <p:blipFill>
          <a:blip r:embed="rId2"/>
          <a:stretch>
            <a:fillRect/>
          </a:stretch>
        </p:blipFill>
        <p:spPr>
          <a:xfrm>
            <a:off x="849087" y="2223216"/>
            <a:ext cx="9949542" cy="3655070"/>
          </a:xfrm>
        </p:spPr>
      </p:pic>
    </p:spTree>
    <p:extLst>
      <p:ext uri="{BB962C8B-B14F-4D97-AF65-F5344CB8AC3E}">
        <p14:creationId xmlns:p14="http://schemas.microsoft.com/office/powerpoint/2010/main" val="4048139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E5ED-8AE6-27BD-BFF3-57C3DCFF13E3}"/>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3570C754-F933-A323-CE51-B4DC1F9ACAE0}"/>
              </a:ext>
            </a:extLst>
          </p:cNvPr>
          <p:cNvSpPr>
            <a:spLocks noGrp="1"/>
          </p:cNvSpPr>
          <p:nvPr>
            <p:ph idx="1"/>
          </p:nvPr>
        </p:nvSpPr>
        <p:spPr/>
        <p:txBody>
          <a:bodyPr/>
          <a:lstStyle/>
          <a:p>
            <a:r>
              <a:rPr lang="en-IN" dirty="0"/>
              <a:t>Using lambda configure </a:t>
            </a:r>
            <a:r>
              <a:rPr lang="en-IN" dirty="0" err="1"/>
              <a:t>ttl</a:t>
            </a:r>
            <a:endParaRPr lang="en-IN" dirty="0"/>
          </a:p>
        </p:txBody>
      </p:sp>
    </p:spTree>
    <p:extLst>
      <p:ext uri="{BB962C8B-B14F-4D97-AF65-F5344CB8AC3E}">
        <p14:creationId xmlns:p14="http://schemas.microsoft.com/office/powerpoint/2010/main" val="3381646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49D5-B9F3-50E6-862D-2DE79F838DC7}"/>
              </a:ext>
            </a:extLst>
          </p:cNvPr>
          <p:cNvSpPr>
            <a:spLocks noGrp="1"/>
          </p:cNvSpPr>
          <p:nvPr>
            <p:ph type="title"/>
          </p:nvPr>
        </p:nvSpPr>
        <p:spPr/>
        <p:txBody>
          <a:bodyPr/>
          <a:lstStyle/>
          <a:p>
            <a:r>
              <a:rPr lang="en-IN" dirty="0"/>
              <a:t>Replicate s3 lifecycle</a:t>
            </a:r>
          </a:p>
        </p:txBody>
      </p:sp>
      <p:sp>
        <p:nvSpPr>
          <p:cNvPr id="3" name="Content Placeholder 2">
            <a:extLst>
              <a:ext uri="{FF2B5EF4-FFF2-40B4-BE49-F238E27FC236}">
                <a16:creationId xmlns:a16="http://schemas.microsoft.com/office/drawing/2014/main" id="{8B43FF5C-742F-FD69-6BA2-0E76B5F7CCFF}"/>
              </a:ext>
            </a:extLst>
          </p:cNvPr>
          <p:cNvSpPr>
            <a:spLocks noGrp="1"/>
          </p:cNvSpPr>
          <p:nvPr>
            <p:ph idx="1"/>
          </p:nvPr>
        </p:nvSpPr>
        <p:spPr/>
        <p:txBody>
          <a:bodyPr>
            <a:normAutofit fontScale="85000" lnSpcReduction="10000"/>
          </a:bodyPr>
          <a:lstStyle/>
          <a:p>
            <a:r>
              <a:rPr lang="en-US" dirty="0"/>
              <a:t>Store an object → Upload an object to an S3 bucket.</a:t>
            </a:r>
          </a:p>
          <a:p>
            <a:r>
              <a:rPr lang="en-US" dirty="0"/>
              <a:t>Enable versioning for S3 → Turn on versioning for the bucket (if not already enabled).</a:t>
            </a:r>
          </a:p>
          <a:p>
            <a:r>
              <a:rPr lang="en-US" dirty="0"/>
              <a:t>Change object storage class from Standard to Glacier → Move the object to Glacier for cost efficiency.</a:t>
            </a:r>
          </a:p>
          <a:p>
            <a:r>
              <a:rPr lang="en-US" dirty="0"/>
              <a:t>Delete the object from S3 and File Share → This creates a delete marker in a versioned S3 bucket.</a:t>
            </a:r>
          </a:p>
          <a:p>
            <a:r>
              <a:rPr lang="en-US" dirty="0"/>
              <a:t>Restore → If the object was moved to Glacier, initiate a restore operation.</a:t>
            </a:r>
          </a:p>
          <a:p>
            <a:r>
              <a:rPr lang="en-US" dirty="0"/>
              <a:t>Delete the delete marker → This will make the previous version of the object the current version again.</a:t>
            </a:r>
          </a:p>
          <a:p>
            <a:r>
              <a:rPr lang="en-US" dirty="0"/>
              <a:t>Check if the resource is available → Confirm that the restored object is accessible.</a:t>
            </a:r>
            <a:endParaRPr lang="en-IN" dirty="0"/>
          </a:p>
        </p:txBody>
      </p:sp>
    </p:spTree>
    <p:extLst>
      <p:ext uri="{BB962C8B-B14F-4D97-AF65-F5344CB8AC3E}">
        <p14:creationId xmlns:p14="http://schemas.microsoft.com/office/powerpoint/2010/main" val="1778869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4A6E-61E9-A18F-3C84-B1546734E025}"/>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A27166D0-6FAE-9222-93C1-7E4250061210}"/>
              </a:ext>
            </a:extLst>
          </p:cNvPr>
          <p:cNvSpPr>
            <a:spLocks noGrp="1"/>
          </p:cNvSpPr>
          <p:nvPr>
            <p:ph idx="1"/>
          </p:nvPr>
        </p:nvSpPr>
        <p:spPr/>
        <p:txBody>
          <a:bodyPr/>
          <a:lstStyle/>
          <a:p>
            <a:r>
              <a:rPr lang="en-US" dirty="0"/>
              <a:t>Manually</a:t>
            </a:r>
          </a:p>
          <a:p>
            <a:r>
              <a:rPr lang="en-US" dirty="0"/>
              <a:t>Automation</a:t>
            </a:r>
          </a:p>
          <a:p>
            <a:endParaRPr lang="en-IN" dirty="0"/>
          </a:p>
        </p:txBody>
      </p:sp>
    </p:spTree>
    <p:extLst>
      <p:ext uri="{BB962C8B-B14F-4D97-AF65-F5344CB8AC3E}">
        <p14:creationId xmlns:p14="http://schemas.microsoft.com/office/powerpoint/2010/main" val="4038009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58E3-0DBD-0522-57E9-7B4A971AC4AB}"/>
              </a:ext>
            </a:extLst>
          </p:cNvPr>
          <p:cNvSpPr>
            <a:spLocks noGrp="1"/>
          </p:cNvSpPr>
          <p:nvPr>
            <p:ph type="title"/>
          </p:nvPr>
        </p:nvSpPr>
        <p:spPr/>
        <p:txBody>
          <a:bodyPr/>
          <a:lstStyle/>
          <a:p>
            <a:r>
              <a:rPr lang="en-IN" dirty="0"/>
              <a:t>Cloud watch </a:t>
            </a:r>
            <a:r>
              <a:rPr lang="en-IN"/>
              <a:t>log groups</a:t>
            </a:r>
          </a:p>
        </p:txBody>
      </p:sp>
      <p:sp>
        <p:nvSpPr>
          <p:cNvPr id="3" name="Content Placeholder 2">
            <a:extLst>
              <a:ext uri="{FF2B5EF4-FFF2-40B4-BE49-F238E27FC236}">
                <a16:creationId xmlns:a16="http://schemas.microsoft.com/office/drawing/2014/main" id="{817B470F-A029-68F6-85CD-B2861FD25238}"/>
              </a:ext>
            </a:extLst>
          </p:cNvPr>
          <p:cNvSpPr>
            <a:spLocks noGrp="1"/>
          </p:cNvSpPr>
          <p:nvPr>
            <p:ph idx="1"/>
          </p:nvPr>
        </p:nvSpPr>
        <p:spPr/>
        <p:txBody>
          <a:bodyPr>
            <a:normAutofit fontScale="85000" lnSpcReduction="10000"/>
          </a:bodyPr>
          <a:lstStyle/>
          <a:p>
            <a:r>
              <a:rPr lang="en-US" b="1" dirty="0"/>
              <a:t>Health logs</a:t>
            </a:r>
            <a:r>
              <a:rPr lang="en-US" dirty="0"/>
              <a:t> in </a:t>
            </a:r>
            <a:r>
              <a:rPr lang="en-US" b="1" dirty="0"/>
              <a:t>Amazon CloudWatch</a:t>
            </a:r>
            <a:r>
              <a:rPr lang="en-US" dirty="0"/>
              <a:t> provide critical insights into the performance and status of your </a:t>
            </a:r>
            <a:r>
              <a:rPr lang="en-US" b="1" dirty="0"/>
              <a:t>S3 File Gateway</a:t>
            </a:r>
            <a:r>
              <a:rPr lang="en-US" dirty="0"/>
              <a:t>. These logs help in monitoring, troubleshooting, and optimizing gateway operations.</a:t>
            </a:r>
          </a:p>
          <a:p>
            <a:pPr marL="0" indent="0">
              <a:buNone/>
            </a:pPr>
            <a:r>
              <a:rPr lang="en-US" b="1" dirty="0"/>
              <a:t>Benefits of Enabling Health Logs</a:t>
            </a:r>
          </a:p>
          <a:p>
            <a:pPr>
              <a:buFont typeface="+mj-lt"/>
              <a:buAutoNum type="arabicPeriod"/>
            </a:pPr>
            <a:r>
              <a:rPr lang="en-US" b="1" dirty="0"/>
              <a:t>Proactive Issue Detection</a:t>
            </a:r>
            <a:endParaRPr lang="en-US" dirty="0"/>
          </a:p>
          <a:p>
            <a:pPr marL="742950" lvl="1" indent="-285750">
              <a:buFont typeface="+mj-lt"/>
              <a:buAutoNum type="arabicPeriod"/>
            </a:pPr>
            <a:r>
              <a:rPr lang="en-US" dirty="0"/>
              <a:t>Identify failures such as </a:t>
            </a:r>
            <a:r>
              <a:rPr lang="en-US" b="1" dirty="0"/>
              <a:t>upload errors</a:t>
            </a:r>
            <a:r>
              <a:rPr lang="en-US" dirty="0"/>
              <a:t>, </a:t>
            </a:r>
            <a:r>
              <a:rPr lang="en-US" b="1" dirty="0"/>
              <a:t>latency issues</a:t>
            </a:r>
            <a:r>
              <a:rPr lang="en-US" dirty="0"/>
              <a:t>, or </a:t>
            </a:r>
            <a:r>
              <a:rPr lang="en-US" b="1" dirty="0"/>
              <a:t>gateway disconnects</a:t>
            </a:r>
            <a:r>
              <a:rPr lang="en-US" dirty="0"/>
              <a:t>.</a:t>
            </a:r>
          </a:p>
          <a:p>
            <a:pPr marL="742950" lvl="1" indent="-285750">
              <a:buFont typeface="+mj-lt"/>
              <a:buAutoNum type="arabicPeriod"/>
            </a:pPr>
            <a:r>
              <a:rPr lang="en-US" dirty="0"/>
              <a:t>Detect when the gateway </a:t>
            </a:r>
            <a:r>
              <a:rPr lang="en-US" b="1" dirty="0"/>
              <a:t>fails to transfer files</a:t>
            </a:r>
            <a:r>
              <a:rPr lang="en-US" dirty="0"/>
              <a:t> to S3.</a:t>
            </a:r>
          </a:p>
          <a:p>
            <a:pPr>
              <a:buFont typeface="+mj-lt"/>
              <a:buAutoNum type="arabicPeriod"/>
            </a:pPr>
            <a:r>
              <a:rPr lang="en-US" b="1" dirty="0"/>
              <a:t>Automated Monitoring &amp; Alerts</a:t>
            </a:r>
            <a:endParaRPr lang="en-US" dirty="0"/>
          </a:p>
          <a:p>
            <a:pPr marL="742950" lvl="1" indent="-285750">
              <a:buFont typeface="+mj-lt"/>
              <a:buAutoNum type="arabicPeriod"/>
            </a:pPr>
            <a:r>
              <a:rPr lang="en-US" dirty="0"/>
              <a:t>Use </a:t>
            </a:r>
            <a:r>
              <a:rPr lang="en-US" b="1" dirty="0"/>
              <a:t>CloudWatch Alarms</a:t>
            </a:r>
            <a:r>
              <a:rPr lang="en-US" dirty="0"/>
              <a:t> to receive </a:t>
            </a:r>
            <a:r>
              <a:rPr lang="en-US" b="1" dirty="0"/>
              <a:t>notifications</a:t>
            </a:r>
            <a:r>
              <a:rPr lang="en-US" dirty="0"/>
              <a:t> (via SNS) when critical events occur.</a:t>
            </a:r>
          </a:p>
          <a:p>
            <a:pPr marL="742950" lvl="1" indent="-285750">
              <a:buFont typeface="+mj-lt"/>
              <a:buAutoNum type="arabicPeriod"/>
            </a:pPr>
            <a:r>
              <a:rPr lang="en-US" dirty="0"/>
              <a:t>Set thresholds to get alerted when </a:t>
            </a:r>
            <a:r>
              <a:rPr lang="en-US" b="1" dirty="0"/>
              <a:t>error rates exceed limits</a:t>
            </a:r>
            <a:r>
              <a:rPr lang="en-US" dirty="0"/>
              <a:t>.</a:t>
            </a:r>
          </a:p>
          <a:p>
            <a:endParaRPr lang="en-IN" dirty="0"/>
          </a:p>
        </p:txBody>
      </p:sp>
    </p:spTree>
    <p:extLst>
      <p:ext uri="{BB962C8B-B14F-4D97-AF65-F5344CB8AC3E}">
        <p14:creationId xmlns:p14="http://schemas.microsoft.com/office/powerpoint/2010/main" val="44946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950B-15A4-A7CC-3B0E-A6A2C445BBA1}"/>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07F2F1E6-4271-F780-6FFD-568768516CC9}"/>
              </a:ext>
            </a:extLst>
          </p:cNvPr>
          <p:cNvSpPr>
            <a:spLocks noGrp="1"/>
          </p:cNvSpPr>
          <p:nvPr>
            <p:ph idx="1"/>
          </p:nvPr>
        </p:nvSpPr>
        <p:spPr/>
        <p:txBody>
          <a:bodyPr>
            <a:normAutofit/>
          </a:bodyPr>
          <a:lstStyle/>
          <a:p>
            <a:r>
              <a:rPr lang="en-US" dirty="0"/>
              <a:t>File &amp; Object Synchronization</a:t>
            </a:r>
          </a:p>
          <a:p>
            <a:pPr lvl="1"/>
            <a:r>
              <a:rPr lang="en-US" dirty="0"/>
              <a:t>Files stored in the file share become objects in S3 (file path = object key).</a:t>
            </a:r>
          </a:p>
          <a:p>
            <a:pPr lvl="1"/>
            <a:r>
              <a:rPr lang="en-US" dirty="0"/>
              <a:t>Changes to files are asynchronously updated in S3.</a:t>
            </a:r>
          </a:p>
          <a:p>
            <a:pPr lvl="1"/>
            <a:r>
              <a:rPr lang="en-US" dirty="0"/>
              <a:t>Existing S3 objects appear as files in the file system.</a:t>
            </a:r>
          </a:p>
          <a:p>
            <a:r>
              <a:rPr lang="en-US" dirty="0"/>
              <a:t>Security &amp; Data Transfer</a:t>
            </a:r>
          </a:p>
          <a:p>
            <a:pPr lvl="1"/>
            <a:r>
              <a:rPr lang="en-US" dirty="0"/>
              <a:t>Uses SSE-S3 (server-side encryption) for data protection.</a:t>
            </a:r>
          </a:p>
          <a:p>
            <a:pPr lvl="1"/>
            <a:r>
              <a:rPr lang="en-US" dirty="0"/>
              <a:t>Transfers data securely via HTTPS.</a:t>
            </a:r>
          </a:p>
          <a:p>
            <a:pPr lvl="1"/>
            <a:r>
              <a:rPr lang="en-US" dirty="0"/>
              <a:t>Uses MD5 checksum for data integrity; if a mismatch occurs, the gateway retries the request.</a:t>
            </a:r>
            <a:endParaRPr lang="en-IN" dirty="0"/>
          </a:p>
        </p:txBody>
      </p:sp>
    </p:spTree>
    <p:extLst>
      <p:ext uri="{BB962C8B-B14F-4D97-AF65-F5344CB8AC3E}">
        <p14:creationId xmlns:p14="http://schemas.microsoft.com/office/powerpoint/2010/main" val="769107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DC4E-F642-1C39-C284-A8B63AF98561}"/>
              </a:ext>
            </a:extLst>
          </p:cNvPr>
          <p:cNvSpPr>
            <a:spLocks noGrp="1"/>
          </p:cNvSpPr>
          <p:nvPr>
            <p:ph type="title"/>
          </p:nvPr>
        </p:nvSpPr>
        <p:spPr/>
        <p:txBody>
          <a:bodyPr/>
          <a:lstStyle/>
          <a:p>
            <a:r>
              <a:rPr lang="en-IN" dirty="0"/>
              <a:t>..</a:t>
            </a:r>
          </a:p>
        </p:txBody>
      </p:sp>
      <p:pic>
        <p:nvPicPr>
          <p:cNvPr id="6" name="Content Placeholder 5">
            <a:extLst>
              <a:ext uri="{FF2B5EF4-FFF2-40B4-BE49-F238E27FC236}">
                <a16:creationId xmlns:a16="http://schemas.microsoft.com/office/drawing/2014/main" id="{4E0367F1-95E7-7800-7A57-42CD7B0F3927}"/>
              </a:ext>
            </a:extLst>
          </p:cNvPr>
          <p:cNvPicPr>
            <a:picLocks noGrp="1" noChangeAspect="1"/>
          </p:cNvPicPr>
          <p:nvPr>
            <p:ph idx="1"/>
          </p:nvPr>
        </p:nvPicPr>
        <p:blipFill>
          <a:blip r:embed="rId2"/>
          <a:stretch>
            <a:fillRect/>
          </a:stretch>
        </p:blipFill>
        <p:spPr>
          <a:xfrm>
            <a:off x="1338942" y="1853754"/>
            <a:ext cx="9873343" cy="3963012"/>
          </a:xfrm>
          <a:prstGeom prst="rect">
            <a:avLst/>
          </a:prstGeom>
        </p:spPr>
      </p:pic>
    </p:spTree>
    <p:extLst>
      <p:ext uri="{BB962C8B-B14F-4D97-AF65-F5344CB8AC3E}">
        <p14:creationId xmlns:p14="http://schemas.microsoft.com/office/powerpoint/2010/main" val="36068182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971AC-6B5D-0505-5F01-0DAEEB96A4ED}"/>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677BA539-E29F-AFB0-994B-13A6C662F80B}"/>
              </a:ext>
            </a:extLst>
          </p:cNvPr>
          <p:cNvSpPr>
            <a:spLocks noGrp="1"/>
          </p:cNvSpPr>
          <p:nvPr>
            <p:ph idx="1"/>
          </p:nvPr>
        </p:nvSpPr>
        <p:spPr/>
        <p:txBody>
          <a:bodyPr/>
          <a:lstStyle/>
          <a:p>
            <a:r>
              <a:rPr lang="en-IN" dirty="0"/>
              <a:t>Setup log groups</a:t>
            </a:r>
          </a:p>
        </p:txBody>
      </p:sp>
    </p:spTree>
    <p:extLst>
      <p:ext uri="{BB962C8B-B14F-4D97-AF65-F5344CB8AC3E}">
        <p14:creationId xmlns:p14="http://schemas.microsoft.com/office/powerpoint/2010/main" val="8832017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7971F-7684-FCE5-8613-0DB5B29AF7AC}"/>
              </a:ext>
            </a:extLst>
          </p:cNvPr>
          <p:cNvSpPr>
            <a:spLocks noGrp="1"/>
          </p:cNvSpPr>
          <p:nvPr>
            <p:ph type="title"/>
          </p:nvPr>
        </p:nvSpPr>
        <p:spPr/>
        <p:txBody>
          <a:bodyPr/>
          <a:lstStyle/>
          <a:p>
            <a:r>
              <a:rPr lang="en-IN" dirty="0"/>
              <a:t>Managing gateway updates</a:t>
            </a:r>
          </a:p>
        </p:txBody>
      </p:sp>
      <p:sp>
        <p:nvSpPr>
          <p:cNvPr id="3" name="Content Placeholder 2">
            <a:extLst>
              <a:ext uri="{FF2B5EF4-FFF2-40B4-BE49-F238E27FC236}">
                <a16:creationId xmlns:a16="http://schemas.microsoft.com/office/drawing/2014/main" id="{F6747995-5A75-8449-0397-69DA7CA21FAB}"/>
              </a:ext>
            </a:extLst>
          </p:cNvPr>
          <p:cNvSpPr>
            <a:spLocks noGrp="1"/>
          </p:cNvSpPr>
          <p:nvPr>
            <p:ph idx="1"/>
          </p:nvPr>
        </p:nvSpPr>
        <p:spPr/>
        <p:txBody>
          <a:bodyPr/>
          <a:lstStyle/>
          <a:p>
            <a:r>
              <a:rPr lang="en-US" b="1" dirty="0"/>
              <a:t>Storage Gateway</a:t>
            </a:r>
            <a:r>
              <a:rPr lang="en-US" dirty="0"/>
              <a:t> has two components</a:t>
            </a:r>
          </a:p>
          <a:p>
            <a:pPr lvl="1"/>
            <a:r>
              <a:rPr lang="en-US" dirty="0"/>
              <a:t>Managed cloud services component (AWS-side)</a:t>
            </a:r>
          </a:p>
          <a:p>
            <a:pPr lvl="2"/>
            <a:r>
              <a:rPr lang="en-US" b="1" dirty="0"/>
              <a:t>No Downtime:</a:t>
            </a:r>
            <a:endParaRPr lang="en-US" dirty="0"/>
          </a:p>
          <a:p>
            <a:pPr lvl="2"/>
            <a:r>
              <a:rPr lang="en-US" dirty="0"/>
              <a:t>AWS applies updates </a:t>
            </a:r>
            <a:r>
              <a:rPr lang="en-US" b="1" dirty="0"/>
              <a:t>without disrupting deployed gateways</a:t>
            </a:r>
            <a:r>
              <a:rPr lang="en-US" dirty="0"/>
              <a:t>.</a:t>
            </a:r>
          </a:p>
          <a:p>
            <a:pPr lvl="2"/>
            <a:r>
              <a:rPr lang="en-US" dirty="0"/>
              <a:t>Cloud-side updates are </a:t>
            </a:r>
            <a:r>
              <a:rPr lang="en-US" b="1" dirty="0"/>
              <a:t>seamless and require no user action</a:t>
            </a:r>
            <a:r>
              <a:rPr lang="en-US" dirty="0"/>
              <a:t>.</a:t>
            </a:r>
          </a:p>
          <a:p>
            <a:pPr lvl="1"/>
            <a:endParaRPr lang="en-US" dirty="0"/>
          </a:p>
          <a:p>
            <a:pPr lvl="1"/>
            <a:r>
              <a:rPr lang="en-US" dirty="0"/>
              <a:t>Gateway appliance component (deployed on-premises or on Amazon EC2).</a:t>
            </a:r>
          </a:p>
          <a:p>
            <a:pPr lvl="1"/>
            <a:endParaRPr lang="en-IN" dirty="0"/>
          </a:p>
        </p:txBody>
      </p:sp>
    </p:spTree>
    <p:extLst>
      <p:ext uri="{BB962C8B-B14F-4D97-AF65-F5344CB8AC3E}">
        <p14:creationId xmlns:p14="http://schemas.microsoft.com/office/powerpoint/2010/main" val="3507739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FB98-31E8-C134-1AFF-915B5BA90202}"/>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3C0A3E3D-8FF2-252C-A463-30729FF8F50E}"/>
              </a:ext>
            </a:extLst>
          </p:cNvPr>
          <p:cNvSpPr>
            <a:spLocks noGrp="1"/>
          </p:cNvSpPr>
          <p:nvPr>
            <p:ph idx="1"/>
          </p:nvPr>
        </p:nvSpPr>
        <p:spPr/>
        <p:txBody>
          <a:bodyPr/>
          <a:lstStyle/>
          <a:p>
            <a:r>
              <a:rPr lang="en-US" dirty="0"/>
              <a:t>Maintenance Updates (Scheduled, Monthly)OS and software upgrades.</a:t>
            </a:r>
          </a:p>
          <a:p>
            <a:r>
              <a:rPr lang="en-US" dirty="0"/>
              <a:t>Security patches, stability improvements.</a:t>
            </a:r>
          </a:p>
          <a:p>
            <a:r>
              <a:rPr lang="en-US" dirty="0"/>
              <a:t>New features.</a:t>
            </a:r>
          </a:p>
          <a:p>
            <a:r>
              <a:rPr lang="en-US" dirty="0"/>
              <a:t>Urgent Updates (As Needed)Fixes for critical security, performance, or stability issues.</a:t>
            </a:r>
          </a:p>
          <a:p>
            <a:r>
              <a:rPr lang="en-US" dirty="0"/>
              <a:t>Can be deployed anytime, outside the maintenance cycle.</a:t>
            </a:r>
            <a:endParaRPr lang="en-IN" dirty="0"/>
          </a:p>
        </p:txBody>
      </p:sp>
    </p:spTree>
    <p:extLst>
      <p:ext uri="{BB962C8B-B14F-4D97-AF65-F5344CB8AC3E}">
        <p14:creationId xmlns:p14="http://schemas.microsoft.com/office/powerpoint/2010/main" val="27672241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92B0-A9EB-B4D5-C88A-D12F031783FD}"/>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99ECE098-FB0F-7A80-4BC1-7ACE4351BF6A}"/>
              </a:ext>
            </a:extLst>
          </p:cNvPr>
          <p:cNvSpPr>
            <a:spLocks noGrp="1"/>
          </p:cNvSpPr>
          <p:nvPr>
            <p:ph idx="1"/>
          </p:nvPr>
        </p:nvSpPr>
        <p:spPr/>
        <p:txBody>
          <a:bodyPr>
            <a:normAutofit fontScale="85000" lnSpcReduction="10000"/>
          </a:bodyPr>
          <a:lstStyle/>
          <a:p>
            <a:r>
              <a:rPr lang="en-US" dirty="0"/>
              <a:t>For </a:t>
            </a:r>
            <a:r>
              <a:rPr lang="en-US" b="1" dirty="0"/>
              <a:t>gateway appliances</a:t>
            </a:r>
            <a:r>
              <a:rPr lang="en-US" dirty="0"/>
              <a:t> (deployed on-premises or in EC2), updates can </a:t>
            </a:r>
            <a:r>
              <a:rPr lang="en-US" b="1" dirty="0"/>
              <a:t>briefly disrupt service</a:t>
            </a:r>
            <a:r>
              <a:rPr lang="en-US" dirty="0"/>
              <a:t>. </a:t>
            </a:r>
          </a:p>
          <a:p>
            <a:r>
              <a:rPr lang="en-US" dirty="0"/>
              <a:t>Temporary Unavailability The gateway itself restarts during updates, causing a short </a:t>
            </a:r>
            <a:r>
              <a:rPr lang="en-US" dirty="0" err="1"/>
              <a:t>outage.The</a:t>
            </a:r>
            <a:r>
              <a:rPr lang="en-US" dirty="0"/>
              <a:t> VM host does not reboot, only the gateway service restarts.</a:t>
            </a:r>
          </a:p>
          <a:p>
            <a:r>
              <a:rPr lang="en-US" dirty="0"/>
              <a:t>Maintenance Window AWS sets a default maintenance window when you deploy the </a:t>
            </a:r>
            <a:r>
              <a:rPr lang="en-US" dirty="0" err="1"/>
              <a:t>gateway.You</a:t>
            </a:r>
            <a:r>
              <a:rPr lang="en-US" dirty="0"/>
              <a:t> can modify the schedule anytime to fit your needs.</a:t>
            </a:r>
          </a:p>
          <a:p>
            <a:r>
              <a:rPr lang="en-US" dirty="0"/>
              <a:t>Update Control Options You can disable automatic maintenance updates, but it's recommended to keep them enabled for security &amp; performance fixes.</a:t>
            </a:r>
          </a:p>
          <a:p>
            <a:r>
              <a:rPr lang="en-US" dirty="0"/>
              <a:t>Manual updates can be done if auto-updates are turned </a:t>
            </a:r>
            <a:r>
              <a:rPr lang="en-US" dirty="0" err="1"/>
              <a:t>off.Impact</a:t>
            </a:r>
            <a:r>
              <a:rPr lang="en-US" dirty="0"/>
              <a:t> on </a:t>
            </a:r>
            <a:r>
              <a:rPr lang="en-US" dirty="0" err="1"/>
              <a:t>WorkloadsScheduled</a:t>
            </a:r>
            <a:r>
              <a:rPr lang="en-US" dirty="0"/>
              <a:t> updates may cause brief downtime during the </a:t>
            </a:r>
            <a:r>
              <a:rPr lang="en-US" dirty="0" err="1"/>
              <a:t>restart.Ensure</a:t>
            </a:r>
            <a:r>
              <a:rPr lang="en-US" dirty="0"/>
              <a:t> critical workloads are resilient to short disruptions.</a:t>
            </a:r>
            <a:endParaRPr lang="en-IN" dirty="0"/>
          </a:p>
        </p:txBody>
      </p:sp>
    </p:spTree>
    <p:extLst>
      <p:ext uri="{BB962C8B-B14F-4D97-AF65-F5344CB8AC3E}">
        <p14:creationId xmlns:p14="http://schemas.microsoft.com/office/powerpoint/2010/main" val="3325386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2C50-84AE-BEF6-7598-0E47FBD2553C}"/>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AB3678E4-5555-DCF8-A5DE-96E36108C84B}"/>
              </a:ext>
            </a:extLst>
          </p:cNvPr>
          <p:cNvSpPr>
            <a:spLocks noGrp="1"/>
          </p:cNvSpPr>
          <p:nvPr>
            <p:ph idx="1"/>
          </p:nvPr>
        </p:nvSpPr>
        <p:spPr/>
        <p:txBody>
          <a:bodyPr/>
          <a:lstStyle/>
          <a:p>
            <a:r>
              <a:rPr lang="en-IN" dirty="0"/>
              <a:t>Storage GW update</a:t>
            </a:r>
          </a:p>
        </p:txBody>
      </p:sp>
    </p:spTree>
    <p:extLst>
      <p:ext uri="{BB962C8B-B14F-4D97-AF65-F5344CB8AC3E}">
        <p14:creationId xmlns:p14="http://schemas.microsoft.com/office/powerpoint/2010/main" val="3048732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9973-93B5-78CF-89A6-FCBBEB16597C}"/>
              </a:ext>
            </a:extLst>
          </p:cNvPr>
          <p:cNvSpPr>
            <a:spLocks noGrp="1"/>
          </p:cNvSpPr>
          <p:nvPr>
            <p:ph type="title"/>
          </p:nvPr>
        </p:nvSpPr>
        <p:spPr/>
        <p:txBody>
          <a:bodyPr/>
          <a:lstStyle/>
          <a:p>
            <a:r>
              <a:rPr lang="en-US" dirty="0"/>
              <a:t>Know the </a:t>
            </a:r>
            <a:r>
              <a:rPr lang="en-US" dirty="0" err="1"/>
              <a:t>aws</a:t>
            </a:r>
            <a:r>
              <a:rPr lang="en-US" dirty="0"/>
              <a:t> </a:t>
            </a:r>
            <a:r>
              <a:rPr lang="en-US" dirty="0" err="1"/>
              <a:t>cmd</a:t>
            </a:r>
            <a:endParaRPr lang="en-IN" dirty="0"/>
          </a:p>
        </p:txBody>
      </p:sp>
      <p:sp>
        <p:nvSpPr>
          <p:cNvPr id="3" name="Content Placeholder 2">
            <a:extLst>
              <a:ext uri="{FF2B5EF4-FFF2-40B4-BE49-F238E27FC236}">
                <a16:creationId xmlns:a16="http://schemas.microsoft.com/office/drawing/2014/main" id="{1DEBBABD-EA6D-D5D2-57DA-C86A7215DA10}"/>
              </a:ext>
            </a:extLst>
          </p:cNvPr>
          <p:cNvSpPr>
            <a:spLocks noGrp="1"/>
          </p:cNvSpPr>
          <p:nvPr>
            <p:ph idx="1"/>
          </p:nvPr>
        </p:nvSpPr>
        <p:spPr/>
        <p:txBody>
          <a:bodyPr/>
          <a:lstStyle/>
          <a:p>
            <a:r>
              <a:rPr lang="en-US" dirty="0"/>
              <a:t>Basic troubleshooting</a:t>
            </a:r>
          </a:p>
          <a:p>
            <a:r>
              <a:rPr lang="en-US" dirty="0"/>
              <a:t>Check status from </a:t>
            </a:r>
            <a:r>
              <a:rPr lang="en-US" dirty="0" err="1"/>
              <a:t>cmd</a:t>
            </a:r>
            <a:endParaRPr lang="en-US" dirty="0"/>
          </a:p>
          <a:p>
            <a:r>
              <a:rPr lang="en-US" dirty="0"/>
              <a:t>Put basic script around the </a:t>
            </a:r>
            <a:r>
              <a:rPr lang="en-US" dirty="0" err="1"/>
              <a:t>cmd</a:t>
            </a:r>
            <a:endParaRPr lang="en-US" dirty="0"/>
          </a:p>
          <a:p>
            <a:r>
              <a:rPr lang="en-US" dirty="0"/>
              <a:t>Use </a:t>
            </a:r>
            <a:r>
              <a:rPr lang="en-US" dirty="0" err="1"/>
              <a:t>aws</a:t>
            </a:r>
            <a:r>
              <a:rPr lang="en-US" dirty="0"/>
              <a:t> cli in </a:t>
            </a:r>
            <a:r>
              <a:rPr lang="en-US" dirty="0" err="1"/>
              <a:t>cloudshell</a:t>
            </a:r>
            <a:endParaRPr lang="en-US" dirty="0"/>
          </a:p>
        </p:txBody>
      </p:sp>
    </p:spTree>
    <p:extLst>
      <p:ext uri="{BB962C8B-B14F-4D97-AF65-F5344CB8AC3E}">
        <p14:creationId xmlns:p14="http://schemas.microsoft.com/office/powerpoint/2010/main" val="21568335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1E77-FC2B-7F82-06F1-5DF239981E51}"/>
              </a:ext>
            </a:extLst>
          </p:cNvPr>
          <p:cNvSpPr>
            <a:spLocks noGrp="1"/>
          </p:cNvSpPr>
          <p:nvPr>
            <p:ph type="title"/>
          </p:nvPr>
        </p:nvSpPr>
        <p:spPr/>
        <p:txBody>
          <a:bodyPr/>
          <a:lstStyle/>
          <a:p>
            <a:r>
              <a:rPr lang="en-US" dirty="0"/>
              <a:t>Getting Notified About File Operation</a:t>
            </a:r>
            <a:endParaRPr lang="en-IN" dirty="0"/>
          </a:p>
        </p:txBody>
      </p:sp>
      <p:sp>
        <p:nvSpPr>
          <p:cNvPr id="3" name="Content Placeholder 2">
            <a:extLst>
              <a:ext uri="{FF2B5EF4-FFF2-40B4-BE49-F238E27FC236}">
                <a16:creationId xmlns:a16="http://schemas.microsoft.com/office/drawing/2014/main" id="{8B1AF72E-AECA-0E55-D283-9637DB4618D3}"/>
              </a:ext>
            </a:extLst>
          </p:cNvPr>
          <p:cNvSpPr>
            <a:spLocks noGrp="1"/>
          </p:cNvSpPr>
          <p:nvPr>
            <p:ph idx="1"/>
          </p:nvPr>
        </p:nvSpPr>
        <p:spPr/>
        <p:txBody>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File Upload Completion Notification</a:t>
            </a: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When a file is successfully uploaded from the </a:t>
            </a:r>
            <a:r>
              <a:rPr lang="en-US" b="1" dirty="0">
                <a:latin typeface="Calibri" panose="020F0502020204030204" pitchFamily="34" charset="0"/>
                <a:ea typeface="Calibri" panose="020F0502020204030204" pitchFamily="34" charset="0"/>
                <a:cs typeface="Calibri" panose="020F0502020204030204" pitchFamily="34" charset="0"/>
              </a:rPr>
              <a:t>file share</a:t>
            </a:r>
            <a:r>
              <a:rPr lang="en-US" dirty="0">
                <a:latin typeface="Calibri" panose="020F0502020204030204" pitchFamily="34" charset="0"/>
                <a:ea typeface="Calibri" panose="020F0502020204030204" pitchFamily="34" charset="0"/>
                <a:cs typeface="Calibri" panose="020F0502020204030204" pitchFamily="34" charset="0"/>
              </a:rPr>
              <a:t> to </a:t>
            </a:r>
            <a:r>
              <a:rPr lang="en-US" b="1" dirty="0">
                <a:latin typeface="Calibri" panose="020F0502020204030204" pitchFamily="34" charset="0"/>
                <a:ea typeface="Calibri" panose="020F0502020204030204" pitchFamily="34" charset="0"/>
                <a:cs typeface="Calibri" panose="020F0502020204030204" pitchFamily="34" charset="0"/>
              </a:rPr>
              <a:t>Amazon S3</a:t>
            </a:r>
            <a:r>
              <a:rPr lang="en-US" dirty="0">
                <a:latin typeface="Calibri" panose="020F0502020204030204" pitchFamily="34" charset="0"/>
                <a:ea typeface="Calibri" panose="020F0502020204030204" pitchFamily="34" charset="0"/>
                <a:cs typeface="Calibri" panose="020F0502020204030204" pitchFamily="34" charset="0"/>
              </a:rPr>
              <a:t>, a notification can be sent.</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This is controlled using the </a:t>
            </a:r>
            <a:r>
              <a:rPr lang="en-US" b="1" dirty="0" err="1">
                <a:latin typeface="Calibri" panose="020F0502020204030204" pitchFamily="34" charset="0"/>
                <a:ea typeface="Calibri" panose="020F0502020204030204" pitchFamily="34" charset="0"/>
                <a:cs typeface="Calibri" panose="020F0502020204030204" pitchFamily="34" charset="0"/>
              </a:rPr>
              <a:t>NotificationPolicy</a:t>
            </a:r>
            <a:r>
              <a:rPr lang="en-US" dirty="0">
                <a:latin typeface="Calibri" panose="020F0502020204030204" pitchFamily="34" charset="0"/>
                <a:ea typeface="Calibri" panose="020F0502020204030204" pitchFamily="34" charset="0"/>
                <a:cs typeface="Calibri" panose="020F0502020204030204" pitchFamily="34" charset="0"/>
              </a:rPr>
              <a:t> parameter.</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Each file upload generates an individual notification.</a:t>
            </a:r>
          </a:p>
          <a:p>
            <a:pPr marL="742950" lvl="1" indent="-2857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Example Use Case: A system that triggers additional processing when a file is uploaded.</a:t>
            </a:r>
          </a:p>
          <a:p>
            <a:endParaRPr lang="en-IN" dirty="0"/>
          </a:p>
        </p:txBody>
      </p:sp>
    </p:spTree>
    <p:extLst>
      <p:ext uri="{BB962C8B-B14F-4D97-AF65-F5344CB8AC3E}">
        <p14:creationId xmlns:p14="http://schemas.microsoft.com/office/powerpoint/2010/main" val="24222533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318CB-15DA-0E92-6509-0C4BD29E946E}"/>
              </a:ext>
            </a:extLst>
          </p:cNvPr>
          <p:cNvSpPr>
            <a:spLocks noGrp="1"/>
          </p:cNvSpPr>
          <p:nvPr>
            <p:ph type="title"/>
          </p:nvPr>
        </p:nvSpPr>
        <p:spPr/>
        <p:txBody>
          <a:bodyPr/>
          <a:lstStyle/>
          <a:p>
            <a:r>
              <a:rPr lang="en-US" dirty="0"/>
              <a:t>Working File Set Upload Completion Notification</a:t>
            </a:r>
            <a:endParaRPr lang="en-IN" dirty="0"/>
          </a:p>
        </p:txBody>
      </p:sp>
      <p:sp>
        <p:nvSpPr>
          <p:cNvPr id="3" name="Content Placeholder 2">
            <a:extLst>
              <a:ext uri="{FF2B5EF4-FFF2-40B4-BE49-F238E27FC236}">
                <a16:creationId xmlns:a16="http://schemas.microsoft.com/office/drawing/2014/main" id="{C319C93C-A76F-5559-8333-7C5B0C762828}"/>
              </a:ext>
            </a:extLst>
          </p:cNvPr>
          <p:cNvSpPr>
            <a:spLocks noGrp="1"/>
          </p:cNvSpPr>
          <p:nvPr>
            <p:ph idx="1"/>
          </p:nvPr>
        </p:nvSpPr>
        <p:spPr/>
        <p:txBody>
          <a:bodyPr/>
          <a:lstStyle/>
          <a:p>
            <a:r>
              <a:rPr lang="en-US" dirty="0"/>
              <a:t>Instead of individual file notifications, this notifies you when all files in a working set have been uploaded.</a:t>
            </a:r>
          </a:p>
          <a:p>
            <a:r>
              <a:rPr lang="en-US" dirty="0"/>
              <a:t>This is enabled using the </a:t>
            </a:r>
            <a:r>
              <a:rPr lang="en-US" dirty="0" err="1"/>
              <a:t>NotifyWhenUploaded</a:t>
            </a:r>
            <a:r>
              <a:rPr lang="en-US" dirty="0"/>
              <a:t> API operation.</a:t>
            </a:r>
          </a:p>
          <a:p>
            <a:r>
              <a:rPr lang="en-US" dirty="0"/>
              <a:t>Example Use Case: A batch job that processes files only after all required files are uploaded.</a:t>
            </a:r>
            <a:endParaRPr lang="en-IN" dirty="0"/>
          </a:p>
        </p:txBody>
      </p:sp>
    </p:spTree>
    <p:extLst>
      <p:ext uri="{BB962C8B-B14F-4D97-AF65-F5344CB8AC3E}">
        <p14:creationId xmlns:p14="http://schemas.microsoft.com/office/powerpoint/2010/main" val="29255787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FAC2-C4FF-0269-1E46-5DE7069349B8}"/>
              </a:ext>
            </a:extLst>
          </p:cNvPr>
          <p:cNvSpPr>
            <a:spLocks noGrp="1"/>
          </p:cNvSpPr>
          <p:nvPr>
            <p:ph type="title"/>
          </p:nvPr>
        </p:nvSpPr>
        <p:spPr/>
        <p:txBody>
          <a:bodyPr/>
          <a:lstStyle/>
          <a:p>
            <a:r>
              <a:rPr lang="en-IN" dirty="0"/>
              <a:t>Cache Refresh Completion Notification</a:t>
            </a:r>
          </a:p>
        </p:txBody>
      </p:sp>
      <p:sp>
        <p:nvSpPr>
          <p:cNvPr id="3" name="Content Placeholder 2">
            <a:extLst>
              <a:ext uri="{FF2B5EF4-FFF2-40B4-BE49-F238E27FC236}">
                <a16:creationId xmlns:a16="http://schemas.microsoft.com/office/drawing/2014/main" id="{81729073-BC24-6C38-ED4E-D0F12E337C58}"/>
              </a:ext>
            </a:extLst>
          </p:cNvPr>
          <p:cNvSpPr>
            <a:spLocks noGrp="1"/>
          </p:cNvSpPr>
          <p:nvPr>
            <p:ph idx="1"/>
          </p:nvPr>
        </p:nvSpPr>
        <p:spPr/>
        <p:txBody>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When the </a:t>
            </a:r>
            <a:r>
              <a:rPr lang="en-US" b="1" dirty="0" err="1">
                <a:latin typeface="Calibri" panose="020F0502020204030204" pitchFamily="34" charset="0"/>
                <a:ea typeface="Calibri" panose="020F0502020204030204" pitchFamily="34" charset="0"/>
                <a:cs typeface="Calibri" panose="020F0502020204030204" pitchFamily="34" charset="0"/>
              </a:rPr>
              <a:t>RefreshCache</a:t>
            </a:r>
            <a:r>
              <a:rPr lang="en-US" dirty="0">
                <a:latin typeface="Calibri" panose="020F0502020204030204" pitchFamily="34" charset="0"/>
                <a:ea typeface="Calibri" panose="020F0502020204030204" pitchFamily="34" charset="0"/>
                <a:cs typeface="Calibri" panose="020F0502020204030204" pitchFamily="34" charset="0"/>
              </a:rPr>
              <a:t> operation is triggered, this notification is sent once the cache is updated.</a:t>
            </a:r>
          </a:p>
          <a:p>
            <a:pPr lvl="1"/>
            <a:r>
              <a:rPr lang="en-US" dirty="0">
                <a:latin typeface="Calibri" panose="020F0502020204030204" pitchFamily="34" charset="0"/>
                <a:ea typeface="Calibri" panose="020F0502020204030204" pitchFamily="34" charset="0"/>
                <a:cs typeface="Calibri" panose="020F0502020204030204" pitchFamily="34" charset="0"/>
              </a:rPr>
              <a:t>This ensures that the on-premises system always accesses the most up-to-date data from </a:t>
            </a:r>
            <a:r>
              <a:rPr lang="en-US" b="1" dirty="0">
                <a:latin typeface="Calibri" panose="020F0502020204030204" pitchFamily="34" charset="0"/>
                <a:ea typeface="Calibri" panose="020F0502020204030204" pitchFamily="34" charset="0"/>
                <a:cs typeface="Calibri" panose="020F0502020204030204" pitchFamily="34" charset="0"/>
              </a:rPr>
              <a:t>Amazon S3</a:t>
            </a:r>
            <a:r>
              <a:rPr lang="en-US"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Example Use Case: Systems that rely on frequent cache updates to work with the latest file versions.</a:t>
            </a:r>
          </a:p>
          <a:p>
            <a:endParaRPr lang="en-IN" dirty="0"/>
          </a:p>
        </p:txBody>
      </p:sp>
    </p:spTree>
    <p:extLst>
      <p:ext uri="{BB962C8B-B14F-4D97-AF65-F5344CB8AC3E}">
        <p14:creationId xmlns:p14="http://schemas.microsoft.com/office/powerpoint/2010/main" val="3201348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79F6-72B9-F309-21EC-C4769A2D67A8}"/>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21898895-47F3-CDE6-2A30-020DEB1D769A}"/>
              </a:ext>
            </a:extLst>
          </p:cNvPr>
          <p:cNvPicPr>
            <a:picLocks noGrp="1" noChangeAspect="1"/>
          </p:cNvPicPr>
          <p:nvPr>
            <p:ph idx="1"/>
          </p:nvPr>
        </p:nvPicPr>
        <p:blipFill>
          <a:blip r:embed="rId2"/>
          <a:stretch>
            <a:fillRect/>
          </a:stretch>
        </p:blipFill>
        <p:spPr>
          <a:xfrm>
            <a:off x="1360713" y="2737592"/>
            <a:ext cx="9862457" cy="2835894"/>
          </a:xfrm>
        </p:spPr>
      </p:pic>
      <p:sp>
        <p:nvSpPr>
          <p:cNvPr id="7" name="TextBox 6">
            <a:extLst>
              <a:ext uri="{FF2B5EF4-FFF2-40B4-BE49-F238E27FC236}">
                <a16:creationId xmlns:a16="http://schemas.microsoft.com/office/drawing/2014/main" id="{B57EA7FB-9352-BAF9-1CBF-D5ADA4D8EB79}"/>
              </a:ext>
            </a:extLst>
          </p:cNvPr>
          <p:cNvSpPr txBox="1"/>
          <p:nvPr/>
        </p:nvSpPr>
        <p:spPr>
          <a:xfrm>
            <a:off x="968829" y="1860594"/>
            <a:ext cx="11223171" cy="923330"/>
          </a:xfrm>
          <a:prstGeom prst="rect">
            <a:avLst/>
          </a:prstGeom>
          <a:noFill/>
        </p:spPr>
        <p:txBody>
          <a:bodyPr wrap="square">
            <a:spAutoFit/>
          </a:bodyPr>
          <a:lstStyle/>
          <a:p>
            <a:r>
              <a:rPr lang="en-IN" dirty="0"/>
              <a:t>S3 File Gateway converts files to S3 objects when uploading files to Amazon S3. The interaction between file operations performed against files shares on S3 File Gateway and S3 objects requires  certain operations to be carefully considered when converting between files and objects.</a:t>
            </a:r>
          </a:p>
        </p:txBody>
      </p:sp>
    </p:spTree>
    <p:extLst>
      <p:ext uri="{BB962C8B-B14F-4D97-AF65-F5344CB8AC3E}">
        <p14:creationId xmlns:p14="http://schemas.microsoft.com/office/powerpoint/2010/main" val="20017375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24AD-8012-AE36-810C-48EF4E93A8AA}"/>
              </a:ext>
            </a:extLst>
          </p:cNvPr>
          <p:cNvSpPr>
            <a:spLocks noGrp="1"/>
          </p:cNvSpPr>
          <p:nvPr>
            <p:ph type="title"/>
          </p:nvPr>
        </p:nvSpPr>
        <p:spPr/>
        <p:txBody>
          <a:bodyPr/>
          <a:lstStyle/>
          <a:p>
            <a:r>
              <a:rPr lang="en-IN" dirty="0" err="1"/>
              <a:t>LAb</a:t>
            </a:r>
            <a:endParaRPr lang="en-IN" dirty="0"/>
          </a:p>
        </p:txBody>
      </p:sp>
      <p:sp>
        <p:nvSpPr>
          <p:cNvPr id="3" name="Content Placeholder 2">
            <a:extLst>
              <a:ext uri="{FF2B5EF4-FFF2-40B4-BE49-F238E27FC236}">
                <a16:creationId xmlns:a16="http://schemas.microsoft.com/office/drawing/2014/main" id="{00702A70-1C5D-73C4-5CC6-EB7DBEC542DA}"/>
              </a:ext>
            </a:extLst>
          </p:cNvPr>
          <p:cNvSpPr>
            <a:spLocks noGrp="1"/>
          </p:cNvSpPr>
          <p:nvPr>
            <p:ph idx="1"/>
          </p:nvPr>
        </p:nvSpPr>
        <p:spPr/>
        <p:txBody>
          <a:bodyPr/>
          <a:lstStyle/>
          <a:p>
            <a:r>
              <a:rPr lang="en-IN" dirty="0" err="1"/>
              <a:t>sns</a:t>
            </a:r>
            <a:endParaRPr lang="en-IN" dirty="0"/>
          </a:p>
        </p:txBody>
      </p:sp>
    </p:spTree>
    <p:extLst>
      <p:ext uri="{BB962C8B-B14F-4D97-AF65-F5344CB8AC3E}">
        <p14:creationId xmlns:p14="http://schemas.microsoft.com/office/powerpoint/2010/main" val="1598362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96A9-A03B-D4C9-21C9-A5D62065E695}"/>
              </a:ext>
            </a:extLst>
          </p:cNvPr>
          <p:cNvSpPr>
            <a:spLocks noGrp="1"/>
          </p:cNvSpPr>
          <p:nvPr>
            <p:ph type="title"/>
          </p:nvPr>
        </p:nvSpPr>
        <p:spPr/>
        <p:txBody>
          <a:bodyPr/>
          <a:lstStyle/>
          <a:p>
            <a:r>
              <a:rPr lang="en-IN" dirty="0"/>
              <a:t>File share metrics</a:t>
            </a:r>
          </a:p>
        </p:txBody>
      </p:sp>
      <p:sp>
        <p:nvSpPr>
          <p:cNvPr id="3" name="Content Placeholder 2">
            <a:extLst>
              <a:ext uri="{FF2B5EF4-FFF2-40B4-BE49-F238E27FC236}">
                <a16:creationId xmlns:a16="http://schemas.microsoft.com/office/drawing/2014/main" id="{83B6BFEB-CA3B-E4C6-6825-550335BEBF4D}"/>
              </a:ext>
            </a:extLst>
          </p:cNvPr>
          <p:cNvSpPr>
            <a:spLocks noGrp="1"/>
          </p:cNvSpPr>
          <p:nvPr>
            <p:ph idx="1"/>
          </p:nvPr>
        </p:nvSpPr>
        <p:spPr/>
        <p:txBody>
          <a:bodyPr/>
          <a:lstStyle/>
          <a:p>
            <a:r>
              <a:rPr lang="en-US" b="1" dirty="0"/>
              <a:t>File share metrics</a:t>
            </a:r>
            <a:r>
              <a:rPr lang="en-US" dirty="0"/>
              <a:t> in AWS Storage Gateway help you monitor the performance and usage of specific file shares. These metrics are similar to gateway-level metrics but focus only on individual file shares.</a:t>
            </a:r>
          </a:p>
          <a:p>
            <a:r>
              <a:rPr lang="en-US" dirty="0"/>
              <a:t>When using these metrics, always specify whether you are looking at </a:t>
            </a:r>
            <a:r>
              <a:rPr lang="en-US" b="1" dirty="0"/>
              <a:t>gateway-level</a:t>
            </a:r>
            <a:r>
              <a:rPr lang="en-US" dirty="0"/>
              <a:t> or </a:t>
            </a:r>
            <a:r>
              <a:rPr lang="en-US" b="1" dirty="0"/>
              <a:t>file share-specific</a:t>
            </a:r>
            <a:r>
              <a:rPr lang="en-US" dirty="0"/>
              <a:t> data. To monitor a particular file share, you need to use its </a:t>
            </a:r>
            <a:r>
              <a:rPr lang="en-US" b="1" dirty="0"/>
              <a:t>File Share ID</a:t>
            </a:r>
            <a:r>
              <a:rPr lang="en-US" dirty="0"/>
              <a:t>.</a:t>
            </a:r>
          </a:p>
          <a:p>
            <a:r>
              <a:rPr lang="en-US" dirty="0"/>
              <a:t>You can view these metrics in </a:t>
            </a:r>
            <a:r>
              <a:rPr lang="en-US" b="1" dirty="0"/>
              <a:t>Amazon CloudWatch</a:t>
            </a:r>
            <a:r>
              <a:rPr lang="en-US" dirty="0"/>
              <a:t> for better insights into your file share's activity and performance.</a:t>
            </a:r>
          </a:p>
          <a:p>
            <a:endParaRPr lang="en-IN" dirty="0"/>
          </a:p>
        </p:txBody>
      </p:sp>
    </p:spTree>
    <p:extLst>
      <p:ext uri="{BB962C8B-B14F-4D97-AF65-F5344CB8AC3E}">
        <p14:creationId xmlns:p14="http://schemas.microsoft.com/office/powerpoint/2010/main" val="14944130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898F-6C60-4F44-7FF1-93487BDAE13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5A3954D-7447-D8A0-D04B-E80B6C1D618E}"/>
              </a:ext>
            </a:extLst>
          </p:cNvPr>
          <p:cNvSpPr>
            <a:spLocks noGrp="1"/>
          </p:cNvSpPr>
          <p:nvPr>
            <p:ph idx="1"/>
          </p:nvPr>
        </p:nvSpPr>
        <p:spPr/>
        <p:txBody>
          <a:bodyPr>
            <a:normAutofit fontScale="92500"/>
          </a:bodyPr>
          <a:lstStyle/>
          <a:p>
            <a:r>
              <a:rPr lang="en-US" dirty="0" err="1"/>
              <a:t>CacheHitPercent</a:t>
            </a:r>
            <a:r>
              <a:rPr lang="en-US" dirty="0"/>
              <a:t>: Shows the percentage of file share read requests served from cache. A higher value means better performance.</a:t>
            </a:r>
          </a:p>
          <a:p>
            <a:r>
              <a:rPr lang="en-US" dirty="0" err="1"/>
              <a:t>CachePercentDirty</a:t>
            </a:r>
            <a:r>
              <a:rPr lang="en-US" dirty="0"/>
              <a:t>: Indicates the percentage of cached data not yet saved to AWS. A lower value is preferable to avoid data loss risks.</a:t>
            </a:r>
          </a:p>
          <a:p>
            <a:r>
              <a:rPr lang="en-US" dirty="0" err="1"/>
              <a:t>CachePercentUsed</a:t>
            </a:r>
            <a:r>
              <a:rPr lang="en-US" dirty="0"/>
              <a:t>: Shows how much of the gateway's cache storage is currently in use. A high value means the cache is almost full.</a:t>
            </a:r>
          </a:p>
          <a:p>
            <a:r>
              <a:rPr lang="en-US" dirty="0" err="1"/>
              <a:t>CloudBytesUploaded</a:t>
            </a:r>
            <a:r>
              <a:rPr lang="en-US" dirty="0"/>
              <a:t>: Indicates the total amount of data uploaded from the gateway to AWS during the reporting period. A higher value suggests more data is being synchronized.</a:t>
            </a:r>
            <a:endParaRPr lang="en-IN" dirty="0"/>
          </a:p>
        </p:txBody>
      </p:sp>
    </p:spTree>
    <p:extLst>
      <p:ext uri="{BB962C8B-B14F-4D97-AF65-F5344CB8AC3E}">
        <p14:creationId xmlns:p14="http://schemas.microsoft.com/office/powerpoint/2010/main" val="28609986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4F624-82E1-B027-F367-74DE580EF1FA}"/>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3931858C-27DC-8653-59A3-33F7283C9FB6}"/>
              </a:ext>
            </a:extLst>
          </p:cNvPr>
          <p:cNvSpPr>
            <a:spLocks noGrp="1"/>
          </p:cNvSpPr>
          <p:nvPr>
            <p:ph idx="1"/>
          </p:nvPr>
        </p:nvSpPr>
        <p:spPr/>
        <p:txBody>
          <a:bodyPr/>
          <a:lstStyle/>
          <a:p>
            <a:r>
              <a:rPr lang="en-US" dirty="0" err="1"/>
              <a:t>CloudBytesDownloaded</a:t>
            </a:r>
            <a:r>
              <a:rPr lang="en-US" dirty="0"/>
              <a:t>: Tracks the total amount of data (in bytes) that the gateway has downloaded from AWS during the reporting period. This helps measure throughput and input/output operations per second (IOPS).</a:t>
            </a:r>
          </a:p>
          <a:p>
            <a:r>
              <a:rPr lang="en-US" dirty="0" err="1"/>
              <a:t>FilesFailingUpload</a:t>
            </a:r>
            <a:r>
              <a:rPr lang="en-US" dirty="0"/>
              <a:t>: Monitors the number of files that are failing to upload to AWS. If this metric increases, it may indicate an issue with connectivity or storage. Health notifications provide more details about the failures.</a:t>
            </a:r>
            <a:endParaRPr lang="en-IN" dirty="0"/>
          </a:p>
        </p:txBody>
      </p:sp>
    </p:spTree>
    <p:extLst>
      <p:ext uri="{BB962C8B-B14F-4D97-AF65-F5344CB8AC3E}">
        <p14:creationId xmlns:p14="http://schemas.microsoft.com/office/powerpoint/2010/main" val="38850627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15FF-90DF-9E60-7688-4E02D0F0CC6A}"/>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4ED4C21A-4025-3E21-C133-CD3515E89708}"/>
              </a:ext>
            </a:extLst>
          </p:cNvPr>
          <p:cNvPicPr>
            <a:picLocks noGrp="1" noChangeAspect="1"/>
          </p:cNvPicPr>
          <p:nvPr>
            <p:ph idx="1"/>
          </p:nvPr>
        </p:nvPicPr>
        <p:blipFill>
          <a:blip r:embed="rId2"/>
          <a:stretch>
            <a:fillRect/>
          </a:stretch>
        </p:blipFill>
        <p:spPr>
          <a:xfrm>
            <a:off x="1796144" y="2451827"/>
            <a:ext cx="9035142" cy="3339373"/>
          </a:xfrm>
        </p:spPr>
      </p:pic>
    </p:spTree>
    <p:extLst>
      <p:ext uri="{BB962C8B-B14F-4D97-AF65-F5344CB8AC3E}">
        <p14:creationId xmlns:p14="http://schemas.microsoft.com/office/powerpoint/2010/main" val="1994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6AD0-01A0-124D-AEFB-130E76958CC2}"/>
              </a:ext>
            </a:extLst>
          </p:cNvPr>
          <p:cNvSpPr>
            <a:spLocks noGrp="1"/>
          </p:cNvSpPr>
          <p:nvPr>
            <p:ph type="title"/>
          </p:nvPr>
        </p:nvSpPr>
        <p:spPr/>
        <p:txBody>
          <a:bodyPr/>
          <a:lstStyle/>
          <a:p>
            <a:r>
              <a:rPr lang="en-IN" dirty="0"/>
              <a:t>Batch jobs</a:t>
            </a:r>
          </a:p>
        </p:txBody>
      </p:sp>
      <p:sp>
        <p:nvSpPr>
          <p:cNvPr id="3" name="Content Placeholder 2">
            <a:extLst>
              <a:ext uri="{FF2B5EF4-FFF2-40B4-BE49-F238E27FC236}">
                <a16:creationId xmlns:a16="http://schemas.microsoft.com/office/drawing/2014/main" id="{BAAC5386-5BD2-CF1A-2B1D-CA00D5484C84}"/>
              </a:ext>
            </a:extLst>
          </p:cNvPr>
          <p:cNvSpPr>
            <a:spLocks noGrp="1"/>
          </p:cNvSpPr>
          <p:nvPr>
            <p:ph idx="1"/>
          </p:nvPr>
        </p:nvSpPr>
        <p:spPr/>
        <p:txBody>
          <a:bodyPr/>
          <a:lstStyle/>
          <a:p>
            <a:r>
              <a:rPr lang="en-US" b="1" dirty="0"/>
              <a:t>Amazon S3 Batch Operations</a:t>
            </a:r>
            <a:r>
              <a:rPr lang="en-US" dirty="0"/>
              <a:t> allow you to perform large-scale actions on millions or billions of objects stored in Amazon S3. Instead of writing custom scripts or applications to process each object individually, </a:t>
            </a:r>
          </a:p>
          <a:p>
            <a:r>
              <a:rPr lang="en-US" dirty="0"/>
              <a:t>S3 Batch Operations let you automate tasks efficiently.</a:t>
            </a:r>
            <a:endParaRPr lang="en-IN" dirty="0"/>
          </a:p>
        </p:txBody>
      </p:sp>
    </p:spTree>
    <p:extLst>
      <p:ext uri="{BB962C8B-B14F-4D97-AF65-F5344CB8AC3E}">
        <p14:creationId xmlns:p14="http://schemas.microsoft.com/office/powerpoint/2010/main" val="1821567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1C6A-09DC-1F73-6122-78F3B08C6E19}"/>
              </a:ext>
            </a:extLst>
          </p:cNvPr>
          <p:cNvSpPr>
            <a:spLocks noGrp="1"/>
          </p:cNvSpPr>
          <p:nvPr>
            <p:ph type="title"/>
          </p:nvPr>
        </p:nvSpPr>
        <p:spPr/>
        <p:txBody>
          <a:bodyPr/>
          <a:lstStyle/>
          <a:p>
            <a:r>
              <a:rPr lang="en-IN" dirty="0"/>
              <a:t>..</a:t>
            </a:r>
          </a:p>
        </p:txBody>
      </p:sp>
      <p:pic>
        <p:nvPicPr>
          <p:cNvPr id="6" name="Content Placeholder 5">
            <a:extLst>
              <a:ext uri="{FF2B5EF4-FFF2-40B4-BE49-F238E27FC236}">
                <a16:creationId xmlns:a16="http://schemas.microsoft.com/office/drawing/2014/main" id="{17930273-D751-C7AF-045F-D20F2E762778}"/>
              </a:ext>
            </a:extLst>
          </p:cNvPr>
          <p:cNvPicPr>
            <a:picLocks noGrp="1" noChangeAspect="1"/>
          </p:cNvPicPr>
          <p:nvPr>
            <p:ph idx="1"/>
          </p:nvPr>
        </p:nvPicPr>
        <p:blipFill>
          <a:blip r:embed="rId2"/>
          <a:stretch>
            <a:fillRect/>
          </a:stretch>
        </p:blipFill>
        <p:spPr>
          <a:xfrm>
            <a:off x="1451578" y="2121188"/>
            <a:ext cx="9140221" cy="3626470"/>
          </a:xfrm>
        </p:spPr>
      </p:pic>
    </p:spTree>
    <p:extLst>
      <p:ext uri="{BB962C8B-B14F-4D97-AF65-F5344CB8AC3E}">
        <p14:creationId xmlns:p14="http://schemas.microsoft.com/office/powerpoint/2010/main" val="3686430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F842-4E17-9F64-8292-D0BA3722A6F0}"/>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D6EC05FD-5A2C-E592-06D7-A4AA50A4EF2B}"/>
              </a:ext>
            </a:extLst>
          </p:cNvPr>
          <p:cNvSpPr>
            <a:spLocks noGrp="1"/>
          </p:cNvSpPr>
          <p:nvPr>
            <p:ph idx="1"/>
          </p:nvPr>
        </p:nvSpPr>
        <p:spPr/>
        <p:txBody>
          <a:bodyPr/>
          <a:lstStyle/>
          <a:p>
            <a:r>
              <a:rPr lang="en-IN" dirty="0"/>
              <a:t>Batch operation</a:t>
            </a:r>
          </a:p>
        </p:txBody>
      </p:sp>
    </p:spTree>
    <p:extLst>
      <p:ext uri="{BB962C8B-B14F-4D97-AF65-F5344CB8AC3E}">
        <p14:creationId xmlns:p14="http://schemas.microsoft.com/office/powerpoint/2010/main" val="4004231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8041-1670-1679-CE6E-F02B50404DBE}"/>
              </a:ext>
            </a:extLst>
          </p:cNvPr>
          <p:cNvSpPr>
            <a:spLocks noGrp="1"/>
          </p:cNvSpPr>
          <p:nvPr>
            <p:ph type="title"/>
          </p:nvPr>
        </p:nvSpPr>
        <p:spPr/>
        <p:txBody>
          <a:bodyPr/>
          <a:lstStyle/>
          <a:p>
            <a:r>
              <a:rPr lang="en-US" dirty="0"/>
              <a:t>Replacing Your Existing S3 File Gateway with a New Instance</a:t>
            </a:r>
            <a:endParaRPr lang="en-IN" dirty="0"/>
          </a:p>
        </p:txBody>
      </p:sp>
      <p:sp>
        <p:nvSpPr>
          <p:cNvPr id="3" name="Content Placeholder 2">
            <a:extLst>
              <a:ext uri="{FF2B5EF4-FFF2-40B4-BE49-F238E27FC236}">
                <a16:creationId xmlns:a16="http://schemas.microsoft.com/office/drawing/2014/main" id="{E66AA510-5C56-828D-ED7C-7994989DE4F3}"/>
              </a:ext>
            </a:extLst>
          </p:cNvPr>
          <p:cNvSpPr>
            <a:spLocks noGrp="1"/>
          </p:cNvSpPr>
          <p:nvPr>
            <p:ph idx="1"/>
          </p:nvPr>
        </p:nvSpPr>
        <p:spPr/>
        <p:txBody>
          <a:bodyPr/>
          <a:lstStyle/>
          <a:p>
            <a:pPr lvl="1"/>
            <a:r>
              <a:rPr lang="en-US" dirty="0"/>
              <a:t>You can replace an existing S3 File Gateway with a new instance to accommodate growing data and performance demands or in response to an AWS notification prompting migration.</a:t>
            </a:r>
          </a:p>
          <a:p>
            <a:pPr lvl="1"/>
            <a:r>
              <a:rPr lang="en-US" dirty="0"/>
              <a:t> This may be necessary if you want to transition your gateway to a more efficient host platform, upgrade to a newer Amazon EC2 instance, or update the underlying server hardware.</a:t>
            </a:r>
          </a:p>
          <a:p>
            <a:pPr marL="457200" lvl="1" indent="0">
              <a:buNone/>
            </a:pPr>
            <a:r>
              <a:rPr lang="en-US" dirty="0"/>
              <a:t>There are two approaches to replacing an S3 File Gateway</a:t>
            </a:r>
          </a:p>
          <a:p>
            <a:pPr marL="457200" lvl="1" indent="0">
              <a:buNone/>
            </a:pPr>
            <a:endParaRPr lang="en-IN" dirty="0"/>
          </a:p>
        </p:txBody>
      </p:sp>
    </p:spTree>
    <p:extLst>
      <p:ext uri="{BB962C8B-B14F-4D97-AF65-F5344CB8AC3E}">
        <p14:creationId xmlns:p14="http://schemas.microsoft.com/office/powerpoint/2010/main" val="568284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BF6A-CC09-7A17-F782-E1BEC77B34B3}"/>
              </a:ext>
            </a:extLst>
          </p:cNvPr>
          <p:cNvSpPr>
            <a:spLocks noGrp="1"/>
          </p:cNvSpPr>
          <p:nvPr>
            <p:ph type="title"/>
          </p:nvPr>
        </p:nvSpPr>
        <p:spPr/>
        <p:txBody>
          <a:bodyPr/>
          <a:lstStyle/>
          <a:p>
            <a:r>
              <a:rPr lang="en-US" dirty="0"/>
              <a:t>..</a:t>
            </a:r>
            <a:endParaRPr lang="en-IN" dirty="0"/>
          </a:p>
        </p:txBody>
      </p:sp>
      <p:sp>
        <p:nvSpPr>
          <p:cNvPr id="7" name="Content Placeholder 6">
            <a:extLst>
              <a:ext uri="{FF2B5EF4-FFF2-40B4-BE49-F238E27FC236}">
                <a16:creationId xmlns:a16="http://schemas.microsoft.com/office/drawing/2014/main" id="{2939E7D0-6348-DC8B-4B31-B69B62150E3F}"/>
              </a:ext>
            </a:extLst>
          </p:cNvPr>
          <p:cNvSpPr>
            <a:spLocks noGrp="1"/>
          </p:cNvSpPr>
          <p:nvPr>
            <p:ph idx="1"/>
          </p:nvPr>
        </p:nvSpPr>
        <p:spPr/>
        <p:txBody>
          <a:bodyPr>
            <a:normAutofit fontScale="92500" lnSpcReduction="10000"/>
          </a:bodyPr>
          <a:lstStyle/>
          <a:p>
            <a:r>
              <a:rPr lang="en-US" b="1" dirty="0">
                <a:latin typeface="Calibri Light" panose="020F0302020204030204" pitchFamily="34" charset="0"/>
                <a:ea typeface="Calibri Light" panose="020F0302020204030204" pitchFamily="34" charset="0"/>
                <a:cs typeface="Calibri Light" panose="020F0302020204030204" pitchFamily="34" charset="0"/>
              </a:rPr>
              <a:t>Method 1: Migrate Cache Disk and Gateway ID</a:t>
            </a:r>
          </a:p>
          <a:p>
            <a:pPr lvl="1"/>
            <a:r>
              <a:rPr lang="en-US" b="1" dirty="0">
                <a:latin typeface="Calibri Light" panose="020F0302020204030204" pitchFamily="34" charset="0"/>
                <a:ea typeface="Calibri Light" panose="020F0302020204030204" pitchFamily="34" charset="0"/>
                <a:cs typeface="Calibri Light" panose="020F0302020204030204" pitchFamily="34" charset="0"/>
              </a:rPr>
              <a:t>How it works:</a:t>
            </a:r>
            <a:r>
              <a:rPr lang="en-US" dirty="0">
                <a:latin typeface="Calibri Light" panose="020F0302020204030204" pitchFamily="34" charset="0"/>
                <a:ea typeface="Calibri Light" panose="020F0302020204030204" pitchFamily="34" charset="0"/>
                <a:cs typeface="Calibri Light" panose="020F0302020204030204" pitchFamily="34" charset="0"/>
              </a:rPr>
              <a:t> Keeps the existing cache disk, so data is already available.</a:t>
            </a:r>
          </a:p>
          <a:p>
            <a:pPr lvl="1"/>
            <a:r>
              <a:rPr lang="en-US" b="1" dirty="0">
                <a:latin typeface="Calibri Light" panose="020F0302020204030204" pitchFamily="34" charset="0"/>
                <a:ea typeface="Calibri Light" panose="020F0302020204030204" pitchFamily="34" charset="0"/>
                <a:cs typeface="Calibri Light" panose="020F0302020204030204" pitchFamily="34" charset="0"/>
              </a:rPr>
              <a:t>Best for:</a:t>
            </a:r>
            <a:r>
              <a:rPr lang="en-US" dirty="0">
                <a:latin typeface="Calibri Light" panose="020F0302020204030204" pitchFamily="34" charset="0"/>
                <a:ea typeface="Calibri Light" panose="020F0302020204030204" pitchFamily="34" charset="0"/>
                <a:cs typeface="Calibri Light" panose="020F0302020204030204" pitchFamily="34" charset="0"/>
              </a:rPr>
              <a:t> If your gateway has a </a:t>
            </a:r>
            <a:r>
              <a:rPr lang="en-US" b="1" dirty="0">
                <a:latin typeface="Calibri Light" panose="020F0302020204030204" pitchFamily="34" charset="0"/>
                <a:ea typeface="Calibri Light" panose="020F0302020204030204" pitchFamily="34" charset="0"/>
                <a:cs typeface="Calibri Light" panose="020F0302020204030204" pitchFamily="34" charset="0"/>
              </a:rPr>
              <a:t>large cache</a:t>
            </a:r>
            <a:r>
              <a:rPr lang="en-US" dirty="0">
                <a:latin typeface="Calibri Light" panose="020F0302020204030204" pitchFamily="34" charset="0"/>
                <a:ea typeface="Calibri Light" panose="020F0302020204030204" pitchFamily="34" charset="0"/>
                <a:cs typeface="Calibri Light" panose="020F0302020204030204" pitchFamily="34" charset="0"/>
              </a:rPr>
              <a:t> or if your applications need quick access to cached data.</a:t>
            </a:r>
          </a:p>
          <a:p>
            <a:pPr lvl="1"/>
            <a:r>
              <a:rPr lang="en-US" b="1" dirty="0">
                <a:latin typeface="Calibri Light" panose="020F0302020204030204" pitchFamily="34" charset="0"/>
                <a:ea typeface="Calibri Light" panose="020F0302020204030204" pitchFamily="34" charset="0"/>
                <a:cs typeface="Calibri Light" panose="020F0302020204030204" pitchFamily="34" charset="0"/>
              </a:rPr>
              <a:t>Downtime:</a:t>
            </a:r>
            <a:r>
              <a:rPr lang="en-US" dirty="0">
                <a:latin typeface="Calibri Light" panose="020F0302020204030204" pitchFamily="34" charset="0"/>
                <a:ea typeface="Calibri Light" panose="020F0302020204030204" pitchFamily="34" charset="0"/>
                <a:cs typeface="Calibri Light" panose="020F0302020204030204" pitchFamily="34" charset="0"/>
              </a:rPr>
              <a:t> The gateway will be </a:t>
            </a:r>
            <a:r>
              <a:rPr lang="en-US" b="1" dirty="0">
                <a:latin typeface="Calibri Light" panose="020F0302020204030204" pitchFamily="34" charset="0"/>
                <a:ea typeface="Calibri Light" panose="020F0302020204030204" pitchFamily="34" charset="0"/>
                <a:cs typeface="Calibri Light" panose="020F0302020204030204" pitchFamily="34" charset="0"/>
              </a:rPr>
              <a:t>offline for 1-2 hours</a:t>
            </a:r>
            <a:r>
              <a:rPr lang="en-US" dirty="0">
                <a:latin typeface="Calibri Light" panose="020F0302020204030204" pitchFamily="34" charset="0"/>
                <a:ea typeface="Calibri Light" panose="020F0302020204030204" pitchFamily="34" charset="0"/>
                <a:cs typeface="Calibri Light" panose="020F0302020204030204" pitchFamily="34" charset="0"/>
              </a:rPr>
              <a:t> during migration.</a:t>
            </a:r>
          </a:p>
          <a:p>
            <a:r>
              <a:rPr lang="en-US" b="1" dirty="0">
                <a:latin typeface="Calibri Light" panose="020F0302020204030204" pitchFamily="34" charset="0"/>
                <a:ea typeface="Calibri Light" panose="020F0302020204030204" pitchFamily="34" charset="0"/>
                <a:cs typeface="Calibri Light" panose="020F0302020204030204" pitchFamily="34" charset="0"/>
              </a:rPr>
              <a:t>Method 2: New Instance with Empty Cache</a:t>
            </a:r>
          </a:p>
          <a:p>
            <a:pPr lvl="1"/>
            <a:r>
              <a:rPr lang="en-US" b="1" dirty="0">
                <a:latin typeface="Calibri Light" panose="020F0302020204030204" pitchFamily="34" charset="0"/>
                <a:ea typeface="Calibri Light" panose="020F0302020204030204" pitchFamily="34" charset="0"/>
                <a:cs typeface="Calibri Light" panose="020F0302020204030204" pitchFamily="34" charset="0"/>
              </a:rPr>
              <a:t>How it works:</a:t>
            </a:r>
            <a:r>
              <a:rPr lang="en-US" dirty="0">
                <a:latin typeface="Calibri Light" panose="020F0302020204030204" pitchFamily="34" charset="0"/>
                <a:ea typeface="Calibri Light" panose="020F0302020204030204" pitchFamily="34" charset="0"/>
                <a:cs typeface="Calibri Light" panose="020F0302020204030204" pitchFamily="34" charset="0"/>
              </a:rPr>
              <a:t> A fresh instance is set up, and data is downloaded again from </a:t>
            </a:r>
            <a:r>
              <a:rPr lang="en-US" b="1" dirty="0">
                <a:latin typeface="Calibri Light" panose="020F0302020204030204" pitchFamily="34" charset="0"/>
                <a:ea typeface="Calibri Light" panose="020F0302020204030204" pitchFamily="34" charset="0"/>
                <a:cs typeface="Calibri Light" panose="020F0302020204030204" pitchFamily="34" charset="0"/>
              </a:rPr>
              <a:t>AWS Cloud</a:t>
            </a:r>
            <a:r>
              <a:rPr lang="en-US" dirty="0">
                <a:latin typeface="Calibri Light" panose="020F0302020204030204" pitchFamily="34" charset="0"/>
                <a:ea typeface="Calibri Light" panose="020F0302020204030204" pitchFamily="34" charset="0"/>
                <a:cs typeface="Calibri Light" panose="020F0302020204030204" pitchFamily="34" charset="0"/>
              </a:rPr>
              <a:t>.</a:t>
            </a:r>
          </a:p>
          <a:p>
            <a:pPr lvl="1"/>
            <a:r>
              <a:rPr lang="en-US" b="1" dirty="0">
                <a:latin typeface="Calibri Light" panose="020F0302020204030204" pitchFamily="34" charset="0"/>
                <a:ea typeface="Calibri Light" panose="020F0302020204030204" pitchFamily="34" charset="0"/>
                <a:cs typeface="Calibri Light" panose="020F0302020204030204" pitchFamily="34" charset="0"/>
              </a:rPr>
              <a:t>Best for:</a:t>
            </a:r>
            <a:r>
              <a:rPr lang="en-US" dirty="0">
                <a:latin typeface="Calibri Light" panose="020F0302020204030204" pitchFamily="34" charset="0"/>
                <a:ea typeface="Calibri Light" panose="020F0302020204030204" pitchFamily="34" charset="0"/>
                <a:cs typeface="Calibri Light" panose="020F0302020204030204" pitchFamily="34" charset="0"/>
              </a:rPr>
              <a:t> Workloads that are </a:t>
            </a:r>
            <a:r>
              <a:rPr lang="en-US" b="1" dirty="0">
                <a:latin typeface="Calibri Light" panose="020F0302020204030204" pitchFamily="34" charset="0"/>
                <a:ea typeface="Calibri Light" panose="020F0302020204030204" pitchFamily="34" charset="0"/>
                <a:cs typeface="Calibri Light" panose="020F0302020204030204" pitchFamily="34" charset="0"/>
              </a:rPr>
              <a:t>write-heavy</a:t>
            </a:r>
            <a:r>
              <a:rPr lang="en-US" dirty="0">
                <a:latin typeface="Calibri Light" panose="020F0302020204030204" pitchFamily="34" charset="0"/>
                <a:ea typeface="Calibri Light" panose="020F0302020204030204" pitchFamily="34" charset="0"/>
                <a:cs typeface="Calibri Light" panose="020F0302020204030204" pitchFamily="34" charset="0"/>
              </a:rPr>
              <a:t> and can handle delays in reading from the cloud.</a:t>
            </a:r>
          </a:p>
          <a:p>
            <a:pPr lvl="1"/>
            <a:r>
              <a:rPr lang="en-US" b="1" dirty="0">
                <a:latin typeface="Calibri Light" panose="020F0302020204030204" pitchFamily="34" charset="0"/>
                <a:ea typeface="Calibri Light" panose="020F0302020204030204" pitchFamily="34" charset="0"/>
                <a:cs typeface="Calibri Light" panose="020F0302020204030204" pitchFamily="34" charset="0"/>
              </a:rPr>
              <a:t>Downtime:</a:t>
            </a:r>
            <a:r>
              <a:rPr lang="en-US" dirty="0">
                <a:latin typeface="Calibri Light" panose="020F0302020204030204" pitchFamily="34" charset="0"/>
                <a:ea typeface="Calibri Light" panose="020F0302020204030204" pitchFamily="34" charset="0"/>
                <a:cs typeface="Calibri Light" panose="020F0302020204030204" pitchFamily="34" charset="0"/>
              </a:rPr>
              <a:t> File shares remain available, but there will be a </a:t>
            </a:r>
            <a:r>
              <a:rPr lang="en-US" b="1" dirty="0">
                <a:latin typeface="Calibri Light" panose="020F0302020204030204" pitchFamily="34" charset="0"/>
                <a:ea typeface="Calibri Light" panose="020F0302020204030204" pitchFamily="34" charset="0"/>
                <a:cs typeface="Calibri Light" panose="020F0302020204030204" pitchFamily="34" charset="0"/>
              </a:rPr>
              <a:t>short cutover delay</a:t>
            </a:r>
            <a:r>
              <a:rPr lang="en-US" dirty="0">
                <a:latin typeface="Calibri Light" panose="020F0302020204030204" pitchFamily="34" charset="0"/>
                <a:ea typeface="Calibri Light" panose="020F0302020204030204" pitchFamily="34" charset="0"/>
                <a:cs typeface="Calibri Light" panose="020F0302020204030204" pitchFamily="34" charset="0"/>
              </a:rPr>
              <a:t> when switching between file shares.</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7836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FD757-AF63-F5B9-A237-A104EE39885E}"/>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2C8D433E-5E25-6CC2-8FEA-A2FD3DA9899B}"/>
              </a:ext>
            </a:extLst>
          </p:cNvPr>
          <p:cNvSpPr>
            <a:spLocks noGrp="1"/>
          </p:cNvSpPr>
          <p:nvPr>
            <p:ph idx="1"/>
          </p:nvPr>
        </p:nvSpPr>
        <p:spPr/>
        <p:txBody>
          <a:bodyPr>
            <a:normAutofit fontScale="92500"/>
          </a:bodyPr>
          <a:lstStyle/>
          <a:p>
            <a:r>
              <a:rPr lang="en-US" dirty="0"/>
              <a:t>When a file is written to the S3 File Gateway by an NFS or SMB client, the File Gateway uploads the file's data to Amazon S3 followed by its metadata, (ownerships, timestamps, etc.). Uploading the file data creates an S3 object, and uploading the metadata for the file updates the metadata for the S3 object. This process creates another version of the object, resulting in two versions of an object. If S3 Versioning is turned on, both versions will be stored.</a:t>
            </a:r>
          </a:p>
          <a:p>
            <a:r>
              <a:rPr lang="en-US" dirty="0"/>
              <a:t>When a file is modified in the S3 File Gateway by an NFS or SMB client after it has been uploaded to Amazon S3, the S3 File Gateway uploads the new or modified data instead of uploading the whole file. The file modification results in a new version of the S3 object being created</a:t>
            </a:r>
            <a:endParaRPr lang="en-IN" dirty="0"/>
          </a:p>
        </p:txBody>
      </p:sp>
    </p:spTree>
    <p:extLst>
      <p:ext uri="{BB962C8B-B14F-4D97-AF65-F5344CB8AC3E}">
        <p14:creationId xmlns:p14="http://schemas.microsoft.com/office/powerpoint/2010/main" val="964745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94DA-9058-E53B-6A0E-F48FC2B1FFDF}"/>
              </a:ext>
            </a:extLst>
          </p:cNvPr>
          <p:cNvSpPr>
            <a:spLocks noGrp="1"/>
          </p:cNvSpPr>
          <p:nvPr>
            <p:ph type="title"/>
          </p:nvPr>
        </p:nvSpPr>
        <p:spPr/>
        <p:txBody>
          <a:bodyPr/>
          <a:lstStyle/>
          <a:p>
            <a:r>
              <a:rPr lang="en-US" dirty="0"/>
              <a:t>Lab guide</a:t>
            </a:r>
            <a:endParaRPr lang="en-IN" dirty="0"/>
          </a:p>
        </p:txBody>
      </p:sp>
      <p:sp>
        <p:nvSpPr>
          <p:cNvPr id="3" name="Content Placeholder 2">
            <a:extLst>
              <a:ext uri="{FF2B5EF4-FFF2-40B4-BE49-F238E27FC236}">
                <a16:creationId xmlns:a16="http://schemas.microsoft.com/office/drawing/2014/main" id="{944C14CE-3670-A0E5-7AE4-BFDA3BD2BE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79350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75069-EFFC-B70A-9B7B-3967A327D72B}"/>
              </a:ext>
            </a:extLst>
          </p:cNvPr>
          <p:cNvSpPr>
            <a:spLocks noGrp="1"/>
          </p:cNvSpPr>
          <p:nvPr>
            <p:ph type="title"/>
          </p:nvPr>
        </p:nvSpPr>
        <p:spPr/>
        <p:txBody>
          <a:bodyPr/>
          <a:lstStyle/>
          <a:p>
            <a:r>
              <a:rPr lang="en-US" dirty="0"/>
              <a:t>Basic troubleshooting </a:t>
            </a:r>
            <a:r>
              <a:rPr lang="en-US" dirty="0" err="1"/>
              <a:t>Authetication</a:t>
            </a:r>
            <a:endParaRPr lang="en-IN" dirty="0"/>
          </a:p>
        </p:txBody>
      </p:sp>
      <p:sp>
        <p:nvSpPr>
          <p:cNvPr id="3" name="Content Placeholder 2">
            <a:extLst>
              <a:ext uri="{FF2B5EF4-FFF2-40B4-BE49-F238E27FC236}">
                <a16:creationId xmlns:a16="http://schemas.microsoft.com/office/drawing/2014/main" id="{33F5C7E4-42B0-12CB-B7FA-06AAAFBB4453}"/>
              </a:ext>
            </a:extLst>
          </p:cNvPr>
          <p:cNvSpPr>
            <a:spLocks noGrp="1"/>
          </p:cNvSpPr>
          <p:nvPr>
            <p:ph idx="1"/>
          </p:nvPr>
        </p:nvSpPr>
        <p:spPr/>
        <p:txBody>
          <a:bodyPr/>
          <a:lstStyle/>
          <a:p>
            <a:r>
              <a:rPr lang="en-US" dirty="0"/>
              <a:t>The image shows an AWS IAM authorization error related to AWS Storage Gateway (SGW). This error occurs when a user tries to perform an action on a resource but lacks the necessary IAM permissions.</a:t>
            </a:r>
          </a:p>
          <a:p>
            <a:r>
              <a:rPr lang="en-US" dirty="0"/>
              <a:t>Explanation: The user (IAM user) attempted to perform the action </a:t>
            </a:r>
            <a:r>
              <a:rPr lang="en-US" dirty="0" err="1"/>
              <a:t>sgw:GetWidget</a:t>
            </a:r>
            <a:r>
              <a:rPr lang="en-US" dirty="0"/>
              <a:t> on the resource my-example-widget.</a:t>
            </a:r>
          </a:p>
          <a:p>
            <a:r>
              <a:rPr lang="en-US" dirty="0"/>
              <a:t>However, their IAM role or policy does not grant permission for this </a:t>
            </a:r>
            <a:r>
              <a:rPr lang="en-US" dirty="0" err="1"/>
              <a:t>action.As</a:t>
            </a:r>
            <a:r>
              <a:rPr lang="en-US" dirty="0"/>
              <a:t> a result, AWS denies the request, displaying the error message.</a:t>
            </a:r>
            <a:endParaRPr lang="en-IN" dirty="0"/>
          </a:p>
        </p:txBody>
      </p:sp>
    </p:spTree>
    <p:extLst>
      <p:ext uri="{BB962C8B-B14F-4D97-AF65-F5344CB8AC3E}">
        <p14:creationId xmlns:p14="http://schemas.microsoft.com/office/powerpoint/2010/main" val="27592629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EA1F-A43F-4F43-FA09-73717B7E466D}"/>
              </a:ext>
            </a:extLst>
          </p:cNvPr>
          <p:cNvSpPr>
            <a:spLocks noGrp="1"/>
          </p:cNvSpPr>
          <p:nvPr>
            <p:ph type="title"/>
          </p:nvPr>
        </p:nvSpPr>
        <p:spPr/>
        <p:txBody>
          <a:bodyPr/>
          <a:lstStyle/>
          <a:p>
            <a:r>
              <a:rPr lang="en-US" dirty="0"/>
              <a:t>..</a:t>
            </a:r>
            <a:endParaRPr lang="en-IN" dirty="0"/>
          </a:p>
        </p:txBody>
      </p:sp>
      <p:pic>
        <p:nvPicPr>
          <p:cNvPr id="6" name="Content Placeholder 5">
            <a:extLst>
              <a:ext uri="{FF2B5EF4-FFF2-40B4-BE49-F238E27FC236}">
                <a16:creationId xmlns:a16="http://schemas.microsoft.com/office/drawing/2014/main" id="{82144F0A-29C0-B7C6-BDCC-4E936664D2A3}"/>
              </a:ext>
            </a:extLst>
          </p:cNvPr>
          <p:cNvPicPr>
            <a:picLocks noGrp="1" noChangeAspect="1"/>
          </p:cNvPicPr>
          <p:nvPr>
            <p:ph idx="1"/>
          </p:nvPr>
        </p:nvPicPr>
        <p:blipFill>
          <a:blip r:embed="rId2"/>
          <a:stretch>
            <a:fillRect/>
          </a:stretch>
        </p:blipFill>
        <p:spPr>
          <a:xfrm>
            <a:off x="1578429" y="2081439"/>
            <a:ext cx="8196941" cy="3449638"/>
          </a:xfrm>
        </p:spPr>
      </p:pic>
    </p:spTree>
    <p:extLst>
      <p:ext uri="{BB962C8B-B14F-4D97-AF65-F5344CB8AC3E}">
        <p14:creationId xmlns:p14="http://schemas.microsoft.com/office/powerpoint/2010/main" val="7509879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EF4D-85F5-AD98-9489-430769AE6281}"/>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44A2371F-2BD5-C776-6242-048B3E98AFA0}"/>
              </a:ext>
            </a:extLst>
          </p:cNvPr>
          <p:cNvPicPr>
            <a:picLocks noGrp="1" noChangeAspect="1"/>
          </p:cNvPicPr>
          <p:nvPr>
            <p:ph idx="1"/>
          </p:nvPr>
        </p:nvPicPr>
        <p:blipFill>
          <a:blip r:embed="rId2"/>
          <a:stretch>
            <a:fillRect/>
          </a:stretch>
        </p:blipFill>
        <p:spPr>
          <a:xfrm>
            <a:off x="1589314" y="2537556"/>
            <a:ext cx="9786257" cy="3090357"/>
          </a:xfrm>
        </p:spPr>
      </p:pic>
    </p:spTree>
    <p:extLst>
      <p:ext uri="{BB962C8B-B14F-4D97-AF65-F5344CB8AC3E}">
        <p14:creationId xmlns:p14="http://schemas.microsoft.com/office/powerpoint/2010/main" val="28645018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2325-D46C-74BF-BF27-52F56318789C}"/>
              </a:ext>
            </a:extLst>
          </p:cNvPr>
          <p:cNvSpPr>
            <a:spLocks noGrp="1"/>
          </p:cNvSpPr>
          <p:nvPr>
            <p:ph type="title"/>
          </p:nvPr>
        </p:nvSpPr>
        <p:spPr/>
        <p:txBody>
          <a:bodyPr/>
          <a:lstStyle/>
          <a:p>
            <a:r>
              <a:rPr lang="en-US" dirty="0"/>
              <a:t>Gateway issue</a:t>
            </a:r>
            <a:endParaRPr lang="en-IN" dirty="0"/>
          </a:p>
        </p:txBody>
      </p:sp>
      <p:sp>
        <p:nvSpPr>
          <p:cNvPr id="3" name="Content Placeholder 2">
            <a:extLst>
              <a:ext uri="{FF2B5EF4-FFF2-40B4-BE49-F238E27FC236}">
                <a16:creationId xmlns:a16="http://schemas.microsoft.com/office/drawing/2014/main" id="{3E7559A0-9318-7346-B58A-322C6842F894}"/>
              </a:ext>
            </a:extLst>
          </p:cNvPr>
          <p:cNvSpPr>
            <a:spLocks noGrp="1"/>
          </p:cNvSpPr>
          <p:nvPr>
            <p:ph idx="1"/>
          </p:nvPr>
        </p:nvSpPr>
        <p:spPr/>
        <p:txBody>
          <a:bodyPr/>
          <a:lstStyle/>
          <a:p>
            <a:r>
              <a:rPr lang="en-US" dirty="0"/>
              <a:t>The gateway cannot reach AWS Storage Gateway service endpoints (network issue).</a:t>
            </a:r>
          </a:p>
          <a:p>
            <a:r>
              <a:rPr lang="en-US" dirty="0"/>
              <a:t>The gateway unexpectedly shut down (power or system failure).</a:t>
            </a:r>
          </a:p>
          <a:p>
            <a:r>
              <a:rPr lang="en-US" dirty="0"/>
              <a:t>A cache disk associated with the gateway is disconnected, modified, or has failed (hardware or disk issue).</a:t>
            </a:r>
            <a:endParaRPr lang="en-IN" dirty="0"/>
          </a:p>
        </p:txBody>
      </p:sp>
    </p:spTree>
    <p:extLst>
      <p:ext uri="{BB962C8B-B14F-4D97-AF65-F5344CB8AC3E}">
        <p14:creationId xmlns:p14="http://schemas.microsoft.com/office/powerpoint/2010/main" val="28639453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E209-E888-2467-C49B-0F0855C3C302}"/>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86312B1A-A6C9-1F92-F6C5-B0657F011C91}"/>
              </a:ext>
            </a:extLst>
          </p:cNvPr>
          <p:cNvSpPr>
            <a:spLocks noGrp="1"/>
          </p:cNvSpPr>
          <p:nvPr>
            <p:ph idx="1"/>
          </p:nvPr>
        </p:nvSpPr>
        <p:spPr/>
        <p:txBody>
          <a:bodyPr/>
          <a:lstStyle/>
          <a:p>
            <a:r>
              <a:rPr lang="en-US" dirty="0"/>
              <a:t>Identify the root cause and resolve the issue.</a:t>
            </a:r>
          </a:p>
          <a:p>
            <a:r>
              <a:rPr lang="en-US" dirty="0"/>
              <a:t>Check network connectivity (firewall, proxy settings).</a:t>
            </a:r>
          </a:p>
          <a:p>
            <a:r>
              <a:rPr lang="en-US" dirty="0"/>
              <a:t>Ensure the cache disk is properly attached and functioning.</a:t>
            </a:r>
          </a:p>
          <a:p>
            <a:r>
              <a:rPr lang="en-US" dirty="0"/>
              <a:t>Restart the Storage Gateway service if needed.</a:t>
            </a:r>
            <a:endParaRPr lang="en-IN" dirty="0"/>
          </a:p>
        </p:txBody>
      </p:sp>
    </p:spTree>
    <p:extLst>
      <p:ext uri="{BB962C8B-B14F-4D97-AF65-F5344CB8AC3E}">
        <p14:creationId xmlns:p14="http://schemas.microsoft.com/office/powerpoint/2010/main" val="24033487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C08C-8417-0A28-CF97-AB3D34AE4171}"/>
              </a:ext>
            </a:extLst>
          </p:cNvPr>
          <p:cNvSpPr>
            <a:spLocks noGrp="1"/>
          </p:cNvSpPr>
          <p:nvPr>
            <p:ph type="title"/>
          </p:nvPr>
        </p:nvSpPr>
        <p:spPr/>
        <p:txBody>
          <a:bodyPr/>
          <a:lstStyle/>
          <a:p>
            <a:r>
              <a:rPr lang="en-US" dirty="0"/>
              <a:t>Cloud trail</a:t>
            </a:r>
            <a:endParaRPr lang="en-IN" dirty="0"/>
          </a:p>
        </p:txBody>
      </p:sp>
      <p:sp>
        <p:nvSpPr>
          <p:cNvPr id="4" name="Rectangle 1">
            <a:extLst>
              <a:ext uri="{FF2B5EF4-FFF2-40B4-BE49-F238E27FC236}">
                <a16:creationId xmlns:a16="http://schemas.microsoft.com/office/drawing/2014/main" id="{0F9CEEF3-6B65-C069-C246-5E7860BBBC0E}"/>
              </a:ext>
            </a:extLst>
          </p:cNvPr>
          <p:cNvSpPr>
            <a:spLocks noGrp="1" noChangeArrowheads="1"/>
          </p:cNvSpPr>
          <p:nvPr>
            <p:ph idx="1"/>
          </p:nvPr>
        </p:nvSpPr>
        <p:spPr bwMode="auto">
          <a:xfrm>
            <a:off x="1451579" y="2263711"/>
            <a:ext cx="8147743"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CloudTrail Activation:</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CloudTrail is automatically enabled when you create an AWS account.</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It records activities in AWS services, including Storage Gateway.</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You can view, search, and download recent events from </a:t>
            </a:r>
            <a:r>
              <a:rPr kumimoji="0" lang="en-US" altLang="en-US"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CloudTrail Event History</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Creating a CloudTrail Trail:</a:t>
            </a: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457200" lvl="1" indent="0" eaLnBrk="0" fontAlgn="base" hangingPunct="0">
              <a:lnSpc>
                <a:spcPct val="100000"/>
              </a:lnSpc>
              <a:spcBef>
                <a:spcPct val="0"/>
              </a:spcBef>
              <a:spcAft>
                <a:spcPct val="0"/>
              </a:spcAft>
              <a:buClrTx/>
              <a:buSzTx/>
              <a:buFontTx/>
              <a:buChar char="•"/>
            </a:pPr>
            <a:r>
              <a:rPr lang="en-US" altLang="en-US" dirty="0">
                <a:latin typeface="Calibri Light" panose="020F0302020204030204" pitchFamily="34" charset="0"/>
                <a:ea typeface="Calibri Light" panose="020F0302020204030204" pitchFamily="34" charset="0"/>
                <a:cs typeface="Calibri Light" panose="020F0302020204030204" pitchFamily="34" charset="0"/>
              </a:rPr>
              <a:t>A </a:t>
            </a:r>
            <a:r>
              <a:rPr lang="en-US" altLang="en-US" b="1" dirty="0">
                <a:latin typeface="Calibri Light" panose="020F0302020204030204" pitchFamily="34" charset="0"/>
                <a:ea typeface="Calibri Light" panose="020F0302020204030204" pitchFamily="34" charset="0"/>
                <a:cs typeface="Calibri Light" panose="020F0302020204030204" pitchFamily="34" charset="0"/>
              </a:rPr>
              <a:t>trail</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 allows CloudTrail to store log files in an </a:t>
            </a:r>
            <a:r>
              <a:rPr lang="en-US" altLang="en-US" b="1" dirty="0">
                <a:latin typeface="Calibri Light" panose="020F0302020204030204" pitchFamily="34" charset="0"/>
                <a:ea typeface="Calibri Light" panose="020F0302020204030204" pitchFamily="34" charset="0"/>
                <a:cs typeface="Calibri Light" panose="020F0302020204030204" pitchFamily="34" charset="0"/>
              </a:rPr>
              <a:t>Amazon S3 bucket</a:t>
            </a:r>
            <a:r>
              <a:rPr lang="en-US" altLang="en-US" dirty="0">
                <a:latin typeface="Calibri Light" panose="020F0302020204030204" pitchFamily="34" charset="0"/>
                <a:ea typeface="Calibri Light" panose="020F0302020204030204" pitchFamily="34" charset="0"/>
                <a:cs typeface="Calibri Light" panose="020F0302020204030204" pitchFamily="34" charset="0"/>
              </a:rPr>
              <a:t>.</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y default, a created trail applies to </a:t>
            </a:r>
            <a:r>
              <a:rPr kumimoji="0" lang="en-US" altLang="en-US"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all AWS Regions</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Events from all AWS Regions are collected and stored in the </a:t>
            </a:r>
            <a:r>
              <a:rPr kumimoji="0" lang="en-US" altLang="en-US"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specified S3 bucket</a:t>
            </a: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t>
            </a:r>
          </a:p>
          <a:p>
            <a:pPr marL="457200" lvl="1" indent="0" eaLnBrk="0" fontAlgn="base" hangingPunct="0">
              <a:lnSpc>
                <a:spcPct val="10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The logs can be used for further analysis and monitoring.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716015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8A4B-7610-752D-3BDD-7DFF65AA0F2A}"/>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74DE49A2-E4BA-103E-0BBF-6FB650C8AEFA}"/>
              </a:ext>
            </a:extLst>
          </p:cNvPr>
          <p:cNvSpPr>
            <a:spLocks noGrp="1"/>
          </p:cNvSpPr>
          <p:nvPr>
            <p:ph idx="1"/>
          </p:nvPr>
        </p:nvSpPr>
        <p:spPr/>
        <p:txBody>
          <a:bodyPr/>
          <a:lstStyle/>
          <a:p>
            <a:r>
              <a:rPr lang="en-US" b="1" dirty="0">
                <a:latin typeface="Calibri Light" panose="020F0302020204030204" pitchFamily="34" charset="0"/>
                <a:ea typeface="Calibri Light" panose="020F0302020204030204" pitchFamily="34" charset="0"/>
                <a:cs typeface="Calibri Light" panose="020F0302020204030204" pitchFamily="34" charset="0"/>
              </a:rPr>
              <a:t>Why is this important?</a:t>
            </a:r>
          </a:p>
          <a:p>
            <a:pPr>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CloudTrail helps in </a:t>
            </a:r>
            <a:r>
              <a:rPr lang="en-US" b="1" dirty="0">
                <a:latin typeface="Calibri Light" panose="020F0302020204030204" pitchFamily="34" charset="0"/>
                <a:ea typeface="Calibri Light" panose="020F0302020204030204" pitchFamily="34" charset="0"/>
                <a:cs typeface="Calibri Light" panose="020F0302020204030204" pitchFamily="34" charset="0"/>
              </a:rPr>
              <a:t>tracking changes, security audits, and troubleshooting</a:t>
            </a:r>
            <a:r>
              <a:rPr lang="en-US" dirty="0">
                <a:latin typeface="Calibri Light" panose="020F0302020204030204" pitchFamily="34" charset="0"/>
                <a:ea typeface="Calibri Light" panose="020F0302020204030204" pitchFamily="34" charset="0"/>
                <a:cs typeface="Calibri Light" panose="020F0302020204030204" pitchFamily="34" charset="0"/>
              </a:rPr>
              <a:t> AWS services.</a:t>
            </a:r>
          </a:p>
          <a:p>
            <a:pPr>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If you're working with </a:t>
            </a:r>
            <a:r>
              <a:rPr lang="en-US" b="1" dirty="0">
                <a:latin typeface="Calibri Light" panose="020F0302020204030204" pitchFamily="34" charset="0"/>
                <a:ea typeface="Calibri Light" panose="020F0302020204030204" pitchFamily="34" charset="0"/>
                <a:cs typeface="Calibri Light" panose="020F0302020204030204" pitchFamily="34" charset="0"/>
              </a:rPr>
              <a:t>AWS Storage Gateway</a:t>
            </a:r>
            <a:r>
              <a:rPr lang="en-US" dirty="0">
                <a:latin typeface="Calibri Light" panose="020F0302020204030204" pitchFamily="34" charset="0"/>
                <a:ea typeface="Calibri Light" panose="020F0302020204030204" pitchFamily="34" charset="0"/>
                <a:cs typeface="Calibri Light" panose="020F0302020204030204" pitchFamily="34" charset="0"/>
              </a:rPr>
              <a:t>, you can use CloudTrail logs to monitor actions and investigate any unauthorized activity.</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4981557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9CD0-3686-282A-43B4-698A6B840F7C}"/>
              </a:ext>
            </a:extLst>
          </p:cNvPr>
          <p:cNvSpPr>
            <a:spLocks noGrp="1"/>
          </p:cNvSpPr>
          <p:nvPr>
            <p:ph type="ctrTitle"/>
          </p:nvPr>
        </p:nvSpPr>
        <p:spPr/>
        <p:txBody>
          <a:bodyPr/>
          <a:lstStyle/>
          <a:p>
            <a:r>
              <a:rPr lang="en-IN" dirty="0"/>
              <a:t>Aws </a:t>
            </a:r>
            <a:r>
              <a:rPr lang="en-IN" dirty="0" err="1"/>
              <a:t>cloudformation</a:t>
            </a:r>
            <a:endParaRPr lang="en-IN" dirty="0"/>
          </a:p>
        </p:txBody>
      </p:sp>
      <p:sp>
        <p:nvSpPr>
          <p:cNvPr id="3" name="Subtitle 2">
            <a:extLst>
              <a:ext uri="{FF2B5EF4-FFF2-40B4-BE49-F238E27FC236}">
                <a16:creationId xmlns:a16="http://schemas.microsoft.com/office/drawing/2014/main" id="{208C76B9-71D2-5433-A863-1A85E65C04A6}"/>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2246816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4DB3-02EC-1F4D-4763-B2E528E2C590}"/>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AF6B66CA-FDDA-1552-34BB-C641F15003C8}"/>
              </a:ext>
            </a:extLst>
          </p:cNvPr>
          <p:cNvSpPr>
            <a:spLocks noGrp="1"/>
          </p:cNvSpPr>
          <p:nvPr>
            <p:ph idx="1"/>
          </p:nvPr>
        </p:nvSpPr>
        <p:spPr/>
        <p:txBody>
          <a:bodyPr/>
          <a:lstStyle/>
          <a:p>
            <a:r>
              <a:rPr lang="en-US" b="0" i="0" dirty="0">
                <a:solidFill>
                  <a:srgbClr val="242424"/>
                </a:solidFill>
                <a:effectLst/>
                <a:latin typeface="source-serif-pro"/>
              </a:rPr>
              <a:t>AWS CloudFormation is a service that helps you model and set up your Amazon Web Services resources so that you can spend less time managing those resources and more time focusing on your applications that run in AWS. </a:t>
            </a:r>
          </a:p>
          <a:p>
            <a:r>
              <a:rPr lang="en-US" b="0" i="0" dirty="0">
                <a:solidFill>
                  <a:srgbClr val="242424"/>
                </a:solidFill>
                <a:effectLst/>
                <a:latin typeface="source-serif-pro"/>
              </a:rPr>
              <a:t>You create a template that describes all the AWS resources that you want (like Amazon EC2 instances or Amazon RDS DB instances), and AWS CloudFormation takes care of provisioning and configuring those resources for you.</a:t>
            </a:r>
            <a:endParaRPr lang="en-IN" dirty="0"/>
          </a:p>
        </p:txBody>
      </p:sp>
    </p:spTree>
    <p:extLst>
      <p:ext uri="{BB962C8B-B14F-4D97-AF65-F5344CB8AC3E}">
        <p14:creationId xmlns:p14="http://schemas.microsoft.com/office/powerpoint/2010/main" val="29894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449C-C1EB-0E6F-ADAD-6E2F8BF8FDA5}"/>
              </a:ext>
            </a:extLst>
          </p:cNvPr>
          <p:cNvSpPr>
            <a:spLocks noGrp="1"/>
          </p:cNvSpPr>
          <p:nvPr>
            <p:ph type="title"/>
          </p:nvPr>
        </p:nvSpPr>
        <p:spPr/>
        <p:txBody>
          <a:bodyPr/>
          <a:lstStyle/>
          <a:p>
            <a:r>
              <a:rPr lang="en-US" dirty="0"/>
              <a:t>lab</a:t>
            </a:r>
            <a:endParaRPr lang="en-IN" dirty="0"/>
          </a:p>
        </p:txBody>
      </p:sp>
      <p:sp>
        <p:nvSpPr>
          <p:cNvPr id="3" name="Content Placeholder 2">
            <a:extLst>
              <a:ext uri="{FF2B5EF4-FFF2-40B4-BE49-F238E27FC236}">
                <a16:creationId xmlns:a16="http://schemas.microsoft.com/office/drawing/2014/main" id="{CA4EE73F-1CC2-8F18-BDF6-DEDF06B6A1C1}"/>
              </a:ext>
            </a:extLst>
          </p:cNvPr>
          <p:cNvSpPr>
            <a:spLocks noGrp="1"/>
          </p:cNvSpPr>
          <p:nvPr>
            <p:ph idx="1"/>
          </p:nvPr>
        </p:nvSpPr>
        <p:spPr/>
        <p:txBody>
          <a:bodyPr/>
          <a:lstStyle/>
          <a:p>
            <a:r>
              <a:rPr lang="en-US"/>
              <a:t>Getting started!!</a:t>
            </a:r>
            <a:endParaRPr lang="en-IN"/>
          </a:p>
        </p:txBody>
      </p:sp>
    </p:spTree>
    <p:extLst>
      <p:ext uri="{BB962C8B-B14F-4D97-AF65-F5344CB8AC3E}">
        <p14:creationId xmlns:p14="http://schemas.microsoft.com/office/powerpoint/2010/main" val="38701345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81A1-A7D2-4675-103B-0AD7050D968A}"/>
              </a:ext>
            </a:extLst>
          </p:cNvPr>
          <p:cNvSpPr>
            <a:spLocks noGrp="1"/>
          </p:cNvSpPr>
          <p:nvPr>
            <p:ph type="title"/>
          </p:nvPr>
        </p:nvSpPr>
        <p:spPr/>
        <p:txBody>
          <a:bodyPr/>
          <a:lstStyle/>
          <a:p>
            <a:r>
              <a:rPr lang="en-IN" dirty="0"/>
              <a:t>Definition</a:t>
            </a:r>
          </a:p>
        </p:txBody>
      </p:sp>
      <p:pic>
        <p:nvPicPr>
          <p:cNvPr id="5" name="Content Placeholder 4">
            <a:extLst>
              <a:ext uri="{FF2B5EF4-FFF2-40B4-BE49-F238E27FC236}">
                <a16:creationId xmlns:a16="http://schemas.microsoft.com/office/drawing/2014/main" id="{0D2DBA1D-F286-46BB-8BC1-68C9929C4CD3}"/>
              </a:ext>
            </a:extLst>
          </p:cNvPr>
          <p:cNvPicPr>
            <a:picLocks noGrp="1" noChangeAspect="1"/>
          </p:cNvPicPr>
          <p:nvPr>
            <p:ph idx="1"/>
          </p:nvPr>
        </p:nvPicPr>
        <p:blipFill>
          <a:blip r:embed="rId2"/>
          <a:stretch>
            <a:fillRect/>
          </a:stretch>
        </p:blipFill>
        <p:spPr>
          <a:xfrm>
            <a:off x="1763486" y="2096681"/>
            <a:ext cx="8588828" cy="3476803"/>
          </a:xfrm>
        </p:spPr>
      </p:pic>
    </p:spTree>
    <p:extLst>
      <p:ext uri="{BB962C8B-B14F-4D97-AF65-F5344CB8AC3E}">
        <p14:creationId xmlns:p14="http://schemas.microsoft.com/office/powerpoint/2010/main" val="37733925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B8B3-E24A-E129-A795-62A5D53970E9}"/>
              </a:ext>
            </a:extLst>
          </p:cNvPr>
          <p:cNvSpPr>
            <a:spLocks noGrp="1"/>
          </p:cNvSpPr>
          <p:nvPr>
            <p:ph type="title"/>
          </p:nvPr>
        </p:nvSpPr>
        <p:spPr/>
        <p:txBody>
          <a:bodyPr/>
          <a:lstStyle/>
          <a:p>
            <a:r>
              <a:rPr lang="en-IN" dirty="0"/>
              <a:t>Template</a:t>
            </a:r>
          </a:p>
        </p:txBody>
      </p:sp>
      <p:pic>
        <p:nvPicPr>
          <p:cNvPr id="5" name="Content Placeholder 4">
            <a:extLst>
              <a:ext uri="{FF2B5EF4-FFF2-40B4-BE49-F238E27FC236}">
                <a16:creationId xmlns:a16="http://schemas.microsoft.com/office/drawing/2014/main" id="{2CEE4FFC-51A5-A534-F59A-6321C3581767}"/>
              </a:ext>
            </a:extLst>
          </p:cNvPr>
          <p:cNvPicPr>
            <a:picLocks noGrp="1" noChangeAspect="1"/>
          </p:cNvPicPr>
          <p:nvPr>
            <p:ph idx="1"/>
          </p:nvPr>
        </p:nvPicPr>
        <p:blipFill>
          <a:blip r:embed="rId2"/>
          <a:stretch>
            <a:fillRect/>
          </a:stretch>
        </p:blipFill>
        <p:spPr>
          <a:xfrm>
            <a:off x="1066800" y="2188029"/>
            <a:ext cx="9988054" cy="3753372"/>
          </a:xfrm>
        </p:spPr>
      </p:pic>
    </p:spTree>
    <p:extLst>
      <p:ext uri="{BB962C8B-B14F-4D97-AF65-F5344CB8AC3E}">
        <p14:creationId xmlns:p14="http://schemas.microsoft.com/office/powerpoint/2010/main" val="33619061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CD0D-D87D-D692-D923-28176CE84BB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7599ED0-E395-9BBC-321C-10D15C83B072}"/>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 Open your favorite text editor and create a CloudFormation template in either JSON or YAML format.</a:t>
            </a:r>
          </a:p>
          <a:p>
            <a:pPr algn="l">
              <a:lnSpc>
                <a:spcPts val="2400"/>
              </a:lnSpc>
            </a:pPr>
            <a:r>
              <a:rPr lang="en-US" b="0" i="0" dirty="0">
                <a:solidFill>
                  <a:srgbClr val="242424"/>
                </a:solidFill>
                <a:effectLst/>
                <a:latin typeface="source-serif-pro"/>
              </a:rPr>
              <a:t>2. Define the structure of your CloudFormation template, which includes specifying the resources you want to create. For an EC2 instance, you should use the `AWS::EC2::Instance` resource type.</a:t>
            </a:r>
          </a:p>
          <a:p>
            <a:pPr algn="l">
              <a:lnSpc>
                <a:spcPts val="2400"/>
              </a:lnSpc>
            </a:pPr>
            <a:r>
              <a:rPr lang="en-US" b="0" i="0" dirty="0">
                <a:solidFill>
                  <a:srgbClr val="242424"/>
                </a:solidFill>
                <a:effectLst/>
                <a:latin typeface="source-serif-pro"/>
              </a:rPr>
              <a:t>3. Define the properties for the EC2 instance, such as the instance type, key pair, security groups, and any other configuration details.</a:t>
            </a:r>
          </a:p>
          <a:p>
            <a:endParaRPr lang="en-IN" dirty="0"/>
          </a:p>
        </p:txBody>
      </p:sp>
    </p:spTree>
    <p:extLst>
      <p:ext uri="{BB962C8B-B14F-4D97-AF65-F5344CB8AC3E}">
        <p14:creationId xmlns:p14="http://schemas.microsoft.com/office/powerpoint/2010/main" val="36419894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E676-A8F6-600C-4747-F5781070851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55C08AE-8216-669C-0C73-FAED6E101B9F}"/>
              </a:ext>
            </a:extLst>
          </p:cNvPr>
          <p:cNvSpPr>
            <a:spLocks noGrp="1"/>
          </p:cNvSpPr>
          <p:nvPr>
            <p:ph idx="1"/>
          </p:nvPr>
        </p:nvSpPr>
        <p:spPr/>
        <p:txBody>
          <a:bodyPr/>
          <a:lstStyle/>
          <a:p>
            <a:r>
              <a:rPr lang="en-US" b="0" i="0" dirty="0">
                <a:solidFill>
                  <a:srgbClr val="242424"/>
                </a:solidFill>
                <a:effectLst/>
                <a:latin typeface="source-serif-pro"/>
              </a:rPr>
              <a:t>- Resources: These are the AWS resources you want to provision, such as EC2 instances, S3 buckets, RDS databases, etc.</a:t>
            </a:r>
            <a:br>
              <a:rPr lang="en-US" dirty="0"/>
            </a:br>
            <a:r>
              <a:rPr lang="en-US" b="0" i="0" dirty="0">
                <a:solidFill>
                  <a:srgbClr val="242424"/>
                </a:solidFill>
                <a:effectLst/>
                <a:latin typeface="source-serif-pro"/>
              </a:rPr>
              <a:t>— Parameters: These are input values that can be customized when creating a stack.</a:t>
            </a:r>
            <a:br>
              <a:rPr lang="en-US" dirty="0"/>
            </a:br>
            <a:r>
              <a:rPr lang="en-US" b="0" i="0" dirty="0">
                <a:solidFill>
                  <a:srgbClr val="242424"/>
                </a:solidFill>
                <a:effectLst/>
                <a:latin typeface="source-serif-pro"/>
              </a:rPr>
              <a:t>— Mappings: Define a mapping between input values and corresponding resource properties.</a:t>
            </a:r>
            <a:br>
              <a:rPr lang="en-US" dirty="0"/>
            </a:br>
            <a:r>
              <a:rPr lang="en-US" b="0" i="0" dirty="0">
                <a:solidFill>
                  <a:srgbClr val="242424"/>
                </a:solidFill>
                <a:effectLst/>
                <a:latin typeface="source-serif-pro"/>
              </a:rPr>
              <a:t>— Conditions: Specify when resources should be created or when they should be skipped.</a:t>
            </a:r>
            <a:br>
              <a:rPr lang="en-US" dirty="0"/>
            </a:br>
            <a:r>
              <a:rPr lang="en-US" b="0" i="0" dirty="0">
                <a:solidFill>
                  <a:srgbClr val="242424"/>
                </a:solidFill>
                <a:effectLst/>
                <a:latin typeface="source-serif-pro"/>
              </a:rPr>
              <a:t>— Outputs: Declare the values you want to retrieve once the stack is created.</a:t>
            </a:r>
            <a:endParaRPr lang="en-IN" dirty="0"/>
          </a:p>
        </p:txBody>
      </p:sp>
    </p:spTree>
    <p:extLst>
      <p:ext uri="{BB962C8B-B14F-4D97-AF65-F5344CB8AC3E}">
        <p14:creationId xmlns:p14="http://schemas.microsoft.com/office/powerpoint/2010/main" val="4004729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699E-7E3B-BC4A-B3B2-6C6F02160ADD}"/>
              </a:ext>
            </a:extLst>
          </p:cNvPr>
          <p:cNvSpPr>
            <a:spLocks noGrp="1"/>
          </p:cNvSpPr>
          <p:nvPr>
            <p:ph type="title"/>
          </p:nvPr>
        </p:nvSpPr>
        <p:spPr/>
        <p:txBody>
          <a:bodyPr/>
          <a:lstStyle/>
          <a:p>
            <a:r>
              <a:rPr lang="en-IN" b="1" i="0" dirty="0">
                <a:solidFill>
                  <a:srgbClr val="242424"/>
                </a:solidFill>
                <a:effectLst/>
                <a:latin typeface="sohne"/>
              </a:rPr>
              <a:t>AWS CloudFormation Basics: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53247F27-CDAA-C240-7A80-DF635A9DD8D5}"/>
              </a:ext>
            </a:extLst>
          </p:cNvPr>
          <p:cNvSpPr>
            <a:spLocks noGrp="1"/>
          </p:cNvSpPr>
          <p:nvPr>
            <p:ph idx="1"/>
          </p:nvPr>
        </p:nvSpPr>
        <p:spPr/>
        <p:txBody>
          <a:bodyPr/>
          <a:lstStyle/>
          <a:p>
            <a:pPr algn="l">
              <a:lnSpc>
                <a:spcPts val="2400"/>
              </a:lnSpc>
            </a:pPr>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In CloudFormation, you work with Templates and Stacks.</a:t>
            </a:r>
          </a:p>
          <a:p>
            <a:pPr algn="l">
              <a:lnSpc>
                <a:spcPts val="2400"/>
              </a:lnSpc>
            </a:pPr>
            <a:r>
              <a:rPr lang="en-US" sz="24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Template:</a:t>
            </a:r>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JSON or YAML formatted text file which is a blueprint of your AWS resources.</a:t>
            </a:r>
          </a:p>
          <a:p>
            <a:pPr algn="l">
              <a:lnSpc>
                <a:spcPts val="2400"/>
              </a:lnSpc>
            </a:pPr>
            <a:r>
              <a:rPr lang="en-US" sz="24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Stack:</a:t>
            </a:r>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In CloudFormation, you manage resources as a single unit called a Stack. All the resources in a stack are defined by the stack’s Template.</a:t>
            </a:r>
          </a:p>
          <a:p>
            <a:pPr algn="l">
              <a:lnSpc>
                <a:spcPts val="2400"/>
              </a:lnSpc>
            </a:pPr>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Hence the AWS CloudFormation workflow can be summarized using the image here</a:t>
            </a:r>
            <a:r>
              <a:rPr lang="en-US" b="0" i="0" dirty="0">
                <a:solidFill>
                  <a:srgbClr val="242424"/>
                </a:solidFill>
                <a:effectLst/>
                <a:latin typeface="source-serif-pro"/>
              </a:rPr>
              <a:t>.</a:t>
            </a:r>
          </a:p>
          <a:p>
            <a:endParaRPr lang="en-IN" dirty="0"/>
          </a:p>
        </p:txBody>
      </p:sp>
    </p:spTree>
    <p:extLst>
      <p:ext uri="{BB962C8B-B14F-4D97-AF65-F5344CB8AC3E}">
        <p14:creationId xmlns:p14="http://schemas.microsoft.com/office/powerpoint/2010/main" val="26900941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FB1D-5D56-5F4F-A3E8-6C315456733E}"/>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47CC5590-A165-073B-A43C-DD1FA454E922}"/>
              </a:ext>
            </a:extLst>
          </p:cNvPr>
          <p:cNvPicPr>
            <a:picLocks noGrp="1" noChangeAspect="1"/>
          </p:cNvPicPr>
          <p:nvPr>
            <p:ph idx="1"/>
          </p:nvPr>
        </p:nvPicPr>
        <p:blipFill>
          <a:blip r:embed="rId2"/>
          <a:stretch>
            <a:fillRect/>
          </a:stretch>
        </p:blipFill>
        <p:spPr>
          <a:xfrm>
            <a:off x="1926771" y="2016125"/>
            <a:ext cx="9307285" cy="3449638"/>
          </a:xfrm>
        </p:spPr>
      </p:pic>
    </p:spTree>
    <p:extLst>
      <p:ext uri="{BB962C8B-B14F-4D97-AF65-F5344CB8AC3E}">
        <p14:creationId xmlns:p14="http://schemas.microsoft.com/office/powerpoint/2010/main" val="14821042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3D6C-3835-9A32-5E05-98C2338CF2D7}"/>
              </a:ext>
            </a:extLst>
          </p:cNvPr>
          <p:cNvSpPr>
            <a:spLocks noGrp="1"/>
          </p:cNvSpPr>
          <p:nvPr>
            <p:ph type="title"/>
          </p:nvPr>
        </p:nvSpPr>
        <p:spPr/>
        <p:txBody>
          <a:bodyPr/>
          <a:lstStyle/>
          <a:p>
            <a:r>
              <a:rPr lang="en-IN" dirty="0"/>
              <a:t>template</a:t>
            </a:r>
          </a:p>
        </p:txBody>
      </p:sp>
      <p:sp>
        <p:nvSpPr>
          <p:cNvPr id="3" name="Content Placeholder 2">
            <a:extLst>
              <a:ext uri="{FF2B5EF4-FFF2-40B4-BE49-F238E27FC236}">
                <a16:creationId xmlns:a16="http://schemas.microsoft.com/office/drawing/2014/main" id="{B5997CAD-DE68-EAAF-66EA-74CF115693B9}"/>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A template is a JSON or YAML formatted text file that describes what resources are contained in the Stack. It contains information about each resource, its configuration and how it may be connected or dependent on other resources.</a:t>
            </a:r>
          </a:p>
          <a:p>
            <a:pPr algn="l">
              <a:lnSpc>
                <a:spcPts val="2400"/>
              </a:lnSpc>
            </a:pPr>
            <a:r>
              <a:rPr lang="en-US" b="0" i="0" dirty="0">
                <a:solidFill>
                  <a:srgbClr val="242424"/>
                </a:solidFill>
                <a:effectLst/>
                <a:latin typeface="source-serif-pro"/>
              </a:rPr>
              <a:t>A template can be developed using two methods:</a:t>
            </a:r>
          </a:p>
          <a:p>
            <a:pPr algn="l">
              <a:lnSpc>
                <a:spcPts val="2400"/>
              </a:lnSpc>
            </a:pPr>
            <a:r>
              <a:rPr lang="en-US" b="1" i="0" dirty="0">
                <a:solidFill>
                  <a:srgbClr val="242424"/>
                </a:solidFill>
                <a:effectLst/>
                <a:latin typeface="source-serif-pro"/>
              </a:rPr>
              <a:t>1. UI Designer</a:t>
            </a:r>
            <a:r>
              <a:rPr lang="en-US" b="0" i="0" dirty="0">
                <a:solidFill>
                  <a:srgbClr val="242424"/>
                </a:solidFill>
                <a:effectLst/>
                <a:latin typeface="source-serif-pro"/>
              </a:rPr>
              <a:t>: You can diagram your template resources using a drag-and-drop interface, and then edit their details using the integrated JSON/YAML editor.</a:t>
            </a:r>
          </a:p>
          <a:p>
            <a:pPr algn="l">
              <a:lnSpc>
                <a:spcPts val="2400"/>
              </a:lnSpc>
            </a:pPr>
            <a:r>
              <a:rPr lang="en-US" b="1" i="0" dirty="0">
                <a:solidFill>
                  <a:srgbClr val="242424"/>
                </a:solidFill>
                <a:effectLst/>
                <a:latin typeface="source-serif-pro"/>
              </a:rPr>
              <a:t>2.</a:t>
            </a:r>
            <a:r>
              <a:rPr lang="en-US" b="0" i="0" dirty="0">
                <a:solidFill>
                  <a:srgbClr val="242424"/>
                </a:solidFill>
                <a:effectLst/>
                <a:latin typeface="source-serif-pro"/>
              </a:rPr>
              <a:t> </a:t>
            </a:r>
            <a:r>
              <a:rPr lang="en-US" b="1" i="0" dirty="0">
                <a:solidFill>
                  <a:srgbClr val="242424"/>
                </a:solidFill>
                <a:effectLst/>
                <a:latin typeface="source-serif-pro"/>
              </a:rPr>
              <a:t>Script:</a:t>
            </a:r>
            <a:r>
              <a:rPr lang="en-US" b="0" i="0" dirty="0">
                <a:solidFill>
                  <a:srgbClr val="242424"/>
                </a:solidFill>
                <a:effectLst/>
                <a:latin typeface="source-serif-pro"/>
              </a:rPr>
              <a:t> Directly scripting the template in JSON or YAML format.</a:t>
            </a:r>
          </a:p>
          <a:p>
            <a:endParaRPr lang="en-IN" dirty="0"/>
          </a:p>
        </p:txBody>
      </p:sp>
    </p:spTree>
    <p:extLst>
      <p:ext uri="{BB962C8B-B14F-4D97-AF65-F5344CB8AC3E}">
        <p14:creationId xmlns:p14="http://schemas.microsoft.com/office/powerpoint/2010/main" val="10250613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A907-77F6-8090-851B-214B390F7C2E}"/>
              </a:ext>
            </a:extLst>
          </p:cNvPr>
          <p:cNvSpPr>
            <a:spLocks noGrp="1"/>
          </p:cNvSpPr>
          <p:nvPr>
            <p:ph type="title"/>
          </p:nvPr>
        </p:nvSpPr>
        <p:spPr/>
        <p:txBody>
          <a:bodyPr/>
          <a:lstStyle/>
          <a:p>
            <a:r>
              <a:rPr lang="en-IN" dirty="0"/>
              <a:t>Description of template</a:t>
            </a:r>
          </a:p>
        </p:txBody>
      </p:sp>
      <p:sp>
        <p:nvSpPr>
          <p:cNvPr id="3" name="Content Placeholder 2">
            <a:extLst>
              <a:ext uri="{FF2B5EF4-FFF2-40B4-BE49-F238E27FC236}">
                <a16:creationId xmlns:a16="http://schemas.microsoft.com/office/drawing/2014/main" id="{6CC93FDB-B407-F555-D39A-6545861D7AFF}"/>
              </a:ext>
            </a:extLst>
          </p:cNvPr>
          <p:cNvSpPr>
            <a:spLocks noGrp="1"/>
          </p:cNvSpPr>
          <p:nvPr>
            <p:ph idx="1"/>
          </p:nvPr>
        </p:nvSpPr>
        <p:spPr/>
        <p:txBody>
          <a:bodyPr/>
          <a:lstStyle/>
          <a:p>
            <a:pPr algn="l">
              <a:lnSpc>
                <a:spcPts val="2400"/>
              </a:lnSpc>
              <a:buFont typeface="Arial" panose="020B0604020202020204" pitchFamily="34" charset="0"/>
              <a:buChar char="•"/>
            </a:pPr>
            <a:r>
              <a:rPr lang="en-US" b="1" i="0" dirty="0">
                <a:solidFill>
                  <a:srgbClr val="242424"/>
                </a:solidFill>
                <a:effectLst/>
                <a:latin typeface="source-serif-pro"/>
              </a:rPr>
              <a:t>Description:</a:t>
            </a:r>
            <a:r>
              <a:rPr lang="en-US" b="0" i="0" dirty="0">
                <a:solidFill>
                  <a:srgbClr val="242424"/>
                </a:solidFill>
                <a:effectLst/>
                <a:latin typeface="source-serif-pro"/>
              </a:rPr>
              <a:t> Enables you to include arbitrary comments about your template. (Optional)</a:t>
            </a:r>
          </a:p>
          <a:p>
            <a:pPr algn="l">
              <a:lnSpc>
                <a:spcPts val="2400"/>
              </a:lnSpc>
              <a:buFont typeface="Arial" panose="020B0604020202020204" pitchFamily="34" charset="0"/>
              <a:buChar char="•"/>
            </a:pPr>
            <a:r>
              <a:rPr lang="en-US" b="1" i="0" dirty="0">
                <a:solidFill>
                  <a:srgbClr val="242424"/>
                </a:solidFill>
                <a:effectLst/>
                <a:latin typeface="source-serif-pro"/>
              </a:rPr>
              <a:t>Parameters:</a:t>
            </a:r>
            <a:r>
              <a:rPr lang="en-US" b="0" i="0" dirty="0">
                <a:solidFill>
                  <a:srgbClr val="242424"/>
                </a:solidFill>
                <a:effectLst/>
                <a:latin typeface="source-serif-pro"/>
              </a:rPr>
              <a:t> Parameters enable you to input custom values to your template each time you create or update a stack. (Optional)</a:t>
            </a:r>
          </a:p>
          <a:p>
            <a:pPr algn="l">
              <a:lnSpc>
                <a:spcPts val="2400"/>
              </a:lnSpc>
              <a:buFont typeface="Arial" panose="020B0604020202020204" pitchFamily="34" charset="0"/>
              <a:buChar char="•"/>
            </a:pPr>
            <a:r>
              <a:rPr lang="en-US" b="1" i="0" dirty="0">
                <a:solidFill>
                  <a:srgbClr val="242424"/>
                </a:solidFill>
                <a:effectLst/>
                <a:latin typeface="source-serif-pro"/>
              </a:rPr>
              <a:t>Mappings:</a:t>
            </a:r>
            <a:r>
              <a:rPr lang="en-US" b="0" i="0" dirty="0">
                <a:solidFill>
                  <a:srgbClr val="242424"/>
                </a:solidFill>
                <a:effectLst/>
                <a:latin typeface="source-serif-pro"/>
              </a:rPr>
              <a:t> Collection of Key-Value pairs which can be used to set values. (Optional)</a:t>
            </a:r>
          </a:p>
          <a:p>
            <a:pPr algn="l">
              <a:lnSpc>
                <a:spcPts val="2400"/>
              </a:lnSpc>
              <a:buFont typeface="Arial" panose="020B0604020202020204" pitchFamily="34" charset="0"/>
              <a:buChar char="•"/>
            </a:pPr>
            <a:r>
              <a:rPr lang="en-US" b="1" i="0" dirty="0">
                <a:solidFill>
                  <a:srgbClr val="242424"/>
                </a:solidFill>
                <a:effectLst/>
                <a:latin typeface="source-serif-pro"/>
              </a:rPr>
              <a:t>Resources:</a:t>
            </a:r>
            <a:r>
              <a:rPr lang="en-US" b="0" i="0" dirty="0">
                <a:solidFill>
                  <a:srgbClr val="242424"/>
                </a:solidFill>
                <a:effectLst/>
                <a:latin typeface="source-serif-pro"/>
              </a:rPr>
              <a:t> Declares the AWS resources that you want to include in the stack. (Required)</a:t>
            </a:r>
          </a:p>
          <a:p>
            <a:pPr algn="l">
              <a:lnSpc>
                <a:spcPts val="2400"/>
              </a:lnSpc>
              <a:buFont typeface="Arial" panose="020B0604020202020204" pitchFamily="34" charset="0"/>
              <a:buChar char="•"/>
            </a:pPr>
            <a:r>
              <a:rPr lang="en-US" b="1" i="0" dirty="0">
                <a:solidFill>
                  <a:srgbClr val="242424"/>
                </a:solidFill>
                <a:effectLst/>
                <a:latin typeface="source-serif-pro"/>
              </a:rPr>
              <a:t>Outputs:</a:t>
            </a:r>
            <a:r>
              <a:rPr lang="en-US" b="0" i="0" dirty="0">
                <a:solidFill>
                  <a:srgbClr val="242424"/>
                </a:solidFill>
                <a:effectLst/>
                <a:latin typeface="source-serif-pro"/>
              </a:rPr>
              <a:t> Declares output values that you can import into other stacks, return in response, or view on the AWS CloudFormation console. </a:t>
            </a:r>
            <a:r>
              <a:rPr lang="en-US" b="0" i="0">
                <a:solidFill>
                  <a:srgbClr val="242424"/>
                </a:solidFill>
                <a:effectLst/>
                <a:latin typeface="source-serif-pro"/>
              </a:rPr>
              <a:t>(Optional)</a:t>
            </a:r>
          </a:p>
          <a:p>
            <a:endParaRPr lang="en-IN"/>
          </a:p>
        </p:txBody>
      </p:sp>
    </p:spTree>
    <p:extLst>
      <p:ext uri="{BB962C8B-B14F-4D97-AF65-F5344CB8AC3E}">
        <p14:creationId xmlns:p14="http://schemas.microsoft.com/office/powerpoint/2010/main" val="16427966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C6AE-8A10-3F06-36A1-030E511F5513}"/>
              </a:ext>
            </a:extLst>
          </p:cNvPr>
          <p:cNvSpPr>
            <a:spLocks noGrp="1"/>
          </p:cNvSpPr>
          <p:nvPr>
            <p:ph type="title"/>
          </p:nvPr>
        </p:nvSpPr>
        <p:spPr/>
        <p:txBody>
          <a:bodyPr/>
          <a:lstStyle/>
          <a:p>
            <a:r>
              <a:rPr lang="en-IN" dirty="0"/>
              <a:t>benefit</a:t>
            </a:r>
          </a:p>
        </p:txBody>
      </p:sp>
      <p:sp>
        <p:nvSpPr>
          <p:cNvPr id="3" name="Content Placeholder 2">
            <a:extLst>
              <a:ext uri="{FF2B5EF4-FFF2-40B4-BE49-F238E27FC236}">
                <a16:creationId xmlns:a16="http://schemas.microsoft.com/office/drawing/2014/main" id="{FC551FBC-F730-6652-D71C-80AA8D3F6F4F}"/>
              </a:ext>
            </a:extLst>
          </p:cNvPr>
          <p:cNvSpPr>
            <a:spLocks noGrp="1"/>
          </p:cNvSpPr>
          <p:nvPr>
            <p:ph idx="1"/>
          </p:nvPr>
        </p:nvSpPr>
        <p:spPr/>
        <p:txBody>
          <a:bodyPr/>
          <a:lstStyle/>
          <a:p>
            <a:pPr algn="l">
              <a:lnSpc>
                <a:spcPts val="2400"/>
              </a:lnSpc>
              <a:buFont typeface="Arial" panose="020B0604020202020204" pitchFamily="34" charset="0"/>
              <a:buChar char="•"/>
            </a:pPr>
            <a:r>
              <a:rPr lang="en-US" b="0" i="0" dirty="0">
                <a:solidFill>
                  <a:srgbClr val="242424"/>
                </a:solidFill>
                <a:effectLst/>
                <a:latin typeface="source-serif-pro"/>
              </a:rPr>
              <a:t>Simplify Infrastructure Management</a:t>
            </a:r>
          </a:p>
          <a:p>
            <a:pPr algn="l">
              <a:lnSpc>
                <a:spcPts val="2400"/>
              </a:lnSpc>
              <a:buFont typeface="Arial" panose="020B0604020202020204" pitchFamily="34" charset="0"/>
              <a:buChar char="•"/>
            </a:pPr>
            <a:r>
              <a:rPr lang="en-US" b="0" i="0" dirty="0">
                <a:solidFill>
                  <a:srgbClr val="242424"/>
                </a:solidFill>
                <a:effectLst/>
                <a:latin typeface="source-serif-pro"/>
              </a:rPr>
              <a:t>Quickly Replicate Your Infrastructure</a:t>
            </a:r>
          </a:p>
          <a:p>
            <a:pPr algn="l">
              <a:lnSpc>
                <a:spcPts val="2400"/>
              </a:lnSpc>
              <a:buFont typeface="Arial" panose="020B0604020202020204" pitchFamily="34" charset="0"/>
              <a:buChar char="•"/>
            </a:pPr>
            <a:r>
              <a:rPr lang="en-US" b="0" i="0" dirty="0">
                <a:solidFill>
                  <a:srgbClr val="242424"/>
                </a:solidFill>
                <a:effectLst/>
                <a:latin typeface="source-serif-pro"/>
              </a:rPr>
              <a:t>Easily Control and Track Changes to Your Infrastructure</a:t>
            </a:r>
          </a:p>
          <a:p>
            <a:endParaRPr lang="en-IN" dirty="0"/>
          </a:p>
        </p:txBody>
      </p:sp>
    </p:spTree>
    <p:extLst>
      <p:ext uri="{BB962C8B-B14F-4D97-AF65-F5344CB8AC3E}">
        <p14:creationId xmlns:p14="http://schemas.microsoft.com/office/powerpoint/2010/main" val="2327788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A825-2BF9-59DE-BBEE-83B390B19C5A}"/>
              </a:ext>
            </a:extLst>
          </p:cNvPr>
          <p:cNvSpPr>
            <a:spLocks noGrp="1"/>
          </p:cNvSpPr>
          <p:nvPr>
            <p:ph type="title"/>
          </p:nvPr>
        </p:nvSpPr>
        <p:spPr/>
        <p:txBody>
          <a:bodyPr/>
          <a:lstStyle/>
          <a:p>
            <a:r>
              <a:rPr lang="en-IN" b="0" i="0" dirty="0">
                <a:solidFill>
                  <a:srgbClr val="242424"/>
                </a:solidFill>
                <a:effectLst/>
                <a:latin typeface="source-serif-pro"/>
              </a:rPr>
              <a:t> 𝐃𝐫𝐢𝐟𝐭 𝐃𝐞𝐭𝐞𝐜𝐭𝐢𝐨𝐧:</a:t>
            </a:r>
            <a:endParaRPr lang="en-IN" dirty="0"/>
          </a:p>
        </p:txBody>
      </p:sp>
      <p:sp>
        <p:nvSpPr>
          <p:cNvPr id="3" name="Content Placeholder 2">
            <a:extLst>
              <a:ext uri="{FF2B5EF4-FFF2-40B4-BE49-F238E27FC236}">
                <a16:creationId xmlns:a16="http://schemas.microsoft.com/office/drawing/2014/main" id="{33C67E05-7E37-8894-1659-89A2C679D0EE}"/>
              </a:ext>
            </a:extLst>
          </p:cNvPr>
          <p:cNvSpPr>
            <a:spLocks noGrp="1"/>
          </p:cNvSpPr>
          <p:nvPr>
            <p:ph idx="1"/>
          </p:nvPr>
        </p:nvSpPr>
        <p:spPr/>
        <p:txBody>
          <a:bodyPr/>
          <a:lstStyle/>
          <a:p>
            <a:r>
              <a:rPr lang="en-US" b="0" i="0" dirty="0">
                <a:solidFill>
                  <a:srgbClr val="242424"/>
                </a:solidFill>
                <a:effectLst/>
                <a:latin typeface="source-serif-pro"/>
              </a:rPr>
              <a:t>- Drift detection in CFT allows you to identify differences between the desired stack configuration defined in your template and the current stack resources.</a:t>
            </a:r>
            <a:br>
              <a:rPr lang="en-US" dirty="0"/>
            </a:br>
            <a:r>
              <a:rPr lang="en-US" b="0" i="0" dirty="0">
                <a:solidFill>
                  <a:srgbClr val="242424"/>
                </a:solidFill>
                <a:effectLst/>
                <a:latin typeface="source-serif-pro"/>
              </a:rPr>
              <a:t>— It helps you track changes and understand if the stack has drifted from its expected state.</a:t>
            </a:r>
            <a:br>
              <a:rPr lang="en-US" dirty="0"/>
            </a:br>
            <a:r>
              <a:rPr lang="en-US" b="0" i="0" dirty="0">
                <a:solidFill>
                  <a:srgbClr val="242424"/>
                </a:solidFill>
                <a:effectLst/>
                <a:latin typeface="source-serif-pro"/>
              </a:rPr>
              <a:t>— Drift detection is useful for ensuring that your infrastructure stays compliant with your defined configurations.</a:t>
            </a:r>
            <a:endParaRPr lang="en-IN" dirty="0"/>
          </a:p>
        </p:txBody>
      </p:sp>
    </p:spTree>
    <p:extLst>
      <p:ext uri="{BB962C8B-B14F-4D97-AF65-F5344CB8AC3E}">
        <p14:creationId xmlns:p14="http://schemas.microsoft.com/office/powerpoint/2010/main" val="203353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DA816-0FDE-A71E-9010-469E98A14801}"/>
              </a:ext>
            </a:extLst>
          </p:cNvPr>
          <p:cNvSpPr>
            <a:spLocks noGrp="1"/>
          </p:cNvSpPr>
          <p:nvPr>
            <p:ph type="title"/>
          </p:nvPr>
        </p:nvSpPr>
        <p:spPr/>
        <p:txBody>
          <a:bodyPr/>
          <a:lstStyle/>
          <a:p>
            <a:r>
              <a:rPr lang="en-US" dirty="0"/>
              <a:t>Overview about s3</a:t>
            </a:r>
            <a:endParaRPr lang="en-IN" dirty="0"/>
          </a:p>
        </p:txBody>
      </p:sp>
      <p:sp>
        <p:nvSpPr>
          <p:cNvPr id="3" name="Content Placeholder 2">
            <a:extLst>
              <a:ext uri="{FF2B5EF4-FFF2-40B4-BE49-F238E27FC236}">
                <a16:creationId xmlns:a16="http://schemas.microsoft.com/office/drawing/2014/main" id="{5D5AD31F-784F-D6F8-990D-6CD3D5F12DC3}"/>
              </a:ext>
            </a:extLst>
          </p:cNvPr>
          <p:cNvSpPr>
            <a:spLocks noGrp="1"/>
          </p:cNvSpPr>
          <p:nvPr>
            <p:ph idx="1"/>
          </p:nvPr>
        </p:nvSpPr>
        <p:spPr/>
        <p:txBody>
          <a:bodyPr/>
          <a:lstStyle/>
          <a:p>
            <a:r>
              <a:rPr lang="en-US" dirty="0"/>
              <a:t>Slides</a:t>
            </a:r>
          </a:p>
          <a:p>
            <a:r>
              <a:rPr lang="en-US" dirty="0"/>
              <a:t>How to create s3 bucket</a:t>
            </a:r>
          </a:p>
          <a:p>
            <a:r>
              <a:rPr lang="en-US" dirty="0"/>
              <a:t>Versioning in s3 bucket</a:t>
            </a:r>
          </a:p>
          <a:p>
            <a:r>
              <a:rPr lang="en-US" dirty="0"/>
              <a:t>Lifecycle about s3 bucket</a:t>
            </a:r>
          </a:p>
          <a:p>
            <a:r>
              <a:rPr lang="en-US" dirty="0"/>
              <a:t>Labs</a:t>
            </a:r>
            <a:endParaRPr lang="en-IN" dirty="0"/>
          </a:p>
        </p:txBody>
      </p:sp>
    </p:spTree>
    <p:extLst>
      <p:ext uri="{BB962C8B-B14F-4D97-AF65-F5344CB8AC3E}">
        <p14:creationId xmlns:p14="http://schemas.microsoft.com/office/powerpoint/2010/main" val="42566578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CBF7-AC6C-319D-77D5-4A1F01BC5EBB}"/>
              </a:ext>
            </a:extLst>
          </p:cNvPr>
          <p:cNvSpPr>
            <a:spLocks noGrp="1"/>
          </p:cNvSpPr>
          <p:nvPr>
            <p:ph type="title"/>
          </p:nvPr>
        </p:nvSpPr>
        <p:spPr/>
        <p:txBody>
          <a:bodyPr/>
          <a:lstStyle/>
          <a:p>
            <a:r>
              <a:rPr lang="en-IN" b="0" i="0" dirty="0">
                <a:solidFill>
                  <a:srgbClr val="242424"/>
                </a:solidFill>
                <a:effectLst/>
                <a:latin typeface="source-serif-pro"/>
              </a:rPr>
              <a:t> 𝐇𝐨𝐰 𝐭𝐨 𝐖𝐫𝐢𝐭𝐞 𝐂𝐅𝐓𝐬:</a:t>
            </a:r>
            <a:endParaRPr lang="en-IN" dirty="0"/>
          </a:p>
        </p:txBody>
      </p:sp>
      <p:sp>
        <p:nvSpPr>
          <p:cNvPr id="3" name="Content Placeholder 2">
            <a:extLst>
              <a:ext uri="{FF2B5EF4-FFF2-40B4-BE49-F238E27FC236}">
                <a16:creationId xmlns:a16="http://schemas.microsoft.com/office/drawing/2014/main" id="{64947DC9-7DFF-B6FD-67C8-DEA03C94BB6C}"/>
              </a:ext>
            </a:extLst>
          </p:cNvPr>
          <p:cNvSpPr>
            <a:spLocks noGrp="1"/>
          </p:cNvSpPr>
          <p:nvPr>
            <p:ph idx="1"/>
          </p:nvPr>
        </p:nvSpPr>
        <p:spPr/>
        <p:txBody>
          <a:bodyPr/>
          <a:lstStyle/>
          <a:p>
            <a:r>
              <a:rPr lang="en-US" b="0" i="0" dirty="0">
                <a:solidFill>
                  <a:srgbClr val="242424"/>
                </a:solidFill>
                <a:effectLst/>
                <a:latin typeface="source-serif-pro"/>
              </a:rPr>
              <a:t>- Use the JSON or YAML template format to define your AWS resources, parameters, and other template components.</a:t>
            </a:r>
            <a:br>
              <a:rPr lang="en-US" dirty="0"/>
            </a:br>
            <a:r>
              <a:rPr lang="en-US" b="0" i="0" dirty="0">
                <a:solidFill>
                  <a:srgbClr val="242424"/>
                </a:solidFill>
                <a:effectLst/>
                <a:latin typeface="source-serif-pro"/>
              </a:rPr>
              <a:t>— Define the resource properties, dependencies, and other settings for each resource.</a:t>
            </a:r>
            <a:br>
              <a:rPr lang="en-US" dirty="0"/>
            </a:br>
            <a:r>
              <a:rPr lang="en-US" b="0" i="0" dirty="0">
                <a:solidFill>
                  <a:srgbClr val="242424"/>
                </a:solidFill>
                <a:effectLst/>
                <a:latin typeface="source-serif-pro"/>
              </a:rPr>
              <a:t>— Use CloudFormation intrinsic functions like `</a:t>
            </a:r>
            <a:r>
              <a:rPr lang="en-US" b="0" i="0" dirty="0" err="1">
                <a:solidFill>
                  <a:srgbClr val="242424"/>
                </a:solidFill>
                <a:effectLst/>
                <a:latin typeface="source-serif-pro"/>
              </a:rPr>
              <a:t>Fn</a:t>
            </a:r>
            <a:r>
              <a:rPr lang="en-US" b="0" i="0" dirty="0">
                <a:solidFill>
                  <a:srgbClr val="242424"/>
                </a:solidFill>
                <a:effectLst/>
                <a:latin typeface="source-serif-pro"/>
              </a:rPr>
              <a:t>::Ref`, `</a:t>
            </a:r>
            <a:r>
              <a:rPr lang="en-US" b="0" i="0" dirty="0" err="1">
                <a:solidFill>
                  <a:srgbClr val="242424"/>
                </a:solidFill>
                <a:effectLst/>
                <a:latin typeface="source-serif-pro"/>
              </a:rPr>
              <a:t>Fn</a:t>
            </a:r>
            <a:r>
              <a:rPr lang="en-US" b="0" i="0" dirty="0">
                <a:solidFill>
                  <a:srgbClr val="242424"/>
                </a:solidFill>
                <a:effectLst/>
                <a:latin typeface="source-serif-pro"/>
              </a:rPr>
              <a:t>::</a:t>
            </a:r>
            <a:r>
              <a:rPr lang="en-US" b="0" i="0" dirty="0" err="1">
                <a:solidFill>
                  <a:srgbClr val="242424"/>
                </a:solidFill>
                <a:effectLst/>
                <a:latin typeface="source-serif-pro"/>
              </a:rPr>
              <a:t>GetAtt</a:t>
            </a:r>
            <a:r>
              <a:rPr lang="en-US" b="0" i="0" dirty="0">
                <a:solidFill>
                  <a:srgbClr val="242424"/>
                </a:solidFill>
                <a:effectLst/>
                <a:latin typeface="source-serif-pro"/>
              </a:rPr>
              <a:t>`, and `</a:t>
            </a:r>
            <a:r>
              <a:rPr lang="en-US" b="0" i="0" dirty="0" err="1">
                <a:solidFill>
                  <a:srgbClr val="242424"/>
                </a:solidFill>
                <a:effectLst/>
                <a:latin typeface="source-serif-pro"/>
              </a:rPr>
              <a:t>Fn</a:t>
            </a:r>
            <a:r>
              <a:rPr lang="en-US" b="0" i="0" dirty="0">
                <a:solidFill>
                  <a:srgbClr val="242424"/>
                </a:solidFill>
                <a:effectLst/>
                <a:latin typeface="source-serif-pro"/>
              </a:rPr>
              <a:t>::Sub` for dynamic configurations.</a:t>
            </a:r>
            <a:br>
              <a:rPr lang="en-US" dirty="0"/>
            </a:br>
            <a:r>
              <a:rPr lang="en-US" b="0" i="0" dirty="0">
                <a:solidFill>
                  <a:srgbClr val="242424"/>
                </a:solidFill>
                <a:effectLst/>
                <a:latin typeface="source-serif-pro"/>
              </a:rPr>
              <a:t>— Use AWS-specific extensions like `!Sub` and `!</a:t>
            </a:r>
            <a:r>
              <a:rPr lang="en-US" b="0" i="0" dirty="0" err="1">
                <a:solidFill>
                  <a:srgbClr val="242424"/>
                </a:solidFill>
                <a:effectLst/>
                <a:latin typeface="source-serif-pro"/>
              </a:rPr>
              <a:t>ImportValue</a:t>
            </a:r>
            <a:r>
              <a:rPr lang="en-US" b="0" i="0" dirty="0">
                <a:solidFill>
                  <a:srgbClr val="242424"/>
                </a:solidFill>
                <a:effectLst/>
                <a:latin typeface="source-serif-pro"/>
              </a:rPr>
              <a:t>` for parameterization and cross-stack referencing.</a:t>
            </a:r>
            <a:br>
              <a:rPr lang="en-US" dirty="0"/>
            </a:br>
            <a:r>
              <a:rPr lang="en-US" b="0" i="0" dirty="0">
                <a:solidFill>
                  <a:srgbClr val="242424"/>
                </a:solidFill>
                <a:effectLst/>
                <a:latin typeface="source-serif-pro"/>
              </a:rPr>
              <a:t>— Use conditions to control resource creation and to make your templates more flexible.</a:t>
            </a:r>
            <a:endParaRPr lang="en-IN" dirty="0"/>
          </a:p>
        </p:txBody>
      </p:sp>
    </p:spTree>
    <p:extLst>
      <p:ext uri="{BB962C8B-B14F-4D97-AF65-F5344CB8AC3E}">
        <p14:creationId xmlns:p14="http://schemas.microsoft.com/office/powerpoint/2010/main" val="403407888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B4FD-58C5-C74E-158E-BEADD935C4A4}"/>
              </a:ext>
            </a:extLst>
          </p:cNvPr>
          <p:cNvSpPr>
            <a:spLocks noGrp="1"/>
          </p:cNvSpPr>
          <p:nvPr>
            <p:ph type="title"/>
          </p:nvPr>
        </p:nvSpPr>
        <p:spPr/>
        <p:txBody>
          <a:bodyPr/>
          <a:lstStyle/>
          <a:p>
            <a:r>
              <a:rPr lang="en-IN" b="0" i="0" dirty="0">
                <a:solidFill>
                  <a:srgbClr val="242424"/>
                </a:solidFill>
                <a:effectLst/>
                <a:latin typeface="source-serif-pro"/>
              </a:rPr>
              <a:t> 𝐄𝐱𝐚𝐦𝐩𝐥𝐞𝐬 𝐨𝐟 𝐂𝐥𝐨𝐮𝐝𝐅𝐨𝐫𝐦𝐚𝐭𝐢𝐨𝐧 𝐔𝐬𝐞 𝐂𝐚𝐬𝐞𝐬:</a:t>
            </a:r>
            <a:endParaRPr lang="en-IN" dirty="0"/>
          </a:p>
        </p:txBody>
      </p:sp>
      <p:sp>
        <p:nvSpPr>
          <p:cNvPr id="3" name="Content Placeholder 2">
            <a:extLst>
              <a:ext uri="{FF2B5EF4-FFF2-40B4-BE49-F238E27FC236}">
                <a16:creationId xmlns:a16="http://schemas.microsoft.com/office/drawing/2014/main" id="{2EFDD0CF-73B5-86E6-90DE-4CE40FB1933D}"/>
              </a:ext>
            </a:extLst>
          </p:cNvPr>
          <p:cNvSpPr>
            <a:spLocks noGrp="1"/>
          </p:cNvSpPr>
          <p:nvPr>
            <p:ph idx="1"/>
          </p:nvPr>
        </p:nvSpPr>
        <p:spPr/>
        <p:txBody>
          <a:bodyPr/>
          <a:lstStyle/>
          <a:p>
            <a:r>
              <a:rPr lang="en-US" b="0" i="0" dirty="0">
                <a:solidFill>
                  <a:srgbClr val="242424"/>
                </a:solidFill>
                <a:effectLst/>
                <a:latin typeface="source-serif-pro"/>
              </a:rPr>
              <a:t>- Creating a VPC and related resources: Define a VPC, subnets, security groups, and routing tables.</a:t>
            </a:r>
            <a:br>
              <a:rPr lang="en-US" dirty="0"/>
            </a:br>
            <a:r>
              <a:rPr lang="en-US" b="0" i="0" dirty="0">
                <a:solidFill>
                  <a:srgbClr val="242424"/>
                </a:solidFill>
                <a:effectLst/>
                <a:latin typeface="source-serif-pro"/>
              </a:rPr>
              <a:t>— Deploying an application stack: Define EC2 instances, load balancers, databases, and other application components.</a:t>
            </a:r>
            <a:br>
              <a:rPr lang="en-US" dirty="0"/>
            </a:br>
            <a:r>
              <a:rPr lang="en-US" b="0" i="0" dirty="0">
                <a:solidFill>
                  <a:srgbClr val="242424"/>
                </a:solidFill>
                <a:effectLst/>
                <a:latin typeface="source-serif-pro"/>
              </a:rPr>
              <a:t>— Setting up monitoring and alarms:*Define CloudWatch alarms, SNS topics, and metric filters.</a:t>
            </a:r>
            <a:br>
              <a:rPr lang="en-US" dirty="0"/>
            </a:br>
            <a:r>
              <a:rPr lang="en-US" b="0" i="0" dirty="0">
                <a:solidFill>
                  <a:srgbClr val="242424"/>
                </a:solidFill>
                <a:effectLst/>
                <a:latin typeface="source-serif-pro"/>
              </a:rPr>
              <a:t>— Provisioning storage resources: Define S3 buckets, EBS volumes, and RDS databases.</a:t>
            </a:r>
            <a:br>
              <a:rPr lang="en-US" dirty="0"/>
            </a:br>
            <a:r>
              <a:rPr lang="en-US" b="0" i="0">
                <a:solidFill>
                  <a:srgbClr val="242424"/>
                </a:solidFill>
                <a:effectLst/>
                <a:latin typeface="source-serif-pro"/>
              </a:rPr>
              <a:t>— Managing security and compliance: Define IAM roles, policies, and security group rules.</a:t>
            </a:r>
            <a:endParaRPr lang="en-IN"/>
          </a:p>
        </p:txBody>
      </p:sp>
    </p:spTree>
    <p:extLst>
      <p:ext uri="{BB962C8B-B14F-4D97-AF65-F5344CB8AC3E}">
        <p14:creationId xmlns:p14="http://schemas.microsoft.com/office/powerpoint/2010/main" val="19058064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F21D-F0B2-37D4-1916-D5423E50BF97}"/>
              </a:ext>
            </a:extLst>
          </p:cNvPr>
          <p:cNvSpPr>
            <a:spLocks noGrp="1"/>
          </p:cNvSpPr>
          <p:nvPr>
            <p:ph type="title"/>
          </p:nvPr>
        </p:nvSpPr>
        <p:spPr/>
        <p:txBody>
          <a:bodyPr/>
          <a:lstStyle/>
          <a:p>
            <a:r>
              <a:rPr lang="en-IN" dirty="0"/>
              <a:t>Lab </a:t>
            </a:r>
          </a:p>
        </p:txBody>
      </p:sp>
      <p:sp>
        <p:nvSpPr>
          <p:cNvPr id="3" name="Content Placeholder 2">
            <a:extLst>
              <a:ext uri="{FF2B5EF4-FFF2-40B4-BE49-F238E27FC236}">
                <a16:creationId xmlns:a16="http://schemas.microsoft.com/office/drawing/2014/main" id="{E658603B-0AF5-6B11-2E42-E28AC4833A39}"/>
              </a:ext>
            </a:extLst>
          </p:cNvPr>
          <p:cNvSpPr>
            <a:spLocks noGrp="1"/>
          </p:cNvSpPr>
          <p:nvPr>
            <p:ph idx="1"/>
          </p:nvPr>
        </p:nvSpPr>
        <p:spPr/>
        <p:txBody>
          <a:bodyPr/>
          <a:lstStyle/>
          <a:p>
            <a:r>
              <a:rPr lang="en-IN" dirty="0"/>
              <a:t>CFT</a:t>
            </a:r>
          </a:p>
        </p:txBody>
      </p:sp>
    </p:spTree>
    <p:extLst>
      <p:ext uri="{BB962C8B-B14F-4D97-AF65-F5344CB8AC3E}">
        <p14:creationId xmlns:p14="http://schemas.microsoft.com/office/powerpoint/2010/main" val="33200792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1219</TotalTime>
  <Words>3365</Words>
  <Application>Microsoft Office PowerPoint</Application>
  <PresentationFormat>Widescreen</PresentationFormat>
  <Paragraphs>272</Paragraphs>
  <Slides>92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92</vt:i4>
      </vt:variant>
    </vt:vector>
  </HeadingPairs>
  <TitlesOfParts>
    <vt:vector size="100" baseType="lpstr">
      <vt:lpstr>Arial</vt:lpstr>
      <vt:lpstr>Calibri</vt:lpstr>
      <vt:lpstr>Calibri Light</vt:lpstr>
      <vt:lpstr>Gill Sans MT</vt:lpstr>
      <vt:lpstr>Google Sans</vt:lpstr>
      <vt:lpstr>sohne</vt:lpstr>
      <vt:lpstr>source-serif-pro</vt:lpstr>
      <vt:lpstr>Gallery</vt:lpstr>
      <vt:lpstr>Aws storage gateway</vt:lpstr>
      <vt:lpstr>Amazon s3 file gateway</vt:lpstr>
      <vt:lpstr>..</vt:lpstr>
      <vt:lpstr>How it works</vt:lpstr>
      <vt:lpstr>..</vt:lpstr>
      <vt:lpstr>..</vt:lpstr>
      <vt:lpstr>..</vt:lpstr>
      <vt:lpstr>lab</vt:lpstr>
      <vt:lpstr>Overview about s3</vt:lpstr>
      <vt:lpstr>Storage gateway appliance</vt:lpstr>
      <vt:lpstr>..</vt:lpstr>
      <vt:lpstr>..</vt:lpstr>
      <vt:lpstr>..</vt:lpstr>
      <vt:lpstr>lab</vt:lpstr>
      <vt:lpstr>Connect to storage gw</vt:lpstr>
      <vt:lpstr>..</vt:lpstr>
      <vt:lpstr>..</vt:lpstr>
      <vt:lpstr>lab</vt:lpstr>
      <vt:lpstr>Creating a file share</vt:lpstr>
      <vt:lpstr>..</vt:lpstr>
      <vt:lpstr>Create nfs share</vt:lpstr>
      <vt:lpstr>..</vt:lpstr>
      <vt:lpstr>smb</vt:lpstr>
      <vt:lpstr>..</vt:lpstr>
      <vt:lpstr>..</vt:lpstr>
      <vt:lpstr>..</vt:lpstr>
      <vt:lpstr>lab</vt:lpstr>
      <vt:lpstr>How the Cache Disk Works</vt:lpstr>
      <vt:lpstr>Size of cache</vt:lpstr>
      <vt:lpstr>Access management</vt:lpstr>
      <vt:lpstr>..</vt:lpstr>
      <vt:lpstr>Refresh cache</vt:lpstr>
      <vt:lpstr>mounting</vt:lpstr>
      <vt:lpstr>..</vt:lpstr>
      <vt:lpstr>..</vt:lpstr>
      <vt:lpstr>Test gateway</vt:lpstr>
      <vt:lpstr>..</vt:lpstr>
      <vt:lpstr>lab</vt:lpstr>
      <vt:lpstr>Setup cloudwatch</vt:lpstr>
      <vt:lpstr>Cloudwatch</vt:lpstr>
      <vt:lpstr>Key CloudWatch Metrics for Storage Gateway </vt:lpstr>
      <vt:lpstr>Setup alarms</vt:lpstr>
      <vt:lpstr>labs</vt:lpstr>
      <vt:lpstr>Configure cache</vt:lpstr>
      <vt:lpstr>..</vt:lpstr>
      <vt:lpstr>lab</vt:lpstr>
      <vt:lpstr>Replicate s3 lifecycle</vt:lpstr>
      <vt:lpstr>lab</vt:lpstr>
      <vt:lpstr>Cloud watch log groups</vt:lpstr>
      <vt:lpstr>..</vt:lpstr>
      <vt:lpstr>lab</vt:lpstr>
      <vt:lpstr>Managing gateway updates</vt:lpstr>
      <vt:lpstr>..</vt:lpstr>
      <vt:lpstr>..</vt:lpstr>
      <vt:lpstr>Lab</vt:lpstr>
      <vt:lpstr>Know the aws cmd</vt:lpstr>
      <vt:lpstr>Getting Notified About File Operation</vt:lpstr>
      <vt:lpstr>Working File Set Upload Completion Notification</vt:lpstr>
      <vt:lpstr>Cache Refresh Completion Notification</vt:lpstr>
      <vt:lpstr>LAb</vt:lpstr>
      <vt:lpstr>File share metrics</vt:lpstr>
      <vt:lpstr>..</vt:lpstr>
      <vt:lpstr>..</vt:lpstr>
      <vt:lpstr>..</vt:lpstr>
      <vt:lpstr>Batch jobs</vt:lpstr>
      <vt:lpstr>..</vt:lpstr>
      <vt:lpstr>lab</vt:lpstr>
      <vt:lpstr>Replacing Your Existing S3 File Gateway with a New Instance</vt:lpstr>
      <vt:lpstr>..</vt:lpstr>
      <vt:lpstr>Lab guide</vt:lpstr>
      <vt:lpstr>Basic troubleshooting Authetication</vt:lpstr>
      <vt:lpstr>..</vt:lpstr>
      <vt:lpstr>..</vt:lpstr>
      <vt:lpstr>Gateway issue</vt:lpstr>
      <vt:lpstr>..</vt:lpstr>
      <vt:lpstr>Cloud trail</vt:lpstr>
      <vt:lpstr>..</vt:lpstr>
      <vt:lpstr>Aws cloudformation</vt:lpstr>
      <vt:lpstr>overview</vt:lpstr>
      <vt:lpstr>Definition</vt:lpstr>
      <vt:lpstr>Template</vt:lpstr>
      <vt:lpstr>..</vt:lpstr>
      <vt:lpstr>..</vt:lpstr>
      <vt:lpstr>AWS CloudFormation Basics: </vt:lpstr>
      <vt:lpstr>..</vt:lpstr>
      <vt:lpstr>template</vt:lpstr>
      <vt:lpstr>Description of template</vt:lpstr>
      <vt:lpstr>benefit</vt:lpstr>
      <vt:lpstr> 𝐃𝐫𝐢𝐟𝐭 𝐃𝐞𝐭𝐞𝐜𝐭𝐢𝐨𝐧:</vt:lpstr>
      <vt:lpstr> 𝐇𝐨𝐰 𝐭𝐨 𝐖𝐫𝐢𝐭𝐞 𝐂𝐅𝐓𝐬:</vt:lpstr>
      <vt:lpstr> 𝐄𝐱𝐚𝐦𝐩𝐥𝐞𝐬 𝐨𝐟 𝐂𝐥𝐨𝐮𝐝𝐅𝐨𝐫𝐦𝐚𝐭𝐢𝐨𝐧 𝐔𝐬𝐞 𝐂𝐚𝐬𝐞𝐬:</vt:lpstr>
      <vt:lpstr>Lab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67</cp:revision>
  <dcterms:created xsi:type="dcterms:W3CDTF">2025-02-26T02:08:34Z</dcterms:created>
  <dcterms:modified xsi:type="dcterms:W3CDTF">2025-02-28T17:48:33Z</dcterms:modified>
</cp:coreProperties>
</file>