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70" r:id="rId13"/>
    <p:sldId id="269" r:id="rId14"/>
    <p:sldId id="267" r:id="rId15"/>
    <p:sldId id="268" r:id="rId16"/>
    <p:sldId id="271" r:id="rId17"/>
    <p:sldId id="272" r:id="rId18"/>
    <p:sldId id="274" r:id="rId19"/>
    <p:sldId id="275" r:id="rId20"/>
    <p:sldId id="27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B84E-A3AC-4479-BAE5-083A5E490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3865D-85D6-45DA-B2E6-14698A499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E32FF2-7ECA-41CB-8153-D2569B46D985}"/>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5" name="Footer Placeholder 4">
            <a:extLst>
              <a:ext uri="{FF2B5EF4-FFF2-40B4-BE49-F238E27FC236}">
                <a16:creationId xmlns:a16="http://schemas.microsoft.com/office/drawing/2014/main" id="{C8CE2FDB-2377-424C-83DB-23BE3736E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8FEB-959A-49FC-A41B-62E0E5E7DFE2}"/>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12284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2F2D-3A3E-49B6-B56E-43114518BA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B19D68-5D0A-4174-ADAF-8A8028551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9E146-CD44-4398-ACEA-3F4771956827}"/>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5" name="Footer Placeholder 4">
            <a:extLst>
              <a:ext uri="{FF2B5EF4-FFF2-40B4-BE49-F238E27FC236}">
                <a16:creationId xmlns:a16="http://schemas.microsoft.com/office/drawing/2014/main" id="{9F0C561E-4D43-4AF3-88EC-A847BA920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FCA4F-236D-4675-B749-7AD484916F67}"/>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177406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D448F-F396-4B2D-9007-8DF262A5EF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5F85CD-EDE4-4908-879C-345890E75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02604-B7E0-4AAF-8D1F-D80068721E32}"/>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5" name="Footer Placeholder 4">
            <a:extLst>
              <a:ext uri="{FF2B5EF4-FFF2-40B4-BE49-F238E27FC236}">
                <a16:creationId xmlns:a16="http://schemas.microsoft.com/office/drawing/2014/main" id="{B8550250-9CAE-437C-BD58-A87FCD4D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2AC74-2C46-4FC0-9A54-E56A7E1D35D0}"/>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96713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FFD5-A195-4525-AC04-301A9392AE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04E3F-AEE8-404D-9195-3AF106EDD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4ADE3-B339-4EAA-BD22-B778812F484A}"/>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5" name="Footer Placeholder 4">
            <a:extLst>
              <a:ext uri="{FF2B5EF4-FFF2-40B4-BE49-F238E27FC236}">
                <a16:creationId xmlns:a16="http://schemas.microsoft.com/office/drawing/2014/main" id="{A942246F-B286-4BE3-B9D8-526CBD168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4DD6-F37B-45DA-AE6D-9AA8059FA2E3}"/>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49920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B703-19A2-4AE7-83E0-2973FA6CB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A4E79-03C0-4EE9-99BD-19A728FB2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20B0F-1078-425C-B852-FED9895DA1F4}"/>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5" name="Footer Placeholder 4">
            <a:extLst>
              <a:ext uri="{FF2B5EF4-FFF2-40B4-BE49-F238E27FC236}">
                <a16:creationId xmlns:a16="http://schemas.microsoft.com/office/drawing/2014/main" id="{BA02537D-8790-4BB3-A47D-E11DDFB81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163D9-E111-4E3B-AD71-24AD8A6BC6F0}"/>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129895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7D2B-DDEA-4AD9-90B5-EBF35585C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0B5B0-B9B6-4DF2-9245-FAB3F78E4D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F1C0C5-724E-4037-A1AE-41B3B6F10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DEBA03-703C-4B75-AD5E-FE2CBAF26DAE}"/>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6" name="Footer Placeholder 5">
            <a:extLst>
              <a:ext uri="{FF2B5EF4-FFF2-40B4-BE49-F238E27FC236}">
                <a16:creationId xmlns:a16="http://schemas.microsoft.com/office/drawing/2014/main" id="{0D5465AB-B7FA-4C95-8ADB-04648E9CE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93CF6-CB1D-4A62-98E3-6744870E95C4}"/>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74148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AD83-86C2-478E-B84C-8D74837DEE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86A90-171C-4722-B000-2CE90B5CC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EB040D-2425-49FE-A520-41D63798E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C11AD1-5084-4274-9C34-474F6FEBF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74EEB4-208E-4AE7-BEC0-E812D70F2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B0DCB0-0F53-4B0E-B1A9-03056D9034EE}"/>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8" name="Footer Placeholder 7">
            <a:extLst>
              <a:ext uri="{FF2B5EF4-FFF2-40B4-BE49-F238E27FC236}">
                <a16:creationId xmlns:a16="http://schemas.microsoft.com/office/drawing/2014/main" id="{FBB982ED-D61E-4CCE-A127-30965F930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882E6-2047-49E4-A410-8FD3CCED1BB7}"/>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26355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45C1-09EE-43D8-B90F-A1C35F212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04686F-B3B1-49A1-82F5-B702CF6DF095}"/>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4" name="Footer Placeholder 3">
            <a:extLst>
              <a:ext uri="{FF2B5EF4-FFF2-40B4-BE49-F238E27FC236}">
                <a16:creationId xmlns:a16="http://schemas.microsoft.com/office/drawing/2014/main" id="{D356B807-856F-48C1-BC86-B531284950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66C14F-8BC0-49A3-942D-1F319D8605AA}"/>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321606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A2B22-C445-4D99-8805-A401B567F079}"/>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3" name="Footer Placeholder 2">
            <a:extLst>
              <a:ext uri="{FF2B5EF4-FFF2-40B4-BE49-F238E27FC236}">
                <a16:creationId xmlns:a16="http://schemas.microsoft.com/office/drawing/2014/main" id="{F7D5E91C-B43F-44BD-B77A-689EDA2C7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CC142-45E3-4AB7-BE00-D23D0ACD7853}"/>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383891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D034-6C84-455A-8F6B-589720875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3AF1F-C085-4BCC-9BF2-4D631DF23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B70841-1D88-4007-A078-20E960D21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46B33-8060-4732-948D-C16A4DE78AD3}"/>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6" name="Footer Placeholder 5">
            <a:extLst>
              <a:ext uri="{FF2B5EF4-FFF2-40B4-BE49-F238E27FC236}">
                <a16:creationId xmlns:a16="http://schemas.microsoft.com/office/drawing/2014/main" id="{98556023-425D-43D2-83C0-909C7DF82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7B802-CB75-4255-88B4-20B8BDE45CEC}"/>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28169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52B0-3E1D-4CE5-8A58-DF60EE024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E5C45-8796-4627-AAE0-C8E571D71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BDAC8-A451-4724-8581-97DDF6A2A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55547-811C-4E61-BB45-995D02724A86}"/>
              </a:ext>
            </a:extLst>
          </p:cNvPr>
          <p:cNvSpPr>
            <a:spLocks noGrp="1"/>
          </p:cNvSpPr>
          <p:nvPr>
            <p:ph type="dt" sz="half" idx="10"/>
          </p:nvPr>
        </p:nvSpPr>
        <p:spPr/>
        <p:txBody>
          <a:bodyPr/>
          <a:lstStyle/>
          <a:p>
            <a:fld id="{401A5A37-DA99-48E2-BCCD-D52BEC917C4B}" type="datetimeFigureOut">
              <a:rPr lang="en-US" smtClean="0"/>
              <a:t>7/8/2021</a:t>
            </a:fld>
            <a:endParaRPr lang="en-US"/>
          </a:p>
        </p:txBody>
      </p:sp>
      <p:sp>
        <p:nvSpPr>
          <p:cNvPr id="6" name="Footer Placeholder 5">
            <a:extLst>
              <a:ext uri="{FF2B5EF4-FFF2-40B4-BE49-F238E27FC236}">
                <a16:creationId xmlns:a16="http://schemas.microsoft.com/office/drawing/2014/main" id="{A3427738-E2DA-4B3C-8835-929B8FF0B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02B0E-CF0C-4F27-A60F-E23E04F61A1F}"/>
              </a:ext>
            </a:extLst>
          </p:cNvPr>
          <p:cNvSpPr>
            <a:spLocks noGrp="1"/>
          </p:cNvSpPr>
          <p:nvPr>
            <p:ph type="sldNum" sz="quarter" idx="12"/>
          </p:nvPr>
        </p:nvSpPr>
        <p:spPr/>
        <p:txBody>
          <a:bodyPr/>
          <a:lstStyle/>
          <a:p>
            <a:fld id="{CC15B46F-2005-4BBA-818D-0BADEC6FDAA7}" type="slidenum">
              <a:rPr lang="en-US" smtClean="0"/>
              <a:t>‹#›</a:t>
            </a:fld>
            <a:endParaRPr lang="en-US"/>
          </a:p>
        </p:txBody>
      </p:sp>
    </p:spTree>
    <p:extLst>
      <p:ext uri="{BB962C8B-B14F-4D97-AF65-F5344CB8AC3E}">
        <p14:creationId xmlns:p14="http://schemas.microsoft.com/office/powerpoint/2010/main" val="154594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A90F6-DADC-4536-96CE-4598A92F5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A97120-9A3D-42C2-9F33-8B320F292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56EED-3B76-445D-ABBF-955EF663B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A5A37-DA99-48E2-BCCD-D52BEC917C4B}" type="datetimeFigureOut">
              <a:rPr lang="en-US" smtClean="0"/>
              <a:t>7/8/2021</a:t>
            </a:fld>
            <a:endParaRPr lang="en-US"/>
          </a:p>
        </p:txBody>
      </p:sp>
      <p:sp>
        <p:nvSpPr>
          <p:cNvPr id="5" name="Footer Placeholder 4">
            <a:extLst>
              <a:ext uri="{FF2B5EF4-FFF2-40B4-BE49-F238E27FC236}">
                <a16:creationId xmlns:a16="http://schemas.microsoft.com/office/drawing/2014/main" id="{A815721A-1528-4417-A379-47A15762A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EF945-EB5D-4C40-B1B5-6C03E6F5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5B46F-2005-4BBA-818D-0BADEC6FDAA7}" type="slidenum">
              <a:rPr lang="en-US" smtClean="0"/>
              <a:t>‹#›</a:t>
            </a:fld>
            <a:endParaRPr lang="en-US"/>
          </a:p>
        </p:txBody>
      </p:sp>
    </p:spTree>
    <p:extLst>
      <p:ext uri="{BB962C8B-B14F-4D97-AF65-F5344CB8AC3E}">
        <p14:creationId xmlns:p14="http://schemas.microsoft.com/office/powerpoint/2010/main" val="274292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vmware.com/en/VMware-vSphere/6.5/com.vmware.vsphere.install.doc/GUID-78933728-7F02-43AF-ABD8-0BDCE10418A6.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nfigmax.vmware.com/guest?vmwareproduct=vSphere&amp;release=vSphere%206.5&amp;categories=1-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Administrator@vsphere.loc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4B06-AEE1-413C-BAF8-26F593E9490F}"/>
              </a:ext>
            </a:extLst>
          </p:cNvPr>
          <p:cNvSpPr>
            <a:spLocks noGrp="1"/>
          </p:cNvSpPr>
          <p:nvPr>
            <p:ph type="ctrTitle"/>
          </p:nvPr>
        </p:nvSpPr>
        <p:spPr/>
        <p:txBody>
          <a:bodyPr/>
          <a:lstStyle/>
          <a:p>
            <a:r>
              <a:rPr lang="en-US" dirty="0"/>
              <a:t>Day 5</a:t>
            </a:r>
          </a:p>
        </p:txBody>
      </p:sp>
      <p:sp>
        <p:nvSpPr>
          <p:cNvPr id="3" name="Subtitle 2">
            <a:extLst>
              <a:ext uri="{FF2B5EF4-FFF2-40B4-BE49-F238E27FC236}">
                <a16:creationId xmlns:a16="http://schemas.microsoft.com/office/drawing/2014/main" id="{F59A7B58-6FCA-41C1-9CF9-B55866081A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36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9C9D-45A3-4188-BAB4-5E2974327061}"/>
              </a:ext>
            </a:extLst>
          </p:cNvPr>
          <p:cNvSpPr>
            <a:spLocks noGrp="1"/>
          </p:cNvSpPr>
          <p:nvPr>
            <p:ph type="title"/>
          </p:nvPr>
        </p:nvSpPr>
        <p:spPr/>
        <p:txBody>
          <a:bodyPr/>
          <a:lstStyle/>
          <a:p>
            <a:r>
              <a:rPr lang="en-US" dirty="0"/>
              <a:t>Lockdown mode</a:t>
            </a:r>
          </a:p>
        </p:txBody>
      </p:sp>
      <p:sp>
        <p:nvSpPr>
          <p:cNvPr id="3" name="Content Placeholder 2">
            <a:extLst>
              <a:ext uri="{FF2B5EF4-FFF2-40B4-BE49-F238E27FC236}">
                <a16:creationId xmlns:a16="http://schemas.microsoft.com/office/drawing/2014/main" id="{13E9F442-5552-4F16-9682-98E8FBCA02FC}"/>
              </a:ext>
            </a:extLst>
          </p:cNvPr>
          <p:cNvSpPr>
            <a:spLocks noGrp="1"/>
          </p:cNvSpPr>
          <p:nvPr>
            <p:ph idx="1"/>
          </p:nvPr>
        </p:nvSpPr>
        <p:spPr/>
        <p:txBody>
          <a:bodyPr/>
          <a:lstStyle/>
          <a:p>
            <a:pPr marL="0" indent="0">
              <a:buNone/>
            </a:pPr>
            <a:r>
              <a:rPr lang="en-US" b="0" i="0" dirty="0">
                <a:solidFill>
                  <a:srgbClr val="000000"/>
                </a:solidFill>
                <a:effectLst/>
                <a:latin typeface="MetropolisRegular"/>
              </a:rPr>
              <a:t>In normal lockdown mode the DCUI service is not stopped. If the connection to the vCenter Server is lost and access through the vSphere Web Client is no longer available, privileged accounts can log in to the </a:t>
            </a:r>
            <a:r>
              <a:rPr lang="en-US" b="0" i="0" dirty="0" err="1">
                <a:solidFill>
                  <a:srgbClr val="000000"/>
                </a:solidFill>
                <a:effectLst/>
                <a:latin typeface="MetropolisRegular"/>
              </a:rPr>
              <a:t>ESXi</a:t>
            </a:r>
            <a:r>
              <a:rPr lang="en-US" b="0" i="0" dirty="0">
                <a:solidFill>
                  <a:srgbClr val="000000"/>
                </a:solidFill>
                <a:effectLst/>
                <a:latin typeface="MetropolisRegular"/>
              </a:rPr>
              <a:t> host's Direct Console Interface and exit lockdown mode.</a:t>
            </a:r>
          </a:p>
          <a:p>
            <a:pPr marL="0" indent="0">
              <a:buNone/>
            </a:pPr>
            <a:endParaRPr lang="en-US" dirty="0">
              <a:solidFill>
                <a:srgbClr val="000000"/>
              </a:solidFill>
              <a:latin typeface="MetropolisRegular"/>
            </a:endParaRPr>
          </a:p>
          <a:p>
            <a:pPr marL="0" indent="0">
              <a:buNone/>
            </a:pPr>
            <a:br>
              <a:rPr lang="en-US" dirty="0"/>
            </a:br>
            <a:r>
              <a:rPr lang="en-US" b="0" i="0" dirty="0">
                <a:solidFill>
                  <a:srgbClr val="000000"/>
                </a:solidFill>
                <a:effectLst/>
                <a:latin typeface="MetropolisRegular"/>
              </a:rPr>
              <a:t>In strict lockdown mode the DCUI service is stopped. If the connection to vCenter Server is lost and the vSphere Web Client is no longer available, the </a:t>
            </a:r>
            <a:r>
              <a:rPr lang="en-US" b="0" i="0" dirty="0" err="1">
                <a:solidFill>
                  <a:srgbClr val="000000"/>
                </a:solidFill>
                <a:effectLst/>
                <a:latin typeface="MetropolisRegular"/>
              </a:rPr>
              <a:t>ESXi</a:t>
            </a:r>
            <a:r>
              <a:rPr lang="en-US" b="0" i="0" dirty="0">
                <a:solidFill>
                  <a:srgbClr val="000000"/>
                </a:solidFill>
                <a:effectLst/>
                <a:latin typeface="MetropolisRegular"/>
              </a:rPr>
              <a:t> host becomes unavailable unless the </a:t>
            </a:r>
            <a:r>
              <a:rPr lang="en-US" b="0" i="0" dirty="0" err="1">
                <a:solidFill>
                  <a:srgbClr val="000000"/>
                </a:solidFill>
                <a:effectLst/>
                <a:latin typeface="MetropolisRegular"/>
              </a:rPr>
              <a:t>ESXi</a:t>
            </a:r>
            <a:r>
              <a:rPr lang="en-US" b="0" i="0" dirty="0">
                <a:solidFill>
                  <a:srgbClr val="000000"/>
                </a:solidFill>
                <a:effectLst/>
                <a:latin typeface="MetropolisRegular"/>
              </a:rPr>
              <a:t> Shell and SSH services are enabled and Exception Users are defined.</a:t>
            </a:r>
            <a:endParaRPr lang="en-US" dirty="0"/>
          </a:p>
        </p:txBody>
      </p:sp>
    </p:spTree>
    <p:extLst>
      <p:ext uri="{BB962C8B-B14F-4D97-AF65-F5344CB8AC3E}">
        <p14:creationId xmlns:p14="http://schemas.microsoft.com/office/powerpoint/2010/main" val="188924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6214-3652-4A2B-B399-EDAE8C29D178}"/>
              </a:ext>
            </a:extLst>
          </p:cNvPr>
          <p:cNvSpPr>
            <a:spLocks noGrp="1"/>
          </p:cNvSpPr>
          <p:nvPr>
            <p:ph type="title"/>
          </p:nvPr>
        </p:nvSpPr>
        <p:spPr/>
        <p:txBody>
          <a:bodyPr/>
          <a:lstStyle/>
          <a:p>
            <a:r>
              <a:rPr lang="en-US" dirty="0"/>
              <a:t>Swap file location</a:t>
            </a:r>
          </a:p>
        </p:txBody>
      </p:sp>
      <p:sp>
        <p:nvSpPr>
          <p:cNvPr id="3" name="Content Placeholder 2">
            <a:extLst>
              <a:ext uri="{FF2B5EF4-FFF2-40B4-BE49-F238E27FC236}">
                <a16:creationId xmlns:a16="http://schemas.microsoft.com/office/drawing/2014/main" id="{8D100D4E-03EB-492B-9CB5-17D4BBB703AF}"/>
              </a:ext>
            </a:extLst>
          </p:cNvPr>
          <p:cNvSpPr>
            <a:spLocks noGrp="1"/>
          </p:cNvSpPr>
          <p:nvPr>
            <p:ph idx="1"/>
          </p:nvPr>
        </p:nvSpPr>
        <p:spPr/>
        <p:txBody>
          <a:bodyPr/>
          <a:lstStyle/>
          <a:p>
            <a:r>
              <a:rPr lang="en-US" dirty="0"/>
              <a:t>Swap file for </a:t>
            </a:r>
            <a:r>
              <a:rPr lang="en-US" dirty="0" err="1"/>
              <a:t>vm</a:t>
            </a:r>
            <a:r>
              <a:rPr lang="en-US" dirty="0"/>
              <a:t> memory (If we are not providing the reservation</a:t>
            </a:r>
          </a:p>
          <a:p>
            <a:r>
              <a:rPr lang="en-US" dirty="0"/>
              <a:t>Swap file we store in </a:t>
            </a:r>
            <a:r>
              <a:rPr lang="en-US" dirty="0" err="1"/>
              <a:t>vm</a:t>
            </a:r>
            <a:r>
              <a:rPr lang="en-US" dirty="0"/>
              <a:t> directory only</a:t>
            </a:r>
          </a:p>
          <a:p>
            <a:r>
              <a:rPr lang="en-US" dirty="0"/>
              <a:t>Production env :want to store on </a:t>
            </a:r>
            <a:r>
              <a:rPr lang="en-US" dirty="0" err="1"/>
              <a:t>ssd</a:t>
            </a:r>
            <a:endParaRPr lang="en-US" dirty="0"/>
          </a:p>
          <a:p>
            <a:pPr lvl="1"/>
            <a:r>
              <a:rPr lang="en-US" dirty="0"/>
              <a:t>Have option to create swap on </a:t>
            </a:r>
            <a:r>
              <a:rPr lang="en-US" dirty="0" err="1"/>
              <a:t>ssd</a:t>
            </a:r>
            <a:endParaRPr lang="en-US" dirty="0"/>
          </a:p>
          <a:p>
            <a:pPr lvl="1"/>
            <a:r>
              <a:rPr lang="en-US" dirty="0"/>
              <a:t>Option :Configure-&gt;VM-&gt;VM swap file</a:t>
            </a:r>
          </a:p>
          <a:p>
            <a:pPr lvl="1"/>
            <a:endParaRPr lang="en-US" dirty="0"/>
          </a:p>
        </p:txBody>
      </p:sp>
    </p:spTree>
    <p:extLst>
      <p:ext uri="{BB962C8B-B14F-4D97-AF65-F5344CB8AC3E}">
        <p14:creationId xmlns:p14="http://schemas.microsoft.com/office/powerpoint/2010/main" val="418194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50FF-087B-4AF4-82EF-3EBCF1FD6CD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5381F4A-7FC6-4CA8-B31E-386FD6AE7521}"/>
              </a:ext>
            </a:extLst>
          </p:cNvPr>
          <p:cNvPicPr>
            <a:picLocks noGrp="1" noChangeAspect="1"/>
          </p:cNvPicPr>
          <p:nvPr>
            <p:ph idx="1"/>
          </p:nvPr>
        </p:nvPicPr>
        <p:blipFill>
          <a:blip r:embed="rId2"/>
          <a:stretch>
            <a:fillRect/>
          </a:stretch>
        </p:blipFill>
        <p:spPr>
          <a:xfrm>
            <a:off x="2905019" y="1825625"/>
            <a:ext cx="6381962" cy="4351338"/>
          </a:xfrm>
        </p:spPr>
      </p:pic>
    </p:spTree>
    <p:extLst>
      <p:ext uri="{BB962C8B-B14F-4D97-AF65-F5344CB8AC3E}">
        <p14:creationId xmlns:p14="http://schemas.microsoft.com/office/powerpoint/2010/main" val="406516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B0F6-C7A5-47E5-8404-16900BF1835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26D3E16-5E83-43D7-A23A-75009B703B8E}"/>
              </a:ext>
            </a:extLst>
          </p:cNvPr>
          <p:cNvPicPr>
            <a:picLocks noGrp="1" noChangeAspect="1"/>
          </p:cNvPicPr>
          <p:nvPr>
            <p:ph idx="1"/>
          </p:nvPr>
        </p:nvPicPr>
        <p:blipFill>
          <a:blip r:embed="rId2"/>
          <a:stretch>
            <a:fillRect/>
          </a:stretch>
        </p:blipFill>
        <p:spPr>
          <a:xfrm>
            <a:off x="2686590" y="1825625"/>
            <a:ext cx="6818819" cy="4351338"/>
          </a:xfrm>
        </p:spPr>
      </p:pic>
    </p:spTree>
    <p:extLst>
      <p:ext uri="{BB962C8B-B14F-4D97-AF65-F5344CB8AC3E}">
        <p14:creationId xmlns:p14="http://schemas.microsoft.com/office/powerpoint/2010/main" val="256626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4CB8-2960-49CD-8BE9-D525E8CC6C95}"/>
              </a:ext>
            </a:extLst>
          </p:cNvPr>
          <p:cNvSpPr>
            <a:spLocks noGrp="1"/>
          </p:cNvSpPr>
          <p:nvPr>
            <p:ph type="title"/>
          </p:nvPr>
        </p:nvSpPr>
        <p:spPr/>
        <p:txBody>
          <a:bodyPr/>
          <a:lstStyle/>
          <a:p>
            <a:r>
              <a:rPr lang="en-US" dirty="0"/>
              <a:t>Affinity rule</a:t>
            </a:r>
          </a:p>
        </p:txBody>
      </p:sp>
      <p:sp>
        <p:nvSpPr>
          <p:cNvPr id="3" name="Content Placeholder 2">
            <a:extLst>
              <a:ext uri="{FF2B5EF4-FFF2-40B4-BE49-F238E27FC236}">
                <a16:creationId xmlns:a16="http://schemas.microsoft.com/office/drawing/2014/main" id="{58C5361B-3863-4F80-AB2D-5372F108F192}"/>
              </a:ext>
            </a:extLst>
          </p:cNvPr>
          <p:cNvSpPr>
            <a:spLocks noGrp="1"/>
          </p:cNvSpPr>
          <p:nvPr>
            <p:ph idx="1"/>
          </p:nvPr>
        </p:nvSpPr>
        <p:spPr/>
        <p:txBody>
          <a:bodyPr/>
          <a:lstStyle/>
          <a:p>
            <a:r>
              <a:rPr lang="en-US" dirty="0" err="1"/>
              <a:t>ESXi</a:t>
            </a:r>
            <a:r>
              <a:rPr lang="en-US" dirty="0"/>
              <a:t> -1 and ESXi-2</a:t>
            </a:r>
          </a:p>
          <a:p>
            <a:r>
              <a:rPr lang="en-US" dirty="0"/>
              <a:t>Running Microsoft cluster </a:t>
            </a:r>
            <a:r>
              <a:rPr lang="en-US" dirty="0" err="1"/>
              <a:t>vms</a:t>
            </a:r>
            <a:r>
              <a:rPr lang="en-US" dirty="0"/>
              <a:t> :vm1 and vm2</a:t>
            </a:r>
          </a:p>
          <a:p>
            <a:r>
              <a:rPr lang="en-US" dirty="0"/>
              <a:t>Need to set a rule that </a:t>
            </a:r>
          </a:p>
          <a:p>
            <a:pPr lvl="1"/>
            <a:r>
              <a:rPr lang="en-US" dirty="0"/>
              <a:t>Vm1 must be always on </a:t>
            </a:r>
            <a:r>
              <a:rPr lang="en-US" dirty="0" err="1"/>
              <a:t>esxi</a:t>
            </a:r>
            <a:r>
              <a:rPr lang="en-US" dirty="0"/>
              <a:t> 1</a:t>
            </a:r>
          </a:p>
          <a:p>
            <a:pPr lvl="1"/>
            <a:r>
              <a:rPr lang="en-US" dirty="0"/>
              <a:t>Vm2 must be always on esxi2</a:t>
            </a:r>
          </a:p>
          <a:p>
            <a:pPr lvl="1"/>
            <a:r>
              <a:rPr lang="en-US" dirty="0"/>
              <a:t>In other terms, they should not be together on same host</a:t>
            </a:r>
          </a:p>
          <a:p>
            <a:pPr lvl="1"/>
            <a:r>
              <a:rPr lang="en-US" dirty="0"/>
              <a:t>This is called affinity rule</a:t>
            </a:r>
          </a:p>
          <a:p>
            <a:pPr lvl="1"/>
            <a:endParaRPr lang="en-US" dirty="0"/>
          </a:p>
        </p:txBody>
      </p:sp>
    </p:spTree>
    <p:extLst>
      <p:ext uri="{BB962C8B-B14F-4D97-AF65-F5344CB8AC3E}">
        <p14:creationId xmlns:p14="http://schemas.microsoft.com/office/powerpoint/2010/main" val="215128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E9CC2F-BE53-4BC0-BA05-4C58AAFBF0F3}"/>
              </a:ext>
            </a:extLst>
          </p:cNvPr>
          <p:cNvPicPr>
            <a:picLocks noGrp="1" noChangeAspect="1"/>
          </p:cNvPicPr>
          <p:nvPr>
            <p:ph idx="1"/>
          </p:nvPr>
        </p:nvPicPr>
        <p:blipFill>
          <a:blip r:embed="rId2"/>
          <a:stretch>
            <a:fillRect/>
          </a:stretch>
        </p:blipFill>
        <p:spPr>
          <a:xfrm>
            <a:off x="2725301" y="1825625"/>
            <a:ext cx="6741397" cy="4351338"/>
          </a:xfrm>
        </p:spPr>
      </p:pic>
    </p:spTree>
    <p:extLst>
      <p:ext uri="{BB962C8B-B14F-4D97-AF65-F5344CB8AC3E}">
        <p14:creationId xmlns:p14="http://schemas.microsoft.com/office/powerpoint/2010/main" val="22612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AA76-EE00-4215-A931-547291B1ABD1}"/>
              </a:ext>
            </a:extLst>
          </p:cNvPr>
          <p:cNvSpPr>
            <a:spLocks noGrp="1"/>
          </p:cNvSpPr>
          <p:nvPr>
            <p:ph type="title"/>
          </p:nvPr>
        </p:nvSpPr>
        <p:spPr/>
        <p:txBody>
          <a:bodyPr/>
          <a:lstStyle/>
          <a:p>
            <a:r>
              <a:rPr lang="en-US" dirty="0"/>
              <a:t>Update Manager (VUM):VMware vSphere update manager</a:t>
            </a:r>
          </a:p>
        </p:txBody>
      </p:sp>
      <p:sp>
        <p:nvSpPr>
          <p:cNvPr id="3" name="Content Placeholder 2">
            <a:extLst>
              <a:ext uri="{FF2B5EF4-FFF2-40B4-BE49-F238E27FC236}">
                <a16:creationId xmlns:a16="http://schemas.microsoft.com/office/drawing/2014/main" id="{9F309A70-FF35-4BA0-A033-9D33D6419690}"/>
              </a:ext>
            </a:extLst>
          </p:cNvPr>
          <p:cNvSpPr>
            <a:spLocks noGrp="1"/>
          </p:cNvSpPr>
          <p:nvPr>
            <p:ph idx="1"/>
          </p:nvPr>
        </p:nvSpPr>
        <p:spPr/>
        <p:txBody>
          <a:bodyPr/>
          <a:lstStyle/>
          <a:p>
            <a:r>
              <a:rPr lang="en-US" dirty="0" err="1"/>
              <a:t>ESXi</a:t>
            </a:r>
            <a:r>
              <a:rPr lang="en-US" dirty="0"/>
              <a:t> installed</a:t>
            </a:r>
          </a:p>
          <a:p>
            <a:pPr lvl="1"/>
            <a:r>
              <a:rPr lang="en-US" dirty="0"/>
              <a:t>Issue occurred it crashed</a:t>
            </a:r>
          </a:p>
          <a:p>
            <a:pPr lvl="1"/>
            <a:r>
              <a:rPr lang="en-US" dirty="0"/>
              <a:t>VMware provide some fix</a:t>
            </a:r>
          </a:p>
          <a:p>
            <a:pPr lvl="2"/>
            <a:r>
              <a:rPr lang="en-US" dirty="0"/>
              <a:t>Fix will in-form path or update</a:t>
            </a:r>
          </a:p>
          <a:p>
            <a:pPr lvl="1"/>
            <a:r>
              <a:rPr lang="en-US" dirty="0"/>
              <a:t>Need to apply the fix</a:t>
            </a:r>
          </a:p>
          <a:p>
            <a:pPr lvl="2"/>
            <a:r>
              <a:rPr lang="en-US" dirty="0"/>
              <a:t>Login to induvial host and apply patch</a:t>
            </a:r>
          </a:p>
          <a:p>
            <a:pPr lvl="1"/>
            <a:r>
              <a:rPr lang="en-US" dirty="0"/>
              <a:t>60 </a:t>
            </a:r>
            <a:r>
              <a:rPr lang="en-US" dirty="0" err="1"/>
              <a:t>ESXi</a:t>
            </a:r>
            <a:endParaRPr lang="en-US" dirty="0"/>
          </a:p>
          <a:p>
            <a:pPr lvl="2"/>
            <a:r>
              <a:rPr lang="en-US" dirty="0"/>
              <a:t>Two SA apply the patch</a:t>
            </a:r>
          </a:p>
          <a:p>
            <a:pPr lvl="2"/>
            <a:r>
              <a:rPr lang="en-US" dirty="0"/>
              <a:t>Login to each server and apply it</a:t>
            </a:r>
          </a:p>
          <a:p>
            <a:pPr lvl="2"/>
            <a:r>
              <a:rPr lang="en-US" dirty="0"/>
              <a:t>Tracking is difficult</a:t>
            </a:r>
          </a:p>
          <a:p>
            <a:pPr lvl="1"/>
            <a:r>
              <a:rPr lang="en-US" dirty="0"/>
              <a:t>To answer this prob, </a:t>
            </a:r>
            <a:r>
              <a:rPr lang="en-US" dirty="0" err="1"/>
              <a:t>vmware</a:t>
            </a:r>
            <a:r>
              <a:rPr lang="en-US" dirty="0"/>
              <a:t> has come up :</a:t>
            </a:r>
          </a:p>
        </p:txBody>
      </p:sp>
    </p:spTree>
    <p:extLst>
      <p:ext uri="{BB962C8B-B14F-4D97-AF65-F5344CB8AC3E}">
        <p14:creationId xmlns:p14="http://schemas.microsoft.com/office/powerpoint/2010/main" val="136330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8895-FFCE-4B72-B0B7-A5C8A0AEE777}"/>
              </a:ext>
            </a:extLst>
          </p:cNvPr>
          <p:cNvSpPr>
            <a:spLocks noGrp="1"/>
          </p:cNvSpPr>
          <p:nvPr>
            <p:ph type="title"/>
          </p:nvPr>
        </p:nvSpPr>
        <p:spPr/>
        <p:txBody>
          <a:bodyPr/>
          <a:lstStyle/>
          <a:p>
            <a:r>
              <a:rPr lang="en-US" dirty="0"/>
              <a:t>How it will help</a:t>
            </a:r>
          </a:p>
        </p:txBody>
      </p:sp>
      <p:sp>
        <p:nvSpPr>
          <p:cNvPr id="3" name="Content Placeholder 2">
            <a:extLst>
              <a:ext uri="{FF2B5EF4-FFF2-40B4-BE49-F238E27FC236}">
                <a16:creationId xmlns:a16="http://schemas.microsoft.com/office/drawing/2014/main" id="{8DA562C0-913D-433B-830A-5529095907DA}"/>
              </a:ext>
            </a:extLst>
          </p:cNvPr>
          <p:cNvSpPr>
            <a:spLocks noGrp="1"/>
          </p:cNvSpPr>
          <p:nvPr>
            <p:ph idx="1"/>
          </p:nvPr>
        </p:nvSpPr>
        <p:spPr/>
        <p:txBody>
          <a:bodyPr/>
          <a:lstStyle/>
          <a:p>
            <a:r>
              <a:rPr lang="en-US" dirty="0"/>
              <a:t>Apply multiple host patches together</a:t>
            </a:r>
          </a:p>
          <a:p>
            <a:r>
              <a:rPr lang="en-US" dirty="0"/>
              <a:t>Management is easy</a:t>
            </a:r>
          </a:p>
          <a:p>
            <a:r>
              <a:rPr lang="en-US" dirty="0"/>
              <a:t>Multiple patch line can be created</a:t>
            </a:r>
          </a:p>
          <a:p>
            <a:pPr lvl="1"/>
            <a:r>
              <a:rPr lang="en-US" dirty="0"/>
              <a:t>Patch1</a:t>
            </a:r>
          </a:p>
          <a:p>
            <a:pPr lvl="1"/>
            <a:r>
              <a:rPr lang="en-US" dirty="0"/>
              <a:t>Patch2</a:t>
            </a:r>
          </a:p>
          <a:p>
            <a:r>
              <a:rPr lang="en-US" dirty="0"/>
              <a:t>Stage and remediate it</a:t>
            </a:r>
          </a:p>
          <a:p>
            <a:pPr lvl="1"/>
            <a:r>
              <a:rPr lang="en-US" dirty="0"/>
              <a:t>When ever we apply patch from vum, first it has to copy the bundle to </a:t>
            </a:r>
            <a:r>
              <a:rPr lang="en-US" dirty="0" err="1"/>
              <a:t>esxi</a:t>
            </a:r>
            <a:r>
              <a:rPr lang="en-US" dirty="0"/>
              <a:t> host, that is called staging</a:t>
            </a:r>
          </a:p>
          <a:p>
            <a:pPr lvl="1"/>
            <a:endParaRPr lang="en-US" dirty="0"/>
          </a:p>
          <a:p>
            <a:endParaRPr lang="en-US" dirty="0"/>
          </a:p>
          <a:p>
            <a:pPr lvl="1"/>
            <a:endParaRPr lang="en-US" dirty="0"/>
          </a:p>
        </p:txBody>
      </p:sp>
    </p:spTree>
    <p:extLst>
      <p:ext uri="{BB962C8B-B14F-4D97-AF65-F5344CB8AC3E}">
        <p14:creationId xmlns:p14="http://schemas.microsoft.com/office/powerpoint/2010/main" val="207261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98AF-EFA3-43CE-8F22-F522F66417EC}"/>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B9F15CDC-8A72-40B5-84A2-032884BA813A}"/>
              </a:ext>
            </a:extLst>
          </p:cNvPr>
          <p:cNvPicPr>
            <a:picLocks noGrp="1" noChangeAspect="1"/>
          </p:cNvPicPr>
          <p:nvPr>
            <p:ph idx="1"/>
          </p:nvPr>
        </p:nvPicPr>
        <p:blipFill>
          <a:blip r:embed="rId2"/>
          <a:stretch>
            <a:fillRect/>
          </a:stretch>
        </p:blipFill>
        <p:spPr>
          <a:xfrm>
            <a:off x="2057400" y="2134394"/>
            <a:ext cx="8077200" cy="3733800"/>
          </a:xfrm>
        </p:spPr>
      </p:pic>
    </p:spTree>
    <p:extLst>
      <p:ext uri="{BB962C8B-B14F-4D97-AF65-F5344CB8AC3E}">
        <p14:creationId xmlns:p14="http://schemas.microsoft.com/office/powerpoint/2010/main" val="69364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DB5C-B31A-4752-90D3-C0D225F9904D}"/>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64FEC76F-8869-4B47-9B6D-77E604098D1F}"/>
              </a:ext>
            </a:extLst>
          </p:cNvPr>
          <p:cNvPicPr>
            <a:picLocks noGrp="1" noChangeAspect="1"/>
          </p:cNvPicPr>
          <p:nvPr>
            <p:ph idx="1"/>
          </p:nvPr>
        </p:nvPicPr>
        <p:blipFill>
          <a:blip r:embed="rId2"/>
          <a:stretch>
            <a:fillRect/>
          </a:stretch>
        </p:blipFill>
        <p:spPr>
          <a:xfrm>
            <a:off x="2619375" y="2391569"/>
            <a:ext cx="6953250" cy="3219450"/>
          </a:xfrm>
        </p:spPr>
      </p:pic>
    </p:spTree>
    <p:extLst>
      <p:ext uri="{BB962C8B-B14F-4D97-AF65-F5344CB8AC3E}">
        <p14:creationId xmlns:p14="http://schemas.microsoft.com/office/powerpoint/2010/main" val="277858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6B47-9FDD-42ED-8134-E7484B4AB9FF}"/>
              </a:ext>
            </a:extLst>
          </p:cNvPr>
          <p:cNvSpPr>
            <a:spLocks noGrp="1"/>
          </p:cNvSpPr>
          <p:nvPr>
            <p:ph type="title"/>
          </p:nvPr>
        </p:nvSpPr>
        <p:spPr/>
        <p:txBody>
          <a:bodyPr/>
          <a:lstStyle/>
          <a:p>
            <a:r>
              <a:rPr lang="en-US" dirty="0"/>
              <a:t>Task	</a:t>
            </a:r>
          </a:p>
        </p:txBody>
      </p:sp>
      <p:sp>
        <p:nvSpPr>
          <p:cNvPr id="3" name="Content Placeholder 2">
            <a:extLst>
              <a:ext uri="{FF2B5EF4-FFF2-40B4-BE49-F238E27FC236}">
                <a16:creationId xmlns:a16="http://schemas.microsoft.com/office/drawing/2014/main" id="{834760BD-3A7B-4846-A664-D74223D52F3D}"/>
              </a:ext>
            </a:extLst>
          </p:cNvPr>
          <p:cNvSpPr>
            <a:spLocks noGrp="1"/>
          </p:cNvSpPr>
          <p:nvPr>
            <p:ph idx="1"/>
          </p:nvPr>
        </p:nvSpPr>
        <p:spPr/>
        <p:txBody>
          <a:bodyPr/>
          <a:lstStyle/>
          <a:p>
            <a:r>
              <a:rPr lang="en-US" dirty="0"/>
              <a:t>Map the vCenter iso to windows 2012 R2 </a:t>
            </a:r>
            <a:r>
              <a:rPr lang="en-US" dirty="0" err="1"/>
              <a:t>vm</a:t>
            </a:r>
            <a:endParaRPr lang="en-US" dirty="0"/>
          </a:p>
          <a:p>
            <a:r>
              <a:rPr lang="en-US" dirty="0"/>
              <a:t>Try to configure mail server in </a:t>
            </a:r>
            <a:r>
              <a:rPr lang="en-US" dirty="0" err="1"/>
              <a:t>vsphere</a:t>
            </a:r>
            <a:endParaRPr lang="en-US" dirty="0"/>
          </a:p>
          <a:p>
            <a:r>
              <a:rPr lang="en-US" dirty="0"/>
              <a:t>Try to find out hardware status in vSphere vCenter</a:t>
            </a:r>
          </a:p>
          <a:p>
            <a:r>
              <a:rPr lang="en-US" dirty="0"/>
              <a:t>If task is completed please confirm in chat</a:t>
            </a:r>
          </a:p>
        </p:txBody>
      </p:sp>
    </p:spTree>
    <p:extLst>
      <p:ext uri="{BB962C8B-B14F-4D97-AF65-F5344CB8AC3E}">
        <p14:creationId xmlns:p14="http://schemas.microsoft.com/office/powerpoint/2010/main" val="219372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517C-2BFC-4BD3-9009-BB733CEFAF7E}"/>
              </a:ext>
            </a:extLst>
          </p:cNvPr>
          <p:cNvSpPr>
            <a:spLocks noGrp="1"/>
          </p:cNvSpPr>
          <p:nvPr>
            <p:ph type="title"/>
          </p:nvPr>
        </p:nvSpPr>
        <p:spPr/>
        <p:txBody>
          <a:bodyPr/>
          <a:lstStyle/>
          <a:p>
            <a:r>
              <a:rPr lang="en-US" dirty="0"/>
              <a:t>VMware vSphere services</a:t>
            </a:r>
          </a:p>
        </p:txBody>
      </p:sp>
      <p:sp>
        <p:nvSpPr>
          <p:cNvPr id="3" name="Content Placeholder 2">
            <a:extLst>
              <a:ext uri="{FF2B5EF4-FFF2-40B4-BE49-F238E27FC236}">
                <a16:creationId xmlns:a16="http://schemas.microsoft.com/office/drawing/2014/main" id="{D6C79EB4-0B0C-4001-B42F-2344C801699D}"/>
              </a:ext>
            </a:extLst>
          </p:cNvPr>
          <p:cNvSpPr>
            <a:spLocks noGrp="1"/>
          </p:cNvSpPr>
          <p:nvPr>
            <p:ph idx="1"/>
          </p:nvPr>
        </p:nvSpPr>
        <p:spPr/>
        <p:txBody>
          <a:bodyPr/>
          <a:lstStyle/>
          <a:p>
            <a:pPr marL="0" indent="0">
              <a:buNone/>
            </a:pPr>
            <a:r>
              <a:rPr lang="en-US" dirty="0">
                <a:hlinkClick r:id="rId2"/>
              </a:rPr>
              <a:t>https://docs.vmware.com/en/VMware-vSphere/6.5/com.vmware.vsphere.install.doc/GUID-78933728-7F02-43AF-ABD8-0BDCE10418A6.html</a:t>
            </a:r>
            <a:endParaRPr lang="en-US" dirty="0"/>
          </a:p>
          <a:p>
            <a:pPr marL="0" indent="0">
              <a:buNone/>
            </a:pPr>
            <a:endParaRPr lang="en-US" dirty="0"/>
          </a:p>
        </p:txBody>
      </p:sp>
    </p:spTree>
    <p:extLst>
      <p:ext uri="{BB962C8B-B14F-4D97-AF65-F5344CB8AC3E}">
        <p14:creationId xmlns:p14="http://schemas.microsoft.com/office/powerpoint/2010/main" val="274003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A1B2-A457-4F0A-AB51-B7677C284C71}"/>
              </a:ext>
            </a:extLst>
          </p:cNvPr>
          <p:cNvSpPr>
            <a:spLocks noGrp="1"/>
          </p:cNvSpPr>
          <p:nvPr>
            <p:ph type="title"/>
          </p:nvPr>
        </p:nvSpPr>
        <p:spPr/>
        <p:txBody>
          <a:bodyPr/>
          <a:lstStyle/>
          <a:p>
            <a:r>
              <a:rPr lang="en-US" dirty="0"/>
              <a:t>Task 	</a:t>
            </a:r>
          </a:p>
        </p:txBody>
      </p:sp>
      <p:sp>
        <p:nvSpPr>
          <p:cNvPr id="3" name="Content Placeholder 2">
            <a:extLst>
              <a:ext uri="{FF2B5EF4-FFF2-40B4-BE49-F238E27FC236}">
                <a16:creationId xmlns:a16="http://schemas.microsoft.com/office/drawing/2014/main" id="{110C552E-4022-4DC4-9E39-8B2F03C9F5E0}"/>
              </a:ext>
            </a:extLst>
          </p:cNvPr>
          <p:cNvSpPr>
            <a:spLocks noGrp="1"/>
          </p:cNvSpPr>
          <p:nvPr>
            <p:ph idx="1"/>
          </p:nvPr>
        </p:nvSpPr>
        <p:spPr>
          <a:xfrm>
            <a:off x="838200" y="1404730"/>
            <a:ext cx="10515600" cy="4772233"/>
          </a:xfrm>
        </p:spPr>
        <p:txBody>
          <a:bodyPr>
            <a:normAutofit fontScale="25000" lnSpcReduction="20000"/>
          </a:bodyPr>
          <a:lstStyle/>
          <a:p>
            <a:r>
              <a:rPr lang="en-US" sz="3700" dirty="0"/>
              <a:t>Delete Datacenter</a:t>
            </a:r>
          </a:p>
          <a:p>
            <a:r>
              <a:rPr lang="en-US" sz="3700" dirty="0"/>
              <a:t>Delete cluster</a:t>
            </a:r>
          </a:p>
          <a:p>
            <a:r>
              <a:rPr lang="en-US" sz="3700" dirty="0"/>
              <a:t>Delete both </a:t>
            </a:r>
            <a:r>
              <a:rPr lang="en-US" sz="3700" dirty="0" err="1"/>
              <a:t>esxi</a:t>
            </a:r>
            <a:r>
              <a:rPr lang="en-US" sz="3700" dirty="0"/>
              <a:t> host</a:t>
            </a:r>
          </a:p>
          <a:p>
            <a:r>
              <a:rPr lang="en-US" sz="3700" dirty="0"/>
              <a:t> create two new </a:t>
            </a:r>
            <a:r>
              <a:rPr lang="en-US" sz="3700" dirty="0" err="1"/>
              <a:t>esxi</a:t>
            </a:r>
            <a:endParaRPr lang="en-US" sz="3700" dirty="0"/>
          </a:p>
          <a:p>
            <a:pPr lvl="1"/>
            <a:r>
              <a:rPr lang="en-US" sz="3700" dirty="0"/>
              <a:t>Provide 4 </a:t>
            </a:r>
            <a:r>
              <a:rPr lang="en-US" sz="3700" dirty="0" err="1"/>
              <a:t>nic</a:t>
            </a:r>
            <a:r>
              <a:rPr lang="en-US" sz="3700" dirty="0"/>
              <a:t> cards</a:t>
            </a:r>
          </a:p>
          <a:p>
            <a:pPr lvl="1"/>
            <a:r>
              <a:rPr lang="en-US" sz="3700" dirty="0"/>
              <a:t>Provide 8 </a:t>
            </a:r>
            <a:r>
              <a:rPr lang="en-US" sz="3700" dirty="0" err="1"/>
              <a:t>gb</a:t>
            </a:r>
            <a:r>
              <a:rPr lang="en-US" sz="3700" dirty="0"/>
              <a:t> ram and 4 </a:t>
            </a:r>
            <a:r>
              <a:rPr lang="en-US" sz="3700" dirty="0" err="1"/>
              <a:t>vpcu</a:t>
            </a:r>
            <a:r>
              <a:rPr lang="en-US" sz="3700" dirty="0"/>
              <a:t>, </a:t>
            </a:r>
            <a:r>
              <a:rPr lang="en-US" sz="3700" dirty="0" err="1"/>
              <a:t>harddisk</a:t>
            </a:r>
            <a:r>
              <a:rPr lang="en-US" sz="3700" dirty="0"/>
              <a:t> size 100 </a:t>
            </a:r>
            <a:r>
              <a:rPr lang="en-US" sz="3700" dirty="0" err="1"/>
              <a:t>gb</a:t>
            </a:r>
            <a:endParaRPr lang="en-US" sz="3700" dirty="0"/>
          </a:p>
          <a:p>
            <a:pPr lvl="1"/>
            <a:r>
              <a:rPr lang="en-US" sz="3700" dirty="0"/>
              <a:t>Use 192.168.17.2 and 192.168.17.3</a:t>
            </a:r>
          </a:p>
          <a:p>
            <a:pPr lvl="1"/>
            <a:r>
              <a:rPr lang="en-US" sz="3700" dirty="0"/>
              <a:t>Enable </a:t>
            </a:r>
            <a:r>
              <a:rPr lang="en-US" sz="3700" dirty="0" err="1"/>
              <a:t>ssh</a:t>
            </a:r>
            <a:r>
              <a:rPr lang="en-US" sz="3700" dirty="0"/>
              <a:t> and shell mode from </a:t>
            </a:r>
            <a:r>
              <a:rPr lang="en-US" sz="3700" dirty="0" err="1"/>
              <a:t>dcui</a:t>
            </a:r>
            <a:endParaRPr lang="en-US" sz="3700" dirty="0"/>
          </a:p>
          <a:p>
            <a:r>
              <a:rPr lang="en-US" sz="3700" dirty="0"/>
              <a:t>Create rhel6 </a:t>
            </a:r>
            <a:r>
              <a:rPr lang="en-US" sz="3700" dirty="0" err="1"/>
              <a:t>vm</a:t>
            </a:r>
            <a:r>
              <a:rPr lang="en-US" sz="3700" dirty="0"/>
              <a:t>(50gb) and create </a:t>
            </a:r>
            <a:r>
              <a:rPr lang="en-US" sz="3700" dirty="0" err="1"/>
              <a:t>nfs</a:t>
            </a:r>
            <a:r>
              <a:rPr lang="en-US" sz="3700" dirty="0"/>
              <a:t> share</a:t>
            </a:r>
          </a:p>
          <a:p>
            <a:r>
              <a:rPr lang="en-US" sz="3700" dirty="0"/>
              <a:t>-	Windows vm10 </a:t>
            </a:r>
            <a:r>
              <a:rPr lang="en-US" sz="3700" dirty="0" err="1"/>
              <a:t>nfs</a:t>
            </a:r>
            <a:r>
              <a:rPr lang="en-US" sz="3700"/>
              <a:t> partition</a:t>
            </a:r>
            <a:endParaRPr lang="en-US" sz="3700" dirty="0"/>
          </a:p>
          <a:p>
            <a:pPr marL="457200" lvl="1" indent="0">
              <a:buNone/>
            </a:pPr>
            <a:endParaRPr lang="en-US" sz="3700" dirty="0"/>
          </a:p>
          <a:p>
            <a:r>
              <a:rPr lang="en-US" sz="3700" dirty="0"/>
              <a:t>Create new dc</a:t>
            </a:r>
          </a:p>
          <a:p>
            <a:pPr lvl="1"/>
            <a:r>
              <a:rPr lang="en-US" sz="3700" dirty="0"/>
              <a:t>Add host</a:t>
            </a:r>
          </a:p>
          <a:p>
            <a:pPr lvl="1"/>
            <a:r>
              <a:rPr lang="en-US" sz="3700" dirty="0"/>
              <a:t>Enable </a:t>
            </a:r>
            <a:r>
              <a:rPr lang="en-US" sz="3700" dirty="0" err="1"/>
              <a:t>vmotion</a:t>
            </a:r>
            <a:endParaRPr lang="en-US" sz="3700" dirty="0"/>
          </a:p>
          <a:p>
            <a:pPr lvl="1"/>
            <a:r>
              <a:rPr lang="en-US" sz="3700" dirty="0"/>
              <a:t>Create ha/</a:t>
            </a:r>
            <a:r>
              <a:rPr lang="en-US" sz="3700" dirty="0" err="1"/>
              <a:t>drs</a:t>
            </a:r>
            <a:r>
              <a:rPr lang="en-US" sz="3700" dirty="0"/>
              <a:t> cluster</a:t>
            </a:r>
          </a:p>
          <a:p>
            <a:pPr lvl="1"/>
            <a:r>
              <a:rPr lang="en-US" sz="3700" dirty="0"/>
              <a:t>Map new </a:t>
            </a:r>
            <a:r>
              <a:rPr lang="en-US" sz="3700" dirty="0" err="1"/>
              <a:t>nfs</a:t>
            </a:r>
            <a:r>
              <a:rPr lang="en-US" sz="3700" dirty="0"/>
              <a:t> share both host</a:t>
            </a:r>
          </a:p>
          <a:p>
            <a:pPr lvl="1"/>
            <a:r>
              <a:rPr lang="en-US" sz="3700" dirty="0"/>
              <a:t>Create </a:t>
            </a:r>
            <a:r>
              <a:rPr lang="en-US" sz="3700" dirty="0" err="1"/>
              <a:t>dvs</a:t>
            </a:r>
            <a:r>
              <a:rPr lang="en-US" sz="3700" dirty="0"/>
              <a:t> and add  uplink for both host</a:t>
            </a:r>
          </a:p>
          <a:p>
            <a:pPr lvl="1"/>
            <a:r>
              <a:rPr lang="en-US" sz="3700" dirty="0"/>
              <a:t>create software </a:t>
            </a:r>
            <a:r>
              <a:rPr lang="en-US" sz="3700" dirty="0" err="1"/>
              <a:t>iscsi</a:t>
            </a:r>
            <a:r>
              <a:rPr lang="en-US" sz="3700" dirty="0"/>
              <a:t> adapter</a:t>
            </a:r>
          </a:p>
          <a:p>
            <a:pPr marL="0" indent="0">
              <a:buNone/>
            </a:pPr>
            <a:r>
              <a:rPr lang="en-US" sz="3700" dirty="0"/>
              <a:t>Create new content library</a:t>
            </a:r>
          </a:p>
          <a:p>
            <a:pPr marL="457200" lvl="1" indent="0">
              <a:buNone/>
            </a:pPr>
            <a:r>
              <a:rPr lang="en-US" sz="3700" dirty="0"/>
              <a:t>Move template</a:t>
            </a:r>
          </a:p>
          <a:p>
            <a:pPr marL="457200" lvl="1" indent="0">
              <a:buNone/>
            </a:pPr>
            <a:r>
              <a:rPr lang="en-US" sz="3700" dirty="0"/>
              <a:t>Create </a:t>
            </a:r>
            <a:r>
              <a:rPr lang="en-US" sz="3700" dirty="0" err="1"/>
              <a:t>vm</a:t>
            </a:r>
            <a:r>
              <a:rPr lang="en-US" sz="3700" dirty="0"/>
              <a:t> from template</a:t>
            </a:r>
          </a:p>
          <a:p>
            <a:pPr marL="0" indent="0">
              <a:buNone/>
            </a:pPr>
            <a:r>
              <a:rPr lang="en-US" sz="3700" dirty="0"/>
              <a:t>Enable strict lockdown</a:t>
            </a:r>
          </a:p>
          <a:p>
            <a:pPr marL="0" indent="0">
              <a:buNone/>
            </a:pPr>
            <a:r>
              <a:rPr lang="en-US" sz="3700" dirty="0"/>
              <a:t>	try to access </a:t>
            </a:r>
            <a:r>
              <a:rPr lang="en-US" sz="3700" dirty="0" err="1"/>
              <a:t>esxi</a:t>
            </a:r>
            <a:r>
              <a:rPr lang="en-US" sz="3700" dirty="0"/>
              <a:t> from putty</a:t>
            </a:r>
          </a:p>
          <a:p>
            <a:pPr marL="0" indent="0">
              <a:buNone/>
            </a:pPr>
            <a:endParaRPr lang="en-US" sz="3200" dirty="0"/>
          </a:p>
          <a:p>
            <a:pPr lvl="1"/>
            <a:endParaRPr lang="en-US" dirty="0"/>
          </a:p>
        </p:txBody>
      </p:sp>
    </p:spTree>
    <p:extLst>
      <p:ext uri="{BB962C8B-B14F-4D97-AF65-F5344CB8AC3E}">
        <p14:creationId xmlns:p14="http://schemas.microsoft.com/office/powerpoint/2010/main" val="3608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62A1-9682-4046-8FB3-94D78AD456A1}"/>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9F3450C9-FFF9-41A4-A3F5-CB661947993F}"/>
              </a:ext>
            </a:extLst>
          </p:cNvPr>
          <p:cNvSpPr>
            <a:spLocks noGrp="1"/>
          </p:cNvSpPr>
          <p:nvPr>
            <p:ph idx="1"/>
          </p:nvPr>
        </p:nvSpPr>
        <p:spPr/>
        <p:txBody>
          <a:bodyPr/>
          <a:lstStyle/>
          <a:p>
            <a:r>
              <a:rPr lang="en-US" dirty="0" err="1"/>
              <a:t>Hostprofile</a:t>
            </a:r>
            <a:endParaRPr lang="en-US" dirty="0"/>
          </a:p>
          <a:p>
            <a:r>
              <a:rPr lang="en-US" dirty="0"/>
              <a:t>Access management</a:t>
            </a:r>
          </a:p>
          <a:p>
            <a:r>
              <a:rPr lang="en-US" dirty="0"/>
              <a:t>VMware Update Manager</a:t>
            </a:r>
          </a:p>
          <a:p>
            <a:endParaRPr lang="en-US" dirty="0"/>
          </a:p>
        </p:txBody>
      </p:sp>
    </p:spTree>
    <p:extLst>
      <p:ext uri="{BB962C8B-B14F-4D97-AF65-F5344CB8AC3E}">
        <p14:creationId xmlns:p14="http://schemas.microsoft.com/office/powerpoint/2010/main" val="230842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3684-396F-4875-8407-6629A75D5A1F}"/>
              </a:ext>
            </a:extLst>
          </p:cNvPr>
          <p:cNvSpPr>
            <a:spLocks noGrp="1"/>
          </p:cNvSpPr>
          <p:nvPr>
            <p:ph type="title"/>
          </p:nvPr>
        </p:nvSpPr>
        <p:spPr/>
        <p:txBody>
          <a:bodyPr/>
          <a:lstStyle/>
          <a:p>
            <a:r>
              <a:rPr lang="en-US" dirty="0"/>
              <a:t>Host profile	</a:t>
            </a:r>
          </a:p>
        </p:txBody>
      </p:sp>
      <p:sp>
        <p:nvSpPr>
          <p:cNvPr id="3" name="Content Placeholder 2">
            <a:extLst>
              <a:ext uri="{FF2B5EF4-FFF2-40B4-BE49-F238E27FC236}">
                <a16:creationId xmlns:a16="http://schemas.microsoft.com/office/drawing/2014/main" id="{D37E4D8B-2DE8-4313-BF45-42A549E35821}"/>
              </a:ext>
            </a:extLst>
          </p:cNvPr>
          <p:cNvSpPr>
            <a:spLocks noGrp="1"/>
          </p:cNvSpPr>
          <p:nvPr>
            <p:ph idx="1"/>
          </p:nvPr>
        </p:nvSpPr>
        <p:spPr/>
        <p:txBody>
          <a:bodyPr/>
          <a:lstStyle/>
          <a:p>
            <a:r>
              <a:rPr lang="en-US" dirty="0"/>
              <a:t>Capturing the </a:t>
            </a:r>
            <a:r>
              <a:rPr lang="en-US" dirty="0" err="1"/>
              <a:t>esxi</a:t>
            </a:r>
            <a:r>
              <a:rPr lang="en-US" dirty="0"/>
              <a:t> config info</a:t>
            </a:r>
          </a:p>
          <a:p>
            <a:pPr lvl="1"/>
            <a:r>
              <a:rPr lang="en-US" dirty="0" err="1"/>
              <a:t>Vmkernel</a:t>
            </a:r>
            <a:r>
              <a:rPr lang="en-US" dirty="0"/>
              <a:t> configuration</a:t>
            </a:r>
          </a:p>
          <a:p>
            <a:pPr lvl="1"/>
            <a:r>
              <a:rPr lang="en-US" dirty="0" err="1"/>
              <a:t>Nfs</a:t>
            </a:r>
            <a:r>
              <a:rPr lang="en-US" dirty="0"/>
              <a:t> configuration</a:t>
            </a:r>
          </a:p>
          <a:p>
            <a:pPr lvl="1"/>
            <a:r>
              <a:rPr lang="en-US" dirty="0" err="1"/>
              <a:t>Iscsi</a:t>
            </a:r>
            <a:r>
              <a:rPr lang="en-US" dirty="0"/>
              <a:t> configuration</a:t>
            </a:r>
          </a:p>
          <a:p>
            <a:pPr lvl="1"/>
            <a:r>
              <a:rPr lang="en-US" dirty="0"/>
              <a:t>DVS configuration</a:t>
            </a:r>
          </a:p>
          <a:p>
            <a:r>
              <a:rPr lang="en-US" dirty="0"/>
              <a:t>Stores the info in vCenter DB</a:t>
            </a:r>
          </a:p>
          <a:p>
            <a:r>
              <a:rPr lang="en-US" dirty="0"/>
              <a:t>Next host comes up or some make changes in the host</a:t>
            </a:r>
          </a:p>
          <a:p>
            <a:pPr lvl="1"/>
            <a:r>
              <a:rPr lang="en-US" dirty="0"/>
              <a:t>Attach the host profile and reapply it</a:t>
            </a:r>
          </a:p>
          <a:p>
            <a:pPr lvl="1"/>
            <a:endParaRPr lang="en-US" dirty="0"/>
          </a:p>
        </p:txBody>
      </p:sp>
    </p:spTree>
    <p:extLst>
      <p:ext uri="{BB962C8B-B14F-4D97-AF65-F5344CB8AC3E}">
        <p14:creationId xmlns:p14="http://schemas.microsoft.com/office/powerpoint/2010/main" val="128097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53D2-3F18-4EF9-9221-48661044C109}"/>
              </a:ext>
            </a:extLst>
          </p:cNvPr>
          <p:cNvSpPr>
            <a:spLocks noGrp="1"/>
          </p:cNvSpPr>
          <p:nvPr>
            <p:ph type="title"/>
          </p:nvPr>
        </p:nvSpPr>
        <p:spPr/>
        <p:txBody>
          <a:bodyPr/>
          <a:lstStyle/>
          <a:p>
            <a:r>
              <a:rPr lang="en-US" dirty="0"/>
              <a:t>Auto Deploy and host profile	</a:t>
            </a:r>
          </a:p>
        </p:txBody>
      </p:sp>
      <p:sp>
        <p:nvSpPr>
          <p:cNvPr id="3" name="Content Placeholder 2">
            <a:extLst>
              <a:ext uri="{FF2B5EF4-FFF2-40B4-BE49-F238E27FC236}">
                <a16:creationId xmlns:a16="http://schemas.microsoft.com/office/drawing/2014/main" id="{E2F9202F-1AA1-4E0B-872D-ACCEE33D2BA1}"/>
              </a:ext>
            </a:extLst>
          </p:cNvPr>
          <p:cNvSpPr>
            <a:spLocks noGrp="1"/>
          </p:cNvSpPr>
          <p:nvPr>
            <p:ph idx="1"/>
          </p:nvPr>
        </p:nvSpPr>
        <p:spPr/>
        <p:txBody>
          <a:bodyPr>
            <a:normAutofit lnSpcReduction="10000"/>
          </a:bodyPr>
          <a:lstStyle/>
          <a:p>
            <a:r>
              <a:rPr lang="en-US" dirty="0"/>
              <a:t>Centralized server</a:t>
            </a:r>
          </a:p>
          <a:p>
            <a:pPr lvl="1"/>
            <a:r>
              <a:rPr lang="en-US" dirty="0"/>
              <a:t>Image of </a:t>
            </a:r>
            <a:r>
              <a:rPr lang="en-US" dirty="0" err="1"/>
              <a:t>esxi</a:t>
            </a:r>
            <a:r>
              <a:rPr lang="en-US" dirty="0"/>
              <a:t> store on auto deploy server</a:t>
            </a:r>
          </a:p>
          <a:p>
            <a:r>
              <a:rPr lang="en-US" dirty="0"/>
              <a:t>DHCP (boot from network) the </a:t>
            </a:r>
            <a:r>
              <a:rPr lang="en-US" dirty="0" err="1"/>
              <a:t>esxi</a:t>
            </a:r>
            <a:r>
              <a:rPr lang="en-US" dirty="0"/>
              <a:t> host</a:t>
            </a:r>
          </a:p>
          <a:p>
            <a:r>
              <a:rPr lang="en-US" dirty="0"/>
              <a:t>DHCP server must be running in env, (MAC address) of host and </a:t>
            </a:r>
            <a:r>
              <a:rPr lang="en-US" dirty="0" err="1"/>
              <a:t>ip</a:t>
            </a:r>
            <a:r>
              <a:rPr lang="en-US" dirty="0"/>
              <a:t> must be registered on DHCP server</a:t>
            </a:r>
          </a:p>
          <a:p>
            <a:r>
              <a:rPr lang="en-US" dirty="0"/>
              <a:t>vCenter Server: Connect </a:t>
            </a:r>
            <a:r>
              <a:rPr lang="en-US" dirty="0" err="1"/>
              <a:t>ESXi</a:t>
            </a:r>
            <a:r>
              <a:rPr lang="en-US" dirty="0"/>
              <a:t> to vCenter server</a:t>
            </a:r>
          </a:p>
          <a:p>
            <a:r>
              <a:rPr lang="en-US" dirty="0"/>
              <a:t>Apply host-profile</a:t>
            </a:r>
          </a:p>
          <a:p>
            <a:pPr lvl="1"/>
            <a:r>
              <a:rPr lang="en-US" dirty="0" err="1"/>
              <a:t>Vmkernel</a:t>
            </a:r>
            <a:endParaRPr lang="en-US" dirty="0"/>
          </a:p>
          <a:p>
            <a:pPr lvl="1"/>
            <a:r>
              <a:rPr lang="en-US" dirty="0" err="1"/>
              <a:t>Nfs</a:t>
            </a:r>
            <a:r>
              <a:rPr lang="en-US" dirty="0"/>
              <a:t> </a:t>
            </a:r>
          </a:p>
          <a:p>
            <a:pPr lvl="1"/>
            <a:r>
              <a:rPr lang="en-US" dirty="0" err="1"/>
              <a:t>Iscsi</a:t>
            </a:r>
            <a:endParaRPr lang="en-US" dirty="0"/>
          </a:p>
          <a:p>
            <a:pPr lvl="1"/>
            <a:endParaRPr lang="en-US" dirty="0"/>
          </a:p>
          <a:p>
            <a:endParaRPr lang="en-US" dirty="0"/>
          </a:p>
        </p:txBody>
      </p:sp>
    </p:spTree>
    <p:extLst>
      <p:ext uri="{BB962C8B-B14F-4D97-AF65-F5344CB8AC3E}">
        <p14:creationId xmlns:p14="http://schemas.microsoft.com/office/powerpoint/2010/main" val="346271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E81E-3DE7-4B66-82B0-D7EA51B938C6}"/>
              </a:ext>
            </a:extLst>
          </p:cNvPr>
          <p:cNvSpPr>
            <a:spLocks noGrp="1"/>
          </p:cNvSpPr>
          <p:nvPr>
            <p:ph type="title"/>
          </p:nvPr>
        </p:nvSpPr>
        <p:spPr/>
        <p:txBody>
          <a:bodyPr/>
          <a:lstStyle/>
          <a:p>
            <a:r>
              <a:rPr lang="en-US" dirty="0"/>
              <a:t>Host profile ops	</a:t>
            </a:r>
          </a:p>
        </p:txBody>
      </p:sp>
      <p:sp>
        <p:nvSpPr>
          <p:cNvPr id="3" name="Content Placeholder 2">
            <a:extLst>
              <a:ext uri="{FF2B5EF4-FFF2-40B4-BE49-F238E27FC236}">
                <a16:creationId xmlns:a16="http://schemas.microsoft.com/office/drawing/2014/main" id="{C8CF4ACE-5FE1-4803-9314-252A6AEEECB2}"/>
              </a:ext>
            </a:extLst>
          </p:cNvPr>
          <p:cNvSpPr>
            <a:spLocks noGrp="1"/>
          </p:cNvSpPr>
          <p:nvPr>
            <p:ph idx="1"/>
          </p:nvPr>
        </p:nvSpPr>
        <p:spPr/>
        <p:txBody>
          <a:bodyPr/>
          <a:lstStyle/>
          <a:p>
            <a:r>
              <a:rPr lang="en-US" dirty="0"/>
              <a:t>Extract</a:t>
            </a:r>
          </a:p>
          <a:p>
            <a:r>
              <a:rPr lang="en-US" dirty="0"/>
              <a:t>Attach</a:t>
            </a:r>
          </a:p>
          <a:p>
            <a:r>
              <a:rPr lang="en-US" dirty="0"/>
              <a:t>Check compliance	</a:t>
            </a:r>
          </a:p>
          <a:p>
            <a:r>
              <a:rPr lang="en-US" dirty="0"/>
              <a:t>Apply host profile</a:t>
            </a:r>
          </a:p>
        </p:txBody>
      </p:sp>
    </p:spTree>
    <p:extLst>
      <p:ext uri="{BB962C8B-B14F-4D97-AF65-F5344CB8AC3E}">
        <p14:creationId xmlns:p14="http://schemas.microsoft.com/office/powerpoint/2010/main" val="287039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DD0F-E9BF-4CF3-A3D7-380A257304F1}"/>
              </a:ext>
            </a:extLst>
          </p:cNvPr>
          <p:cNvSpPr>
            <a:spLocks noGrp="1"/>
          </p:cNvSpPr>
          <p:nvPr>
            <p:ph type="title"/>
          </p:nvPr>
        </p:nvSpPr>
        <p:spPr/>
        <p:txBody>
          <a:bodyPr/>
          <a:lstStyle/>
          <a:p>
            <a:r>
              <a:rPr lang="en-US" dirty="0"/>
              <a:t>Max config info for </a:t>
            </a:r>
            <a:r>
              <a:rPr lang="en-US" dirty="0" err="1"/>
              <a:t>vmware</a:t>
            </a:r>
            <a:r>
              <a:rPr lang="en-US" dirty="0"/>
              <a:t> vSphere</a:t>
            </a:r>
          </a:p>
        </p:txBody>
      </p:sp>
      <p:sp>
        <p:nvSpPr>
          <p:cNvPr id="3" name="Content Placeholder 2">
            <a:extLst>
              <a:ext uri="{FF2B5EF4-FFF2-40B4-BE49-F238E27FC236}">
                <a16:creationId xmlns:a16="http://schemas.microsoft.com/office/drawing/2014/main" id="{5E1903EC-6086-4E37-A7B1-A96DFB09596A}"/>
              </a:ext>
            </a:extLst>
          </p:cNvPr>
          <p:cNvSpPr>
            <a:spLocks noGrp="1"/>
          </p:cNvSpPr>
          <p:nvPr>
            <p:ph idx="1"/>
          </p:nvPr>
        </p:nvSpPr>
        <p:spPr/>
        <p:txBody>
          <a:bodyPr/>
          <a:lstStyle/>
          <a:p>
            <a:pPr marL="0" indent="0">
              <a:buNone/>
            </a:pPr>
            <a:r>
              <a:rPr lang="en-US" b="0" i="0" dirty="0">
                <a:effectLst/>
                <a:latin typeface="Segoe UI" panose="020B0502040204020203" pitchFamily="34" charset="0"/>
                <a:hlinkClick r:id="rId2" tooltip="https://configmax.vmware.com/guest?vmwareproduct=vsphere&amp;release=vsphere%206.5&amp;categories=1-0"/>
              </a:rPr>
              <a:t>https://configmax.vmware.com/guest?vmwareproduct=vSphere&amp;release=vSphere%206.5&amp;categories=1-0</a:t>
            </a:r>
            <a:endParaRPr lang="en-US" b="0" i="0" dirty="0">
              <a:effectLst/>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90909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7890-E811-484B-B398-A42D36C5F27E}"/>
              </a:ext>
            </a:extLst>
          </p:cNvPr>
          <p:cNvSpPr>
            <a:spLocks noGrp="1"/>
          </p:cNvSpPr>
          <p:nvPr>
            <p:ph type="title"/>
          </p:nvPr>
        </p:nvSpPr>
        <p:spPr/>
        <p:txBody>
          <a:bodyPr/>
          <a:lstStyle/>
          <a:p>
            <a:r>
              <a:rPr lang="en-US" dirty="0"/>
              <a:t>Access control	</a:t>
            </a:r>
          </a:p>
        </p:txBody>
      </p:sp>
      <p:sp>
        <p:nvSpPr>
          <p:cNvPr id="3" name="Content Placeholder 2">
            <a:extLst>
              <a:ext uri="{FF2B5EF4-FFF2-40B4-BE49-F238E27FC236}">
                <a16:creationId xmlns:a16="http://schemas.microsoft.com/office/drawing/2014/main" id="{EE7DD839-954C-41B1-BD7B-FDD7C19566D0}"/>
              </a:ext>
            </a:extLst>
          </p:cNvPr>
          <p:cNvSpPr>
            <a:spLocks noGrp="1"/>
          </p:cNvSpPr>
          <p:nvPr>
            <p:ph idx="1"/>
          </p:nvPr>
        </p:nvSpPr>
        <p:spPr/>
        <p:txBody>
          <a:bodyPr>
            <a:normAutofit fontScale="92500" lnSpcReduction="20000"/>
          </a:bodyPr>
          <a:lstStyle/>
          <a:p>
            <a:r>
              <a:rPr lang="en-US" dirty="0"/>
              <a:t>When a production env:</a:t>
            </a:r>
          </a:p>
          <a:p>
            <a:pPr lvl="1"/>
            <a:r>
              <a:rPr lang="en-US" dirty="0"/>
              <a:t>Can not admin rights to everyone</a:t>
            </a:r>
          </a:p>
          <a:p>
            <a:pPr lvl="1"/>
            <a:r>
              <a:rPr lang="en-US" dirty="0" err="1">
                <a:hlinkClick r:id="rId2"/>
              </a:rPr>
              <a:t>Administrator@vsphere.local</a:t>
            </a:r>
            <a:r>
              <a:rPr lang="en-US" dirty="0"/>
              <a:t> default user</a:t>
            </a:r>
          </a:p>
          <a:p>
            <a:pPr lvl="1"/>
            <a:r>
              <a:rPr lang="en-US" dirty="0"/>
              <a:t>Use case</a:t>
            </a:r>
          </a:p>
          <a:p>
            <a:pPr lvl="2"/>
            <a:r>
              <a:rPr lang="en-US" dirty="0"/>
              <a:t>30 member are sharing single vCenter</a:t>
            </a:r>
          </a:p>
          <a:p>
            <a:pPr lvl="2"/>
            <a:r>
              <a:rPr lang="en-US" dirty="0"/>
              <a:t>Logging using local user</a:t>
            </a:r>
          </a:p>
          <a:p>
            <a:pPr lvl="2"/>
            <a:r>
              <a:rPr lang="en-US" dirty="0"/>
              <a:t>We cannot track activity</a:t>
            </a:r>
          </a:p>
          <a:p>
            <a:pPr lvl="1"/>
            <a:r>
              <a:rPr lang="en-US" dirty="0"/>
              <a:t>Add the vCenter to Domain</a:t>
            </a:r>
          </a:p>
          <a:p>
            <a:pPr lvl="2"/>
            <a:r>
              <a:rPr lang="en-US" dirty="0"/>
              <a:t>Domain user level we should provide the access to vCenter</a:t>
            </a:r>
          </a:p>
          <a:p>
            <a:pPr lvl="2"/>
            <a:r>
              <a:rPr lang="en-US" dirty="0"/>
              <a:t>Will be able to login using my domain user</a:t>
            </a:r>
          </a:p>
          <a:p>
            <a:pPr lvl="2"/>
            <a:r>
              <a:rPr lang="en-US" dirty="0"/>
              <a:t>Roles we have to provide to domain users</a:t>
            </a:r>
          </a:p>
          <a:p>
            <a:pPr lvl="3"/>
            <a:r>
              <a:rPr lang="en-US" dirty="0" err="1"/>
              <a:t>Readonly</a:t>
            </a:r>
            <a:endParaRPr lang="en-US" dirty="0"/>
          </a:p>
          <a:p>
            <a:pPr lvl="3"/>
            <a:r>
              <a:rPr lang="en-US" dirty="0"/>
              <a:t>Admin</a:t>
            </a:r>
          </a:p>
          <a:p>
            <a:pPr lvl="3"/>
            <a:r>
              <a:rPr lang="en-US" dirty="0" err="1"/>
              <a:t>Api</a:t>
            </a:r>
            <a:r>
              <a:rPr lang="en-US" dirty="0"/>
              <a:t> one</a:t>
            </a:r>
          </a:p>
          <a:p>
            <a:pPr lvl="3"/>
            <a:r>
              <a:rPr lang="en-US" dirty="0"/>
              <a:t>Customize</a:t>
            </a:r>
          </a:p>
          <a:p>
            <a:pPr lvl="3"/>
            <a:endParaRPr lang="en-US" dirty="0"/>
          </a:p>
          <a:p>
            <a:pPr lvl="2"/>
            <a:endParaRPr lang="en-US" dirty="0"/>
          </a:p>
        </p:txBody>
      </p:sp>
    </p:spTree>
    <p:extLst>
      <p:ext uri="{BB962C8B-B14F-4D97-AF65-F5344CB8AC3E}">
        <p14:creationId xmlns:p14="http://schemas.microsoft.com/office/powerpoint/2010/main" val="34321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1A4E-3725-4E80-9B82-A9F228BAED4F}"/>
              </a:ext>
            </a:extLst>
          </p:cNvPr>
          <p:cNvSpPr>
            <a:spLocks noGrp="1"/>
          </p:cNvSpPr>
          <p:nvPr>
            <p:ph type="title"/>
          </p:nvPr>
        </p:nvSpPr>
        <p:spPr/>
        <p:txBody>
          <a:bodyPr/>
          <a:lstStyle/>
          <a:p>
            <a:r>
              <a:rPr lang="en-US" dirty="0"/>
              <a:t>Task (20min)</a:t>
            </a:r>
          </a:p>
        </p:txBody>
      </p:sp>
      <p:sp>
        <p:nvSpPr>
          <p:cNvPr id="3" name="Content Placeholder 2">
            <a:extLst>
              <a:ext uri="{FF2B5EF4-FFF2-40B4-BE49-F238E27FC236}">
                <a16:creationId xmlns:a16="http://schemas.microsoft.com/office/drawing/2014/main" id="{E7F645D1-BD25-4872-AA1E-A8C87FD8BED3}"/>
              </a:ext>
            </a:extLst>
          </p:cNvPr>
          <p:cNvSpPr>
            <a:spLocks noGrp="1"/>
          </p:cNvSpPr>
          <p:nvPr>
            <p:ph idx="1"/>
          </p:nvPr>
        </p:nvSpPr>
        <p:spPr/>
        <p:txBody>
          <a:bodyPr>
            <a:normAutofit/>
          </a:bodyPr>
          <a:lstStyle/>
          <a:p>
            <a:r>
              <a:rPr lang="en-US" dirty="0"/>
              <a:t>Create a virtual machine user role</a:t>
            </a:r>
          </a:p>
          <a:p>
            <a:r>
              <a:rPr lang="en-US" dirty="0"/>
              <a:t>Create a user in </a:t>
            </a:r>
            <a:r>
              <a:rPr lang="en-US" dirty="0" err="1"/>
              <a:t>vsphere.local</a:t>
            </a:r>
            <a:r>
              <a:rPr lang="en-US" dirty="0"/>
              <a:t> : </a:t>
            </a:r>
            <a:r>
              <a:rPr lang="en-US" dirty="0" err="1"/>
              <a:t>vmuser</a:t>
            </a:r>
            <a:r>
              <a:rPr lang="en-US" dirty="0"/>
              <a:t> user name</a:t>
            </a:r>
          </a:p>
          <a:p>
            <a:r>
              <a:rPr lang="en-US" dirty="0"/>
              <a:t>Assign that role to the user</a:t>
            </a:r>
          </a:p>
          <a:p>
            <a:r>
              <a:rPr lang="en-US" dirty="0"/>
              <a:t>Logout from administrator</a:t>
            </a:r>
          </a:p>
          <a:p>
            <a:r>
              <a:rPr lang="en-US" dirty="0"/>
              <a:t>Login using </a:t>
            </a:r>
            <a:r>
              <a:rPr lang="en-US" dirty="0" err="1"/>
              <a:t>vmuser</a:t>
            </a:r>
            <a:endParaRPr lang="en-US" dirty="0"/>
          </a:p>
          <a:p>
            <a:pPr lvl="1"/>
            <a:r>
              <a:rPr lang="en-US" sz="2800" dirty="0"/>
              <a:t>What activity you can perform</a:t>
            </a:r>
          </a:p>
        </p:txBody>
      </p:sp>
    </p:spTree>
    <p:extLst>
      <p:ext uri="{BB962C8B-B14F-4D97-AF65-F5344CB8AC3E}">
        <p14:creationId xmlns:p14="http://schemas.microsoft.com/office/powerpoint/2010/main" val="1960183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748</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MetropolisRegular</vt:lpstr>
      <vt:lpstr>Segoe UI</vt:lpstr>
      <vt:lpstr>Office Theme</vt:lpstr>
      <vt:lpstr>Day 5</vt:lpstr>
      <vt:lpstr>Task </vt:lpstr>
      <vt:lpstr>Agenda </vt:lpstr>
      <vt:lpstr>Host profile </vt:lpstr>
      <vt:lpstr>Auto Deploy and host profile </vt:lpstr>
      <vt:lpstr>Host profile ops </vt:lpstr>
      <vt:lpstr>Max config info for vmware vSphere</vt:lpstr>
      <vt:lpstr>Access control </vt:lpstr>
      <vt:lpstr>Task (20min)</vt:lpstr>
      <vt:lpstr>Lockdown mode</vt:lpstr>
      <vt:lpstr>Swap file location</vt:lpstr>
      <vt:lpstr>PowerPoint Presentation</vt:lpstr>
      <vt:lpstr>PowerPoint Presentation</vt:lpstr>
      <vt:lpstr>Affinity rule</vt:lpstr>
      <vt:lpstr>PowerPoint Presentation</vt:lpstr>
      <vt:lpstr>Update Manager (VUM):VMware vSphere update manager</vt:lpstr>
      <vt:lpstr>How it will help</vt:lpstr>
      <vt:lpstr>..</vt:lpstr>
      <vt:lpstr>..</vt:lpstr>
      <vt:lpstr>VMware vSphere services</vt:lpstr>
      <vt:lpstr>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dc:title>
  <dc:creator>john</dc:creator>
  <cp:lastModifiedBy>john</cp:lastModifiedBy>
  <cp:revision>22</cp:revision>
  <dcterms:created xsi:type="dcterms:W3CDTF">2021-07-08T03:10:43Z</dcterms:created>
  <dcterms:modified xsi:type="dcterms:W3CDTF">2021-07-08T09:46:00Z</dcterms:modified>
</cp:coreProperties>
</file>