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6" r:id="rId23"/>
    <p:sldId id="303" r:id="rId24"/>
    <p:sldId id="304" r:id="rId25"/>
    <p:sldId id="305" r:id="rId26"/>
    <p:sldId id="302" r:id="rId27"/>
    <p:sldId id="311" r:id="rId28"/>
    <p:sldId id="307" r:id="rId29"/>
    <p:sldId id="308" r:id="rId30"/>
    <p:sldId id="309" r:id="rId31"/>
    <p:sldId id="310" r:id="rId32"/>
    <p:sldId id="271" r:id="rId33"/>
    <p:sldId id="272" r:id="rId34"/>
    <p:sldId id="273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8" r:id="rId48"/>
    <p:sldId id="289" r:id="rId49"/>
    <p:sldId id="290" r:id="rId50"/>
    <p:sldId id="28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2-17T02:34:00.6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5 0,'6'21'45'16,"-1"0"-28"-16,3 4 14 0,0 2-27 0,0-1 22 15,0 1-26-15,-2 1 24 0,2 1-22 0,0-1 18 16,-2-1-29-16,2 2 31 0,-1-2-16 0,-1 0 6 16,1-2-20-16,-1 2 23 0,0-5-31 0,-2 2 16 15,0-3-68-15,-1 1 25 0</inkml:trace>
  <inkml:trace contextRef="#ctx0" brushRef="#br0" timeOffset="671">200 477 52 0,'6'17'43'0,"3"-1"16"0,-1 1-16 16,1 3-7-16,2 5-9 0,-1-1 2 0,3 2 26 16,0 4-10-16,2 2 0 0,0 1-44 0,1 2 70 15,2 5-53-15,2 3 53 0,0 0-7 0,-1 1-18 16,2 1-9-16,0 1 4 0,0 2-12 0,0 1 2 16,1 0-10-16,0 0 0 0,1 0-3 0,0-1-37 0,-1-1 40 15,2-1-50-15,-1-3 40 0,0 0-49 16,0-1-3-16,-2-3-6 0,-3-10-11 0,-1 1-17 15,0-2-17-15,-2-7-77 0,-2 0 46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3F3A-B228-409E-A160-6E7B92E60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1FE46-54E7-4DBC-AC32-B5D820A98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E3E3-5059-4D87-A98E-765942C7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A65E-613D-487B-B904-4180B258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407E1-FD2B-41FD-A451-7D1479AC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4C02-F509-483C-A953-EDC61BEF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9D88D-A3BC-4E9B-9B35-49FE902E8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6AD-75AA-4188-A288-AFA37484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DC616-B595-4847-A9B5-B374F7BE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A9C84-07A9-4A6C-BCF7-840A2C25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8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867BA-C954-4575-8522-CEAEF0A92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E2C41-F421-4FFD-ABF4-ACFB05647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EB1F0-A1F6-4128-AF84-79505456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793BD-7F6C-49D5-936E-9A190933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8677-EEE8-4A88-B598-3772800D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9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A070-A5AC-45E8-9F6B-C4C84C78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4786-605A-4A6A-B6C2-F0F4ECE8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A7C0-B9E4-45D9-891A-DA7C6C6F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F4E3-7251-42DE-BFBE-6CBEA4F5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59D9-E0F6-4982-BAA1-4B67CFF3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2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6CCB-2054-486E-A779-683E2CFA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E86C8-A514-4E26-9044-235CA9C03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A06D-F8FC-4FEC-A1CA-CCB934BA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89013-7762-49B9-B50C-C6D0963E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B3F8C-DB48-44B9-B845-E96FE49A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2EAE-B007-4A0B-8DE8-5D739165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BD68-A464-4DAA-909D-5F56F5FCC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4C8C0-F7DA-48CC-B144-8D48F2154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FE05C-9E2F-434B-8C17-BECB4A25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499B-30A1-4A3C-AA58-FBDAF862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C1C07-A7A4-4FEF-9955-43507360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5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A0F1-0868-4AB6-A436-CBB63C67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F4502-7B43-429A-BFB0-60FBFF0B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41CE3-A259-4047-9F3A-EB25BA53D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0CD80-B64F-4721-94BB-197DB7E61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EE2B8-D8B5-41A6-8987-341CC1195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98283-8631-40FF-B202-271640A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22D72-4DB0-4CF7-8F7B-D2D1BD16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ECA21-4EE7-4537-9879-DE304C76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3E29-E889-4404-A6AB-19687E97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C1354-F720-4765-B8DD-C4D2E7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B2E2E-3990-4B36-BE79-DA73DEEB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557D2-AC9F-4CC1-B7F5-905A62D9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1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0321C-3C97-489D-AD58-1E38D522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28372-DA38-4C2F-9862-D0D7402A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8FF32-D7D3-479E-A5A1-4FDBA5E3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2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7A98-86A2-4CE5-B649-2F84F76A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0AF3-8708-4F2A-BB71-2C3CD151F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7C629-E213-4516-BEF0-7E8D245C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269B0-868D-4E9A-A33E-87EC4FFB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048AE-BB71-4A4C-833A-BF12025F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9483D-4979-4CEF-8FB5-CA62CDCF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3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0734-65D5-44C9-8ACE-6BC03CFA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E66E2-5122-4179-B48F-FD849A869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3E79B-FABC-42E7-9EA4-52BC85A0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4000E-FC02-48E6-835E-999F0B70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923B6-C448-42EC-AA0B-5C6E9AEF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AD086-D4AC-4978-A928-7E8F5BB2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1BA51-A7EB-4613-80A9-696419A3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C66A-5DEE-40AB-872B-01B500586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6A7AB-7236-4A88-AA03-599FEB9E9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7D22-0103-46A2-876F-C94B887FBBB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1DFD-EB3A-40C2-B60F-A098589CC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251D-60B1-46B6-A99A-6C241C48B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7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torage_device" TargetMode="External"/><Relationship Id="rId2" Type="http://schemas.openxmlformats.org/officeDocument/2006/relationships/hyperlink" Target="https://en.wikipedia.org/wiki/Computer_hard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ainframe_computer" TargetMode="External"/><Relationship Id="rId4" Type="http://schemas.openxmlformats.org/officeDocument/2006/relationships/hyperlink" Target="https://en.wikipedia.org/wiki/Computer_network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ndel_Rosenblum" TargetMode="External"/><Relationship Id="rId2" Type="http://schemas.openxmlformats.org/officeDocument/2006/relationships/hyperlink" Target="https://en.wikipedia.org/wiki/Diane_Gree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VMware_Worksta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3A0B-8905-492F-9531-9079D6D80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VMware vSphere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DEEDB-5678-488A-A39D-7F7E04994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7318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72B2-7127-404D-B766-E3888CFA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vs Para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B673-0FD7-4DE7-ABF3-1BCFC3EB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virtualization: </a:t>
            </a:r>
          </a:p>
          <a:p>
            <a:pPr lvl="1"/>
            <a:r>
              <a:rPr lang="en-US" dirty="0"/>
              <a:t>No modification to Guest OS</a:t>
            </a:r>
          </a:p>
          <a:p>
            <a:pPr lvl="1"/>
            <a:r>
              <a:rPr lang="en-US" dirty="0"/>
              <a:t>Guest OS unaware about virtualization</a:t>
            </a:r>
          </a:p>
          <a:p>
            <a:pPr lvl="1"/>
            <a:r>
              <a:rPr lang="en-US" dirty="0"/>
              <a:t>VMware </a:t>
            </a:r>
            <a:r>
              <a:rPr lang="en-US" dirty="0" err="1"/>
              <a:t>ESXi</a:t>
            </a:r>
            <a:endParaRPr lang="en-US" dirty="0"/>
          </a:p>
          <a:p>
            <a:r>
              <a:rPr lang="en-US" dirty="0"/>
              <a:t>Para virtualization: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In paravirtualization, virtual machine does not implement full isolation of OS but rather provides a different API which is utilized when OS is subjected to alteration.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Citrix Xen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4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72D2-880F-405E-A566-ADF55BD0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9A5A-9F21-4A8E-9FF2-8EA25AC9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ea typeface="+mj-ea"/>
                <a:cs typeface="+mj-cs"/>
              </a:rPr>
              <a:t>A hypervisor, also known as a virtual machine monitor or VMM, is software that creates and runs virtual machines (VMs). A hypervisor allows one host computer to support multiple guest VMs by virtually sharing its resources, such as memory and processing.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dirty="0">
                <a:ea typeface="+mj-ea"/>
                <a:cs typeface="+mj-cs"/>
              </a:rPr>
              <a:t>Example of Hypervisor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dirty="0">
                <a:ea typeface="+mj-ea"/>
                <a:cs typeface="+mj-cs"/>
              </a:rPr>
              <a:t>VMware </a:t>
            </a:r>
            <a:r>
              <a:rPr lang="en-US" dirty="0" err="1">
                <a:ea typeface="+mj-ea"/>
                <a:cs typeface="+mj-cs"/>
              </a:rPr>
              <a:t>ESXi</a:t>
            </a:r>
            <a:endParaRPr lang="en-US" dirty="0"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ea typeface="+mj-ea"/>
                <a:cs typeface="+mj-cs"/>
              </a:rPr>
              <a:t>Install on </a:t>
            </a:r>
            <a:r>
              <a:rPr lang="en-US" sz="2400" dirty="0" err="1">
                <a:ea typeface="+mj-ea"/>
                <a:cs typeface="+mj-cs"/>
              </a:rPr>
              <a:t>barematel</a:t>
            </a:r>
            <a:endParaRPr lang="en-US" sz="2400" dirty="0"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ea typeface="+mj-ea"/>
                <a:cs typeface="+mj-cs"/>
              </a:rPr>
              <a:t>Main vendors which supports: Dell, </a:t>
            </a:r>
            <a:r>
              <a:rPr lang="en-US" sz="2400" dirty="0" err="1">
                <a:ea typeface="+mj-ea"/>
                <a:cs typeface="+mj-cs"/>
              </a:rPr>
              <a:t>HPE,Cisco,IBM</a:t>
            </a:r>
            <a:r>
              <a:rPr lang="en-US" sz="2400" dirty="0">
                <a:ea typeface="+mj-ea"/>
                <a:cs typeface="+mj-cs"/>
              </a:rPr>
              <a:t>(now Lenovo)</a:t>
            </a:r>
          </a:p>
          <a:p>
            <a:pPr marL="0" indent="0">
              <a:spcBef>
                <a:spcPct val="0"/>
              </a:spcBef>
              <a:buNone/>
            </a:pP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063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647A-50D2-4982-B8E6-58187EB9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[</a:t>
            </a:r>
            <a:r>
              <a:rPr lang="en-US" dirty="0" err="1"/>
              <a:t>ESXi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D3D241-6B6B-4661-AAF1-B44E384B8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236" y="1828800"/>
            <a:ext cx="7403202" cy="4240696"/>
          </a:xfrm>
        </p:spPr>
      </p:pic>
    </p:spTree>
    <p:extLst>
      <p:ext uri="{BB962C8B-B14F-4D97-AF65-F5344CB8AC3E}">
        <p14:creationId xmlns:p14="http://schemas.microsoft.com/office/powerpoint/2010/main" val="270274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00FCB-7356-4843-B833-182886BF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33" y="1190625"/>
            <a:ext cx="7796742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85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18532-6DD9-41A5-BB23-6F55A5B47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606" y="1545873"/>
            <a:ext cx="4838700" cy="209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7D705-7D33-4970-80D6-442B423E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603" y="3641373"/>
            <a:ext cx="44767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5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965F68-1BE8-4A4F-8AC2-50677EBA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01" y="1428750"/>
            <a:ext cx="5210175" cy="2000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7CC493-95F6-46D9-8C3B-7152D18B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198" y="3429000"/>
            <a:ext cx="48482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58216-D668-40F0-A7A9-3A6224FC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37" y="1101725"/>
            <a:ext cx="8210550" cy="302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2384CD-2086-4063-9F1D-06536DA5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78" y="4130675"/>
            <a:ext cx="4724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8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00BCB-45B0-48F8-8A52-FE0DCA9D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009650"/>
            <a:ext cx="63436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6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6DD903-A633-4E34-84D9-86B1AB38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501422"/>
            <a:ext cx="7781925" cy="30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68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3E840-5BD3-4E20-8932-E66206575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5" y="1827036"/>
            <a:ext cx="8248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A806-3E38-4815-B686-307C2C0D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AA12-BA53-4246-BF14-A119CAF9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resources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Type of Virtualization</a:t>
            </a:r>
          </a:p>
          <a:p>
            <a:r>
              <a:rPr lang="en-US" dirty="0"/>
              <a:t>Physical machine vs Virtual machine</a:t>
            </a:r>
          </a:p>
          <a:p>
            <a:r>
              <a:rPr lang="en-US" dirty="0"/>
              <a:t>Introduction to VMware</a:t>
            </a:r>
          </a:p>
          <a:p>
            <a:r>
              <a:rPr lang="en-US" dirty="0" err="1"/>
              <a:t>ESXi</a:t>
            </a:r>
            <a:r>
              <a:rPr lang="en-US" dirty="0"/>
              <a:t> Networking </a:t>
            </a:r>
          </a:p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08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8C0D5-990B-4624-8379-6D7065C7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69168"/>
            <a:ext cx="3657600" cy="561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FC4088-5193-42EB-9BE3-57C280F2B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100" y="2486025"/>
            <a:ext cx="63531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3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EDE96E-9C70-44FF-9932-C5F7DD591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05" y="878415"/>
            <a:ext cx="4333875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DA84E8-4584-45EF-AF60-FB700B93D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2" y="2143125"/>
            <a:ext cx="49815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3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04905C-3A5A-4F42-BD6A-1989D5E5D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2122311"/>
            <a:ext cx="4248150" cy="21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08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387393-9DE9-4AF0-989F-4ED5920F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" y="540981"/>
            <a:ext cx="7620000" cy="447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DD1C04-D6CB-4956-9980-C560EDA6F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99" y="2064103"/>
            <a:ext cx="3491089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73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0B03F8-C52F-4610-9FAB-7BD6CBD0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55" y="966258"/>
            <a:ext cx="8382000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0A4E46-B4ED-456F-BBE2-9DAA4DC12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5" y="2647950"/>
            <a:ext cx="34480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79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F85B8-672B-4F4A-84ED-E697E180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81" y="605719"/>
            <a:ext cx="4095750" cy="47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9CDC45-6D47-48A3-B636-AEFCA038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16" y="1790171"/>
            <a:ext cx="4914900" cy="18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9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24CB5A-B8CC-439F-9ACF-49D3F5F4A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09" y="267581"/>
            <a:ext cx="6343650" cy="54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DE3566-57E1-4BFD-9A8E-D8B4C385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254" y="2064984"/>
            <a:ext cx="47720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02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1AB9C4-B4AA-48D4-B062-C8E6179E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48" y="1028169"/>
            <a:ext cx="7629525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990CA7-93DD-4F63-99D7-50E1A37E3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1978025"/>
            <a:ext cx="6257925" cy="188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6D454-9EFD-4A8E-9DF8-7A3002862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037" y="3863975"/>
            <a:ext cx="55816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11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B46DE-C754-4AB9-A4F7-59B190E4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076" y="1759302"/>
            <a:ext cx="7667625" cy="27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28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2BD72-7957-40E3-9B88-8E02430E4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22" y="542219"/>
            <a:ext cx="4800600" cy="40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BA66B3-AE55-48D7-A0B8-FE651C343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92" y="1865489"/>
            <a:ext cx="3673652" cy="32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9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34CB-F9E6-41A6-9F89-6B9F67FB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9F27-6F1B-4686-8E5B-7F40C973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computer resources are: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Hard disk</a:t>
            </a:r>
          </a:p>
          <a:p>
            <a:pPr lvl="1"/>
            <a:r>
              <a:rPr lang="en-US" dirty="0"/>
              <a:t>Network</a:t>
            </a:r>
          </a:p>
          <a:p>
            <a:r>
              <a:rPr lang="en-US" dirty="0"/>
              <a:t>Utilization of Resources</a:t>
            </a:r>
          </a:p>
          <a:p>
            <a:r>
              <a:rPr lang="en-US" dirty="0"/>
              <a:t>Physical system limitation</a:t>
            </a:r>
          </a:p>
          <a:p>
            <a:r>
              <a:rPr lang="en-US" dirty="0"/>
              <a:t>How to increase the resource consumption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6C67B0-D484-4F08-95D4-6C6392EF7AB5}"/>
                  </a:ext>
                </a:extLst>
              </p14:cNvPr>
              <p14:cNvContentPartPr/>
              <p14:nvPr/>
            </p14:nvContentPartPr>
            <p14:xfrm>
              <a:off x="6961133" y="832676"/>
              <a:ext cx="285480" cy="610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6C67B0-D484-4F08-95D4-6C6392EF7A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2133" y="823676"/>
                <a:ext cx="303120" cy="62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852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4C921-BBCA-4C84-B956-7420A5F38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4" y="1078442"/>
            <a:ext cx="7724775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5160C3-BDD8-405D-A854-319B42EA2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2" y="2300287"/>
            <a:ext cx="6619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43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9A6CB-F8BB-439C-85AB-D82EC08C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838325"/>
            <a:ext cx="72771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35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0F45-2568-412B-BF47-DA2F1514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ESXi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507F6-59CF-48FA-8499-B24BDA215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043" y="1690689"/>
            <a:ext cx="6878707" cy="4471572"/>
          </a:xfrm>
        </p:spPr>
      </p:pic>
    </p:spTree>
    <p:extLst>
      <p:ext uri="{BB962C8B-B14F-4D97-AF65-F5344CB8AC3E}">
        <p14:creationId xmlns:p14="http://schemas.microsoft.com/office/powerpoint/2010/main" val="4020471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5343-392B-430F-B53B-B9467144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1C07DC-72DC-42BD-A945-E03BD3B57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235" y="1690688"/>
            <a:ext cx="7260327" cy="4299295"/>
          </a:xfrm>
        </p:spPr>
      </p:pic>
    </p:spTree>
    <p:extLst>
      <p:ext uri="{BB962C8B-B14F-4D97-AF65-F5344CB8AC3E}">
        <p14:creationId xmlns:p14="http://schemas.microsoft.com/office/powerpoint/2010/main" val="2093779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693C-8729-43CB-A342-3F63C333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Network: How to access remotely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FE3E7-D580-44F7-B4A9-20A9017CE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974" y="1934817"/>
            <a:ext cx="7340876" cy="3712231"/>
          </a:xfrm>
        </p:spPr>
      </p:pic>
    </p:spTree>
    <p:extLst>
      <p:ext uri="{BB962C8B-B14F-4D97-AF65-F5344CB8AC3E}">
        <p14:creationId xmlns:p14="http://schemas.microsoft.com/office/powerpoint/2010/main" val="1217782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C19D-CDB4-4957-AF26-2330BE1F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terms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4DB8-F5CD-4E4C-BBB5-CACAFBE4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VC: Virtual Center</a:t>
            </a:r>
          </a:p>
          <a:p>
            <a:r>
              <a:rPr lang="en-US" dirty="0"/>
              <a:t>VM: Virtual Machine</a:t>
            </a:r>
          </a:p>
          <a:p>
            <a:r>
              <a:rPr lang="en-US" dirty="0"/>
              <a:t>GOS: Guest Operating tool</a:t>
            </a:r>
          </a:p>
          <a:p>
            <a:r>
              <a:rPr lang="en-US" dirty="0" err="1"/>
              <a:t>vSwitch</a:t>
            </a:r>
            <a:r>
              <a:rPr lang="en-US" dirty="0"/>
              <a:t>: Virtual Switch</a:t>
            </a:r>
          </a:p>
          <a:p>
            <a:r>
              <a:rPr lang="en-US" dirty="0"/>
              <a:t>DVS: Distributed Virtual Switch</a:t>
            </a:r>
          </a:p>
          <a:p>
            <a:r>
              <a:rPr lang="en-US" dirty="0" err="1"/>
              <a:t>Vmtools</a:t>
            </a:r>
            <a:r>
              <a:rPr lang="en-US" dirty="0"/>
              <a:t>: virtual machine tools</a:t>
            </a:r>
          </a:p>
          <a:p>
            <a:r>
              <a:rPr lang="en-US" dirty="0" err="1"/>
              <a:t>Vmdk</a:t>
            </a:r>
            <a:r>
              <a:rPr lang="en-US" dirty="0"/>
              <a:t>: virtual machine </a:t>
            </a:r>
            <a:r>
              <a:rPr lang="en-US" dirty="0" err="1"/>
              <a:t>harddisk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CA00-EAA2-441B-8A0E-AE49F099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vCenter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D76F-BDA2-4F40-9B06-307C5488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0" i="0" u="none" strike="noStrike" baseline="0" dirty="0">
                <a:latin typeface="Arial" panose="020B0604020202020204" pitchFamily="34" charset="0"/>
              </a:rPr>
              <a:t>VMware vCenter Server. enables you to centrally manage multiple VMware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ESXi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 hosts and their virtual machines. Failure to properly install, configure, and manage vCenter Server might result in reduced administrative efficiency or possible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ESXi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host and virtual machine downtime.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B9C77-66C5-4123-95EE-D2409192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8" y="3071191"/>
            <a:ext cx="7911548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03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AC5A-D1F1-4710-883B-1267CF04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ESXi</a:t>
            </a:r>
            <a:r>
              <a:rPr lang="en-US" dirty="0"/>
              <a:t>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C762-115A-4FBD-A11F-B35C11C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A virtual switch has specific connection types:</a:t>
            </a:r>
          </a:p>
          <a:p>
            <a:pPr algn="l"/>
            <a:r>
              <a:rPr lang="en-US" sz="2400" b="0" i="0" u="none" strike="noStrike" baseline="0" dirty="0"/>
              <a:t>. Virtual machine port groups</a:t>
            </a:r>
          </a:p>
          <a:p>
            <a:pPr algn="l"/>
            <a:r>
              <a:rPr lang="en-US" sz="2400" b="0" i="0" u="none" strike="noStrike" baseline="0" dirty="0"/>
              <a:t>. </a:t>
            </a:r>
            <a:r>
              <a:rPr lang="en-US" sz="2400" b="0" i="0" u="none" strike="noStrike" baseline="0" dirty="0" err="1"/>
              <a:t>VMkernel</a:t>
            </a:r>
            <a:r>
              <a:rPr lang="en-US" sz="2400" b="0" i="0" u="none" strike="noStrike" baseline="0" dirty="0"/>
              <a:t> port:</a:t>
            </a:r>
          </a:p>
          <a:p>
            <a:pPr lvl="1"/>
            <a:r>
              <a:rPr lang="en-US" b="0" i="0" u="none" strike="noStrike" baseline="0" dirty="0"/>
              <a:t>. For IP storage, VMware vSphere® High Availability, VMware vSphere® </a:t>
            </a:r>
            <a:r>
              <a:rPr lang="en-US" b="0" i="0" u="none" strike="noStrike" baseline="0" dirty="0" err="1"/>
              <a:t>vMotion</a:t>
            </a:r>
            <a:r>
              <a:rPr lang="en-US" b="0" i="0" u="none" strike="noStrike" baseline="0" dirty="0"/>
              <a:t>®</a:t>
            </a:r>
          </a:p>
          <a:p>
            <a:pPr lvl="1"/>
            <a:r>
              <a:rPr lang="en-US" b="0" i="0" u="none" strike="noStrike" baseline="0" dirty="0"/>
              <a:t>migration, VMware vSphere® Fault Tolerance, VMware Virtual SAN., and VMware</a:t>
            </a:r>
          </a:p>
          <a:p>
            <a:pPr lvl="1"/>
            <a:r>
              <a:rPr lang="en-US" b="0" i="0" u="none" strike="noStrike" baseline="0" dirty="0"/>
              <a:t>vSphere® Replication.</a:t>
            </a:r>
          </a:p>
          <a:p>
            <a:pPr lvl="1"/>
            <a:r>
              <a:rPr lang="en-US" b="0" i="0" u="none" strike="noStrike" baseline="0" dirty="0"/>
              <a:t>. For the </a:t>
            </a:r>
            <a:r>
              <a:rPr lang="en-US" b="0" i="0" u="none" strike="noStrike" baseline="0" dirty="0" err="1"/>
              <a:t>ESXi</a:t>
            </a:r>
            <a:r>
              <a:rPr lang="en-US" b="0" i="0" u="none" strike="noStrike" baseline="0" dirty="0"/>
              <a:t> management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24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2B5C-A477-4C9E-8BDE-8F59D508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vSwitch</a:t>
            </a:r>
            <a:r>
              <a:rPr lang="en-US" dirty="0"/>
              <a:t>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DAB95-1282-4E37-8687-8BDE7C0B9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278" y="2372138"/>
            <a:ext cx="9236765" cy="3591339"/>
          </a:xfrm>
        </p:spPr>
      </p:pic>
    </p:spTree>
    <p:extLst>
      <p:ext uri="{BB962C8B-B14F-4D97-AF65-F5344CB8AC3E}">
        <p14:creationId xmlns:p14="http://schemas.microsoft.com/office/powerpoint/2010/main" val="120918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3B73-29D9-40F7-B1B8-37D5F9A1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EF75-649E-4B1A-8D3B-631831CDF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than one network can coexist on the same virtual switch. Or</a:t>
            </a:r>
          </a:p>
          <a:p>
            <a:pPr marL="0" indent="0">
              <a:buNone/>
            </a:pPr>
            <a:r>
              <a:rPr lang="en-US" dirty="0"/>
              <a:t>networks can exist on separate virtual switches.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DCF00-B952-40E0-B6B0-971E2BD4A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27" y="3221106"/>
            <a:ext cx="9157252" cy="243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53E5-9442-477F-9404-FA15E2C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7B25-9E67-4C56-BE60-E8650259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wiki</a:t>
            </a:r>
          </a:p>
          <a:p>
            <a:pPr lvl="1"/>
            <a:r>
              <a:rPr lang="en-US" dirty="0"/>
              <a:t>“</a:t>
            </a:r>
            <a:r>
              <a:rPr lang="en-US" b="0" i="0" dirty="0">
                <a:solidFill>
                  <a:srgbClr val="202122"/>
                </a:solidFill>
                <a:effectLst/>
              </a:rPr>
              <a:t>In computing, </a:t>
            </a:r>
            <a:r>
              <a:rPr lang="en-US" b="1" i="0" dirty="0">
                <a:solidFill>
                  <a:srgbClr val="202122"/>
                </a:solidFill>
                <a:effectLst/>
              </a:rPr>
              <a:t>virtualization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or  is the act of creating a virtual (rather than actual) version of something, including virtual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hlinkClick r:id="rId2" tooltip="Computer hardware"/>
              </a:rPr>
              <a:t>computer hardware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platforms,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hlinkClick r:id="rId3" tooltip="Data storage device"/>
              </a:rPr>
              <a:t>storage devices</a:t>
            </a:r>
            <a:r>
              <a:rPr lang="en-US" b="0" i="0" dirty="0">
                <a:solidFill>
                  <a:srgbClr val="202122"/>
                </a:solidFill>
                <a:effectLst/>
              </a:rPr>
              <a:t>,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hlinkClick r:id="rId4"/>
              </a:rPr>
              <a:t>computer network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resources.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</a:rPr>
              <a:t>Virtualization began in the 1960s, as a method of logically dividing the system resources provided by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hlinkClick r:id="rId5" tooltip="Mainframe computer"/>
              </a:rPr>
              <a:t>mainframe computers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between different applications. Since then, the meaning of the term has broadened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92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8C66-0166-4BC1-9C97-ED7A04E2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ESXi</a:t>
            </a:r>
            <a:r>
              <a:rPr lang="en-US" dirty="0"/>
              <a:t> Port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EE29-AEC9-4991-AE76-9EF45807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Vmkernel</a:t>
            </a:r>
            <a:r>
              <a:rPr lang="en-US" dirty="0"/>
              <a:t> Port group</a:t>
            </a:r>
          </a:p>
          <a:p>
            <a:pPr lvl="1"/>
            <a:r>
              <a:rPr lang="en-US" dirty="0"/>
              <a:t>Management</a:t>
            </a:r>
          </a:p>
          <a:p>
            <a:pPr lvl="1"/>
            <a:r>
              <a:rPr lang="en-US" dirty="0" err="1"/>
              <a:t>Vmotion</a:t>
            </a:r>
            <a:endParaRPr lang="en-US" dirty="0"/>
          </a:p>
          <a:p>
            <a:pPr lvl="1"/>
            <a:r>
              <a:rPr lang="en-US" dirty="0" err="1"/>
              <a:t>Iscsi,nfs</a:t>
            </a:r>
            <a:r>
              <a:rPr lang="en-US" dirty="0"/>
              <a:t> mapping</a:t>
            </a:r>
          </a:p>
          <a:p>
            <a:r>
              <a:rPr lang="en-US" dirty="0"/>
              <a:t>VM Port group</a:t>
            </a:r>
          </a:p>
          <a:p>
            <a:pPr lvl="1"/>
            <a:r>
              <a:rPr lang="en-US" dirty="0"/>
              <a:t>Need outbound adapter for </a:t>
            </a:r>
            <a:r>
              <a:rPr lang="en-US" dirty="0" err="1"/>
              <a:t>vm</a:t>
            </a:r>
            <a:endParaRPr lang="en-US" dirty="0"/>
          </a:p>
          <a:p>
            <a:pPr lvl="1"/>
            <a:r>
              <a:rPr lang="en-US" dirty="0"/>
              <a:t>VM to VM communication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69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3F8D-B388-406D-B411-3BB9105D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4DE0-20D0-4A4C-8034-3A1E2BE6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Hypervisor Name VMware</a:t>
            </a:r>
          </a:p>
          <a:p>
            <a:pPr lvl="1"/>
            <a:r>
              <a:rPr lang="en-US" dirty="0"/>
              <a:t>Hypervisor Management Software name</a:t>
            </a:r>
          </a:p>
          <a:p>
            <a:pPr lvl="1"/>
            <a:r>
              <a:rPr lang="en-US" dirty="0"/>
              <a:t>Type of server virtualization</a:t>
            </a:r>
          </a:p>
          <a:p>
            <a:pPr lvl="1"/>
            <a:r>
              <a:rPr lang="en-US" dirty="0"/>
              <a:t>Type of </a:t>
            </a:r>
            <a:r>
              <a:rPr lang="en-US" dirty="0" err="1"/>
              <a:t>vSwitch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Name the </a:t>
            </a:r>
            <a:r>
              <a:rPr lang="en-US" dirty="0" err="1"/>
              <a:t>portgroup</a:t>
            </a:r>
            <a:endParaRPr lang="en-US" dirty="0"/>
          </a:p>
          <a:p>
            <a:pPr lvl="1"/>
            <a:r>
              <a:rPr lang="en-US" dirty="0"/>
              <a:t>Benefit of DVS</a:t>
            </a:r>
          </a:p>
        </p:txBody>
      </p:sp>
    </p:spTree>
    <p:extLst>
      <p:ext uri="{BB962C8B-B14F-4D97-AF65-F5344CB8AC3E}">
        <p14:creationId xmlns:p14="http://schemas.microsoft.com/office/powerpoint/2010/main" val="327672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8981-815E-41FD-B570-59AD4D74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vmfs</a:t>
            </a:r>
            <a:r>
              <a:rPr lang="en-US" dirty="0"/>
              <a:t>/volumes/datastore1/centos7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D5C3-A452-4489-B6CD-52CDBA2D2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Vmx</a:t>
            </a:r>
            <a:r>
              <a:rPr lang="en-US" dirty="0"/>
              <a:t> : configuration file</a:t>
            </a:r>
          </a:p>
          <a:p>
            <a:r>
              <a:rPr lang="en-US" dirty="0" err="1"/>
              <a:t>Vmdk</a:t>
            </a:r>
            <a:r>
              <a:rPr lang="en-US" dirty="0"/>
              <a:t>: metadata file for </a:t>
            </a:r>
            <a:r>
              <a:rPr lang="en-US" dirty="0" err="1"/>
              <a:t>hd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flat.vmdk</a:t>
            </a:r>
            <a:r>
              <a:rPr lang="en-US" dirty="0"/>
              <a:t>: </a:t>
            </a:r>
            <a:r>
              <a:rPr lang="en-US" dirty="0" err="1"/>
              <a:t>hd</a:t>
            </a:r>
            <a:r>
              <a:rPr lang="en-US" dirty="0"/>
              <a:t> file</a:t>
            </a:r>
          </a:p>
          <a:p>
            <a:r>
              <a:rPr lang="en-US" dirty="0" err="1"/>
              <a:t>Vswp</a:t>
            </a:r>
            <a:r>
              <a:rPr lang="en-US" dirty="0"/>
              <a:t>: swap file, size will be equivalent to memory size</a:t>
            </a:r>
          </a:p>
          <a:p>
            <a:r>
              <a:rPr lang="en-US" dirty="0"/>
              <a:t>Vmware.log: </a:t>
            </a:r>
            <a:r>
              <a:rPr lang="en-US" dirty="0" err="1"/>
              <a:t>vm</a:t>
            </a:r>
            <a:r>
              <a:rPr lang="en-US" dirty="0"/>
              <a:t> related logs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8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C247-8304-49A0-8431-21691015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F11C-5A03-44C6-9CD2-EC3FF366E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 creation</a:t>
            </a:r>
          </a:p>
          <a:p>
            <a:r>
              <a:rPr lang="en-US" dirty="0"/>
              <a:t>Iso copying to datastore</a:t>
            </a:r>
          </a:p>
          <a:p>
            <a:r>
              <a:rPr lang="en-US" dirty="0"/>
              <a:t>Iso mounting to the </a:t>
            </a:r>
            <a:r>
              <a:rPr lang="en-US" dirty="0" err="1"/>
              <a:t>vm</a:t>
            </a:r>
            <a:endParaRPr lang="en-US" dirty="0"/>
          </a:p>
          <a:p>
            <a:r>
              <a:rPr lang="en-US" dirty="0"/>
              <a:t>Installation</a:t>
            </a:r>
          </a:p>
          <a:p>
            <a:r>
              <a:rPr lang="en-US" dirty="0" err="1"/>
              <a:t>Vm</a:t>
            </a:r>
            <a:r>
              <a:rPr lang="en-US" dirty="0"/>
              <a:t> operation</a:t>
            </a:r>
          </a:p>
          <a:p>
            <a:pPr lvl="1"/>
            <a:r>
              <a:rPr lang="en-US" dirty="0"/>
              <a:t>Power on, </a:t>
            </a:r>
            <a:r>
              <a:rPr lang="en-US" dirty="0" err="1"/>
              <a:t>off,reset</a:t>
            </a:r>
            <a:endParaRPr lang="en-US" dirty="0"/>
          </a:p>
          <a:p>
            <a:pPr lvl="1"/>
            <a:r>
              <a:rPr lang="en-US" dirty="0"/>
              <a:t>Snapshot </a:t>
            </a:r>
            <a:r>
              <a:rPr lang="en-US" dirty="0" err="1"/>
              <a:t>creation,deletion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31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A1C7-A464-482D-A5CF-130C7D19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files (Activity)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7E64-A804-45C9-8F00-0AFA5FE5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off </a:t>
            </a:r>
            <a:r>
              <a:rPr lang="en-US" dirty="0" err="1"/>
              <a:t>vm</a:t>
            </a:r>
            <a:r>
              <a:rPr lang="en-US" dirty="0"/>
              <a:t>(centos)</a:t>
            </a:r>
          </a:p>
          <a:p>
            <a:r>
              <a:rPr lang="en-US" dirty="0"/>
              <a:t>Delete the </a:t>
            </a:r>
            <a:r>
              <a:rPr lang="en-US" dirty="0" err="1"/>
              <a:t>vm</a:t>
            </a:r>
            <a:r>
              <a:rPr lang="en-US" dirty="0"/>
              <a:t> from disk</a:t>
            </a:r>
          </a:p>
          <a:p>
            <a:r>
              <a:rPr lang="en-US" dirty="0"/>
              <a:t>Create  dummy </a:t>
            </a:r>
            <a:r>
              <a:rPr lang="en-US" dirty="0" err="1"/>
              <a:t>vm</a:t>
            </a:r>
            <a:r>
              <a:rPr lang="en-US" dirty="0"/>
              <a:t>(windows)</a:t>
            </a:r>
          </a:p>
          <a:p>
            <a:r>
              <a:rPr lang="en-US" dirty="0"/>
              <a:t>Go into </a:t>
            </a:r>
            <a:r>
              <a:rPr lang="en-US" dirty="0" err="1"/>
              <a:t>esxi</a:t>
            </a:r>
            <a:r>
              <a:rPr lang="en-US" dirty="0"/>
              <a:t> (check files of the dummy </a:t>
            </a:r>
            <a:r>
              <a:rPr lang="en-US" dirty="0" err="1"/>
              <a:t>vm</a:t>
            </a:r>
            <a:r>
              <a:rPr lang="en-US" dirty="0"/>
              <a:t>)</a:t>
            </a:r>
          </a:p>
          <a:p>
            <a:r>
              <a:rPr lang="en-US" dirty="0"/>
              <a:t>Create a snapshot of </a:t>
            </a:r>
            <a:r>
              <a:rPr lang="en-US" dirty="0" err="1"/>
              <a:t>vm</a:t>
            </a:r>
            <a:endParaRPr lang="en-US" dirty="0"/>
          </a:p>
          <a:p>
            <a:r>
              <a:rPr lang="en-US" dirty="0"/>
              <a:t>Now again check how many files are there</a:t>
            </a:r>
          </a:p>
        </p:txBody>
      </p:sp>
    </p:spTree>
    <p:extLst>
      <p:ext uri="{BB962C8B-B14F-4D97-AF65-F5344CB8AC3E}">
        <p14:creationId xmlns:p14="http://schemas.microsoft.com/office/powerpoint/2010/main" val="1046061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7C18-0E0A-4813-92B0-4556E50B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and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26F8-D321-41DC-AD0E-ADCE19D8C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exact copy of </a:t>
            </a:r>
            <a:r>
              <a:rPr lang="en-US" dirty="0" err="1"/>
              <a:t>vm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Can perform all the activity</a:t>
            </a:r>
          </a:p>
          <a:p>
            <a:pPr marL="0" indent="0">
              <a:buNone/>
            </a:pPr>
            <a:r>
              <a:rPr lang="en-US" dirty="0" err="1"/>
              <a:t>Poweron</a:t>
            </a:r>
            <a:r>
              <a:rPr lang="en-US" dirty="0"/>
              <a:t>, power off</a:t>
            </a:r>
          </a:p>
        </p:txBody>
      </p:sp>
    </p:spTree>
    <p:extLst>
      <p:ext uri="{BB962C8B-B14F-4D97-AF65-F5344CB8AC3E}">
        <p14:creationId xmlns:p14="http://schemas.microsoft.com/office/powerpoint/2010/main" val="2587305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D614-690A-4E0D-AB57-84BBBA33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26E2-D53B-409B-BC7F-D5BD90A3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only golden image</a:t>
            </a:r>
          </a:p>
          <a:p>
            <a:r>
              <a:rPr lang="en-US" dirty="0"/>
              <a:t>Activity</a:t>
            </a:r>
          </a:p>
          <a:p>
            <a:pPr lvl="1"/>
            <a:r>
              <a:rPr lang="en-US" dirty="0"/>
              <a:t>Creation of template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vm</a:t>
            </a:r>
            <a:r>
              <a:rPr lang="en-US" dirty="0"/>
              <a:t> from template</a:t>
            </a:r>
          </a:p>
          <a:p>
            <a:pPr lvl="1"/>
            <a:r>
              <a:rPr lang="en-US" dirty="0"/>
              <a:t>Clone </a:t>
            </a:r>
            <a:r>
              <a:rPr lang="en-US" dirty="0" err="1"/>
              <a:t>vm</a:t>
            </a:r>
            <a:r>
              <a:rPr lang="en-US" dirty="0"/>
              <a:t> from dummy </a:t>
            </a:r>
            <a:r>
              <a:rPr lang="en-US" dirty="0" err="1"/>
              <a:t>vm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Time :12:15</a:t>
            </a:r>
          </a:p>
        </p:txBody>
      </p:sp>
    </p:spTree>
    <p:extLst>
      <p:ext uri="{BB962C8B-B14F-4D97-AF65-F5344CB8AC3E}">
        <p14:creationId xmlns:p14="http://schemas.microsoft.com/office/powerpoint/2010/main" val="3109370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ED8E-9418-4215-8DE5-266F15DA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0910B-CECA-44BA-A10A-10C27C5B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back, will resume at 2pm</a:t>
            </a:r>
          </a:p>
          <a:p>
            <a:r>
              <a:rPr lang="en-US" dirty="0"/>
              <a:t>Any Question please 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96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8825-0514-40D3-BC75-83F0B92D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(External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D5D4-BB67-43D3-B64F-A1A906885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storage can’t address that one</a:t>
            </a:r>
          </a:p>
          <a:p>
            <a:r>
              <a:rPr lang="en-US" dirty="0" err="1"/>
              <a:t>Iscsi</a:t>
            </a:r>
            <a:r>
              <a:rPr lang="en-US" dirty="0"/>
              <a:t> storage (TCP/IP protocol</a:t>
            </a:r>
          </a:p>
          <a:p>
            <a:r>
              <a:rPr lang="en-US" dirty="0"/>
              <a:t>Fc storage (fiber channel protocol)</a:t>
            </a:r>
          </a:p>
          <a:p>
            <a:r>
              <a:rPr lang="en-US" dirty="0"/>
              <a:t>JBOD storage(</a:t>
            </a:r>
            <a:r>
              <a:rPr lang="en-US" dirty="0" err="1"/>
              <a:t>scsi</a:t>
            </a:r>
            <a:r>
              <a:rPr lang="en-US" dirty="0"/>
              <a:t> protocol)</a:t>
            </a:r>
          </a:p>
        </p:txBody>
      </p:sp>
    </p:spTree>
    <p:extLst>
      <p:ext uri="{BB962C8B-B14F-4D97-AF65-F5344CB8AC3E}">
        <p14:creationId xmlns:p14="http://schemas.microsoft.com/office/powerpoint/2010/main" val="2898769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166B-2E18-464C-811A-F4278B06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an appliance to get </a:t>
            </a:r>
            <a:r>
              <a:rPr lang="en-US" dirty="0" err="1"/>
              <a:t>iscsi</a:t>
            </a:r>
            <a:r>
              <a:rPr lang="en-US" dirty="0"/>
              <a:t>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8184-FEF2-4DEE-81DE-FE0C4DFEC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Configuring target</a:t>
            </a:r>
          </a:p>
          <a:p>
            <a:r>
              <a:rPr lang="en-US" dirty="0" err="1"/>
              <a:t>ESXi</a:t>
            </a:r>
            <a:r>
              <a:rPr lang="en-US" dirty="0"/>
              <a:t> host </a:t>
            </a:r>
          </a:p>
          <a:p>
            <a:pPr lvl="1"/>
            <a:r>
              <a:rPr lang="en-US" dirty="0"/>
              <a:t>Map that target.</a:t>
            </a:r>
          </a:p>
        </p:txBody>
      </p:sp>
    </p:spTree>
    <p:extLst>
      <p:ext uri="{BB962C8B-B14F-4D97-AF65-F5344CB8AC3E}">
        <p14:creationId xmlns:p14="http://schemas.microsoft.com/office/powerpoint/2010/main" val="403315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AE57-9780-4C4B-864C-9AD33B07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6536B-F62C-44CD-953F-AEC17837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OS 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Virtualization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—aka Virtual Machines.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Application 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Virtualization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Network 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Virtualization</a:t>
            </a:r>
            <a:endParaRPr lang="en-US" sz="2400" b="0" i="0" dirty="0">
              <a:solidFill>
                <a:srgbClr val="202124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Hardware 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Virtualization</a:t>
            </a:r>
            <a:endParaRPr lang="en-US" sz="2400" b="0" i="0" dirty="0">
              <a:solidFill>
                <a:srgbClr val="202124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Storage 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Virtualization</a:t>
            </a:r>
            <a:endParaRPr lang="en-US" sz="2400" b="0" i="0" dirty="0">
              <a:solidFill>
                <a:srgbClr val="202124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18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C760-82B1-412A-93AE-F2FC610E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07E7-966B-4EFD-8FE3-9FAA0D9B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Physical </a:t>
            </a:r>
            <a:r>
              <a:rPr lang="en-US" dirty="0" err="1"/>
              <a:t>nics</a:t>
            </a:r>
            <a:endParaRPr lang="en-US" dirty="0"/>
          </a:p>
          <a:p>
            <a:pPr lvl="1"/>
            <a:r>
              <a:rPr lang="en-US" dirty="0" err="1"/>
              <a:t>Vmnic</a:t>
            </a:r>
            <a:r>
              <a:rPr lang="en-US" dirty="0"/>
              <a:t> 0</a:t>
            </a:r>
          </a:p>
          <a:p>
            <a:pPr lvl="1"/>
            <a:r>
              <a:rPr lang="en-US" dirty="0"/>
              <a:t>Vmnic1</a:t>
            </a:r>
          </a:p>
          <a:p>
            <a:r>
              <a:rPr lang="en-US" dirty="0" err="1"/>
              <a:t>vSwitch</a:t>
            </a:r>
            <a:r>
              <a:rPr lang="en-US" dirty="0"/>
              <a:t> : vSwitch1</a:t>
            </a:r>
          </a:p>
          <a:p>
            <a:pPr lvl="1"/>
            <a:r>
              <a:rPr lang="en-US" dirty="0"/>
              <a:t>No out bound adapter</a:t>
            </a:r>
          </a:p>
          <a:p>
            <a:r>
              <a:rPr lang="en-US" dirty="0" err="1"/>
              <a:t>Portgroup</a:t>
            </a:r>
            <a:r>
              <a:rPr lang="en-US" dirty="0"/>
              <a:t>: </a:t>
            </a:r>
            <a:r>
              <a:rPr lang="en-US" dirty="0" err="1"/>
              <a:t>vmport</a:t>
            </a:r>
            <a:endParaRPr lang="en-US" dirty="0"/>
          </a:p>
          <a:p>
            <a:pPr lvl="1"/>
            <a:r>
              <a:rPr lang="en-US" dirty="0"/>
              <a:t>Defined the vSwitch1</a:t>
            </a:r>
          </a:p>
          <a:p>
            <a:r>
              <a:rPr lang="en-US" dirty="0"/>
              <a:t>Dummy </a:t>
            </a:r>
            <a:r>
              <a:rPr lang="en-US" dirty="0" err="1"/>
              <a:t>vm</a:t>
            </a:r>
            <a:endParaRPr lang="en-US" dirty="0"/>
          </a:p>
          <a:p>
            <a:pPr lvl="1"/>
            <a:r>
              <a:rPr lang="en-US" dirty="0"/>
              <a:t>Add network adapter</a:t>
            </a:r>
          </a:p>
          <a:p>
            <a:pPr lvl="1"/>
            <a:r>
              <a:rPr lang="en-US" dirty="0" err="1"/>
              <a:t>Vmport</a:t>
            </a:r>
            <a:endParaRPr lang="en-US" dirty="0"/>
          </a:p>
          <a:p>
            <a:pPr lvl="1"/>
            <a:r>
              <a:rPr lang="en-US" dirty="0"/>
              <a:t>Power on </a:t>
            </a:r>
            <a:r>
              <a:rPr lang="en-US" dirty="0" err="1"/>
              <a:t>vm</a:t>
            </a:r>
            <a:r>
              <a:rPr lang="en-US" dirty="0"/>
              <a:t> and check a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0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F939-63AD-43B6-A1A0-EF04215B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Vmware</a:t>
            </a:r>
            <a:r>
              <a:rPr lang="en-US" sz="2400" dirty="0"/>
              <a:t> History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6EB7-4617-4BAB-A625-42096C7A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</a:rPr>
              <a:t> </a:t>
            </a:r>
            <a:r>
              <a:rPr lang="en-US" dirty="0">
                <a:solidFill>
                  <a:srgbClr val="202122"/>
                </a:solidFill>
              </a:rPr>
              <a:t>1998, VMware was founded by </a:t>
            </a:r>
            <a:r>
              <a:rPr lang="en-US" dirty="0">
                <a:solidFill>
                  <a:srgbClr val="202122"/>
                </a:solidFill>
                <a:hlinkClick r:id="rId2" tooltip="Diane Gree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Diane Greene</a:t>
            </a:r>
            <a:r>
              <a:rPr lang="en-US" dirty="0">
                <a:solidFill>
                  <a:srgbClr val="202122"/>
                </a:solidFill>
              </a:rPr>
              <a:t>, </a:t>
            </a:r>
            <a:r>
              <a:rPr lang="en-US" dirty="0">
                <a:solidFill>
                  <a:srgbClr val="202122"/>
                </a:solidFill>
                <a:hlinkClick r:id="rId3" tooltip="Mendel Rosenblu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Mendel Rosenblum</a:t>
            </a:r>
            <a:r>
              <a:rPr lang="en-US" dirty="0">
                <a:solidFill>
                  <a:srgbClr val="202122"/>
                </a:solidFill>
              </a:rPr>
              <a:t>, Scott Devine, Ellen Wang.</a:t>
            </a: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The first product,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hlinkClick r:id="rId4" tooltip="VMware Workstation"/>
              </a:rPr>
              <a:t>VMware Workstation</a:t>
            </a:r>
            <a:r>
              <a:rPr lang="en-US" b="0" i="0" dirty="0">
                <a:solidFill>
                  <a:srgbClr val="202122"/>
                </a:solidFill>
                <a:effectLst/>
              </a:rPr>
              <a:t>, was delivered in May 1999, and the company entered the server market in 2001 with VMware GSX Server (hosted) and VMware ESX Server</a:t>
            </a:r>
            <a:endParaRPr lang="en-US" dirty="0">
              <a:solidFill>
                <a:srgbClr val="202122"/>
              </a:solidFill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In 2003, VMware launched VMware Virtual Center, 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vMotion</a:t>
            </a:r>
            <a:r>
              <a:rPr lang="en-US" b="0" i="0" dirty="0">
                <a:solidFill>
                  <a:srgbClr val="202122"/>
                </a:solidFill>
                <a:effectLst/>
              </a:rPr>
              <a:t>, and Virtual SMP technology. 64-bit support was introduced in 2004.</a:t>
            </a:r>
          </a:p>
          <a:p>
            <a:r>
              <a:rPr lang="en-US" baseline="30000" dirty="0">
                <a:solidFill>
                  <a:srgbClr val="202122"/>
                </a:solidFill>
              </a:rPr>
              <a:t>2005 </a:t>
            </a:r>
            <a:r>
              <a:rPr lang="en-US" baseline="30000" dirty="0" err="1">
                <a:solidFill>
                  <a:srgbClr val="202122"/>
                </a:solidFill>
              </a:rPr>
              <a:t>vmware</a:t>
            </a:r>
            <a:r>
              <a:rPr lang="en-US" baseline="30000" dirty="0">
                <a:solidFill>
                  <a:srgbClr val="202122"/>
                </a:solidFill>
              </a:rPr>
              <a:t> has acquired by EMC2</a:t>
            </a:r>
          </a:p>
          <a:p>
            <a:r>
              <a:rPr lang="en-US" b="0" i="0" baseline="30000" dirty="0">
                <a:solidFill>
                  <a:srgbClr val="202122"/>
                </a:solidFill>
                <a:effectLst/>
              </a:rPr>
              <a:t>2015 EMC2 has acquired by Dell</a:t>
            </a:r>
          </a:p>
          <a:p>
            <a:r>
              <a:rPr lang="en-US" baseline="30000" dirty="0">
                <a:solidFill>
                  <a:srgbClr val="202122"/>
                </a:solidFill>
              </a:rPr>
              <a:t>Dell-&gt; EMC2-&gt;VMWare</a:t>
            </a:r>
            <a:endParaRPr lang="en-US" b="0" i="0" baseline="30000" dirty="0">
              <a:solidFill>
                <a:srgbClr val="0645AD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6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310E-165E-4742-A404-1D407397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Physical vs Virtual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DD072-157D-4C08-A866-4327F3F16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958" y="2054087"/>
            <a:ext cx="8640416" cy="3533119"/>
          </a:xfrm>
        </p:spPr>
      </p:pic>
    </p:spTree>
    <p:extLst>
      <p:ext uri="{BB962C8B-B14F-4D97-AF65-F5344CB8AC3E}">
        <p14:creationId xmlns:p14="http://schemas.microsoft.com/office/powerpoint/2010/main" val="195866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82E2-380A-4DAF-BC67-399483CD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Pros and Cons of Virtualization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78B65-DDC6-48A2-89B2-60F54ECE0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209" y="1690688"/>
            <a:ext cx="9435548" cy="3753643"/>
          </a:xfrm>
        </p:spPr>
      </p:pic>
    </p:spTree>
    <p:extLst>
      <p:ext uri="{BB962C8B-B14F-4D97-AF65-F5344CB8AC3E}">
        <p14:creationId xmlns:p14="http://schemas.microsoft.com/office/powerpoint/2010/main" val="21029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2D27-6C21-4FFE-91BA-193EF9EF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Virtualization and hosted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4349-BEE9-4CB2-9F57-CF0D5415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Hosted</a:t>
            </a:r>
          </a:p>
          <a:p>
            <a:pPr lvl="1"/>
            <a:r>
              <a:rPr lang="en-US" dirty="0" err="1"/>
              <a:t>Vmware</a:t>
            </a:r>
            <a:r>
              <a:rPr lang="en-US" dirty="0"/>
              <a:t> Workstation</a:t>
            </a:r>
          </a:p>
          <a:p>
            <a:pPr lvl="1"/>
            <a:r>
              <a:rPr lang="en-US" dirty="0"/>
              <a:t>Oracle virtual box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 err="1"/>
              <a:t>ESXi</a:t>
            </a:r>
            <a:endParaRPr lang="en-US" dirty="0"/>
          </a:p>
          <a:p>
            <a:pPr lvl="1"/>
            <a:r>
              <a:rPr lang="en-US" dirty="0"/>
              <a:t>Citrix Xen</a:t>
            </a:r>
          </a:p>
        </p:txBody>
      </p:sp>
    </p:spTree>
    <p:extLst>
      <p:ext uri="{BB962C8B-B14F-4D97-AF65-F5344CB8AC3E}">
        <p14:creationId xmlns:p14="http://schemas.microsoft.com/office/powerpoint/2010/main" val="7855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852</Words>
  <Application>Microsoft Office PowerPoint</Application>
  <PresentationFormat>Widescreen</PresentationFormat>
  <Paragraphs>156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VMware vSphere</vt:lpstr>
      <vt:lpstr>Agenda</vt:lpstr>
      <vt:lpstr>Computer Resources</vt:lpstr>
      <vt:lpstr>Virtualization</vt:lpstr>
      <vt:lpstr>Types of virtualization</vt:lpstr>
      <vt:lpstr>Vmware History </vt:lpstr>
      <vt:lpstr>Physical vs Virtual </vt:lpstr>
      <vt:lpstr>Pros and Cons of Virtualization </vt:lpstr>
      <vt:lpstr>Server Virtualization and hosted virtualization</vt:lpstr>
      <vt:lpstr>Full vs Para virtualization</vt:lpstr>
      <vt:lpstr>Hypervisor</vt:lpstr>
      <vt:lpstr>Hypervisor [ESXi)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ESXi</vt:lpstr>
      <vt:lpstr>Setting password</vt:lpstr>
      <vt:lpstr>Network: How to access remotely</vt:lpstr>
      <vt:lpstr>Some of terms </vt:lpstr>
      <vt:lpstr>Overview of vCenter Server</vt:lpstr>
      <vt:lpstr>ESXi Networking</vt:lpstr>
      <vt:lpstr>vSwitch Example</vt:lpstr>
      <vt:lpstr>Connection Examples</vt:lpstr>
      <vt:lpstr>ESXi Port group</vt:lpstr>
      <vt:lpstr>Question</vt:lpstr>
      <vt:lpstr>/vmfs/volumes/datastore1/centos7</vt:lpstr>
      <vt:lpstr>PowerPoint Presentation</vt:lpstr>
      <vt:lpstr>Snapshot files (Activity)</vt:lpstr>
      <vt:lpstr>Cloning and template</vt:lpstr>
      <vt:lpstr>Template </vt:lpstr>
      <vt:lpstr>Lunch Break</vt:lpstr>
      <vt:lpstr>Storage (External storage</vt:lpstr>
      <vt:lpstr>Deploy an appliance to get iscsi storage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</dc:title>
  <dc:creator>john</dc:creator>
  <cp:lastModifiedBy>john</cp:lastModifiedBy>
  <cp:revision>21</cp:revision>
  <dcterms:created xsi:type="dcterms:W3CDTF">2021-06-29T10:47:52Z</dcterms:created>
  <dcterms:modified xsi:type="dcterms:W3CDTF">2022-11-28T08:10:22Z</dcterms:modified>
</cp:coreProperties>
</file>