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95E9-5754-6C12-8AEE-27E9A3EEE7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626A97-3FCB-89E1-918D-EF5F53C0F5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5E075A-3965-71D0-E8A9-B3B98E27DA78}"/>
              </a:ext>
            </a:extLst>
          </p:cNvPr>
          <p:cNvSpPr>
            <a:spLocks noGrp="1"/>
          </p:cNvSpPr>
          <p:nvPr>
            <p:ph type="dt" sz="half" idx="10"/>
          </p:nvPr>
        </p:nvSpPr>
        <p:spPr/>
        <p:txBody>
          <a:bodyPr/>
          <a:lstStyle/>
          <a:p>
            <a:fld id="{C4E83545-95FB-4FD4-92BC-D54DCD3E6D4A}" type="datetimeFigureOut">
              <a:rPr lang="en-US" smtClean="0"/>
              <a:t>9/26/2022</a:t>
            </a:fld>
            <a:endParaRPr lang="en-US"/>
          </a:p>
        </p:txBody>
      </p:sp>
      <p:sp>
        <p:nvSpPr>
          <p:cNvPr id="5" name="Footer Placeholder 4">
            <a:extLst>
              <a:ext uri="{FF2B5EF4-FFF2-40B4-BE49-F238E27FC236}">
                <a16:creationId xmlns:a16="http://schemas.microsoft.com/office/drawing/2014/main" id="{7CEE4CE6-CB9A-97B1-DF21-283CFA794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540E9-F0F2-B888-4365-2E6A9B03566B}"/>
              </a:ext>
            </a:extLst>
          </p:cNvPr>
          <p:cNvSpPr>
            <a:spLocks noGrp="1"/>
          </p:cNvSpPr>
          <p:nvPr>
            <p:ph type="sldNum" sz="quarter" idx="12"/>
          </p:nvPr>
        </p:nvSpPr>
        <p:spPr/>
        <p:txBody>
          <a:bodyPr/>
          <a:lstStyle/>
          <a:p>
            <a:fld id="{3AE334B8-C9B3-45BF-83A1-79EE4031F68D}" type="slidenum">
              <a:rPr lang="en-US" smtClean="0"/>
              <a:t>‹#›</a:t>
            </a:fld>
            <a:endParaRPr lang="en-US"/>
          </a:p>
        </p:txBody>
      </p:sp>
    </p:spTree>
    <p:extLst>
      <p:ext uri="{BB962C8B-B14F-4D97-AF65-F5344CB8AC3E}">
        <p14:creationId xmlns:p14="http://schemas.microsoft.com/office/powerpoint/2010/main" val="704511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DBB88-4E73-F092-8D71-19E0A66F10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396930-C1B8-FF77-468F-63EC6C0AB1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27E926-2582-758A-BF5C-AD9CF6347AC7}"/>
              </a:ext>
            </a:extLst>
          </p:cNvPr>
          <p:cNvSpPr>
            <a:spLocks noGrp="1"/>
          </p:cNvSpPr>
          <p:nvPr>
            <p:ph type="dt" sz="half" idx="10"/>
          </p:nvPr>
        </p:nvSpPr>
        <p:spPr/>
        <p:txBody>
          <a:bodyPr/>
          <a:lstStyle/>
          <a:p>
            <a:fld id="{C4E83545-95FB-4FD4-92BC-D54DCD3E6D4A}" type="datetimeFigureOut">
              <a:rPr lang="en-US" smtClean="0"/>
              <a:t>9/26/2022</a:t>
            </a:fld>
            <a:endParaRPr lang="en-US"/>
          </a:p>
        </p:txBody>
      </p:sp>
      <p:sp>
        <p:nvSpPr>
          <p:cNvPr id="5" name="Footer Placeholder 4">
            <a:extLst>
              <a:ext uri="{FF2B5EF4-FFF2-40B4-BE49-F238E27FC236}">
                <a16:creationId xmlns:a16="http://schemas.microsoft.com/office/drawing/2014/main" id="{4B9BDA9E-CAAD-D49C-BD05-316F7028D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8099D-C6FB-8BEB-3629-BC1F7B8F8165}"/>
              </a:ext>
            </a:extLst>
          </p:cNvPr>
          <p:cNvSpPr>
            <a:spLocks noGrp="1"/>
          </p:cNvSpPr>
          <p:nvPr>
            <p:ph type="sldNum" sz="quarter" idx="12"/>
          </p:nvPr>
        </p:nvSpPr>
        <p:spPr/>
        <p:txBody>
          <a:bodyPr/>
          <a:lstStyle/>
          <a:p>
            <a:fld id="{3AE334B8-C9B3-45BF-83A1-79EE4031F68D}" type="slidenum">
              <a:rPr lang="en-US" smtClean="0"/>
              <a:t>‹#›</a:t>
            </a:fld>
            <a:endParaRPr lang="en-US"/>
          </a:p>
        </p:txBody>
      </p:sp>
    </p:spTree>
    <p:extLst>
      <p:ext uri="{BB962C8B-B14F-4D97-AF65-F5344CB8AC3E}">
        <p14:creationId xmlns:p14="http://schemas.microsoft.com/office/powerpoint/2010/main" val="288488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44B693-732C-1B74-9E2E-960F7F5424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C5FB33-0DE8-8525-BA32-C5F4CD3860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245628-FCA4-F536-C92A-0143DFE93CF3}"/>
              </a:ext>
            </a:extLst>
          </p:cNvPr>
          <p:cNvSpPr>
            <a:spLocks noGrp="1"/>
          </p:cNvSpPr>
          <p:nvPr>
            <p:ph type="dt" sz="half" idx="10"/>
          </p:nvPr>
        </p:nvSpPr>
        <p:spPr/>
        <p:txBody>
          <a:bodyPr/>
          <a:lstStyle/>
          <a:p>
            <a:fld id="{C4E83545-95FB-4FD4-92BC-D54DCD3E6D4A}" type="datetimeFigureOut">
              <a:rPr lang="en-US" smtClean="0"/>
              <a:t>9/26/2022</a:t>
            </a:fld>
            <a:endParaRPr lang="en-US"/>
          </a:p>
        </p:txBody>
      </p:sp>
      <p:sp>
        <p:nvSpPr>
          <p:cNvPr id="5" name="Footer Placeholder 4">
            <a:extLst>
              <a:ext uri="{FF2B5EF4-FFF2-40B4-BE49-F238E27FC236}">
                <a16:creationId xmlns:a16="http://schemas.microsoft.com/office/drawing/2014/main" id="{CBE6FF55-BD0A-DD46-6EF7-AF3B967AC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FDCCF-D857-608E-539D-67599BA5EEC5}"/>
              </a:ext>
            </a:extLst>
          </p:cNvPr>
          <p:cNvSpPr>
            <a:spLocks noGrp="1"/>
          </p:cNvSpPr>
          <p:nvPr>
            <p:ph type="sldNum" sz="quarter" idx="12"/>
          </p:nvPr>
        </p:nvSpPr>
        <p:spPr/>
        <p:txBody>
          <a:bodyPr/>
          <a:lstStyle/>
          <a:p>
            <a:fld id="{3AE334B8-C9B3-45BF-83A1-79EE4031F68D}" type="slidenum">
              <a:rPr lang="en-US" smtClean="0"/>
              <a:t>‹#›</a:t>
            </a:fld>
            <a:endParaRPr lang="en-US"/>
          </a:p>
        </p:txBody>
      </p:sp>
    </p:spTree>
    <p:extLst>
      <p:ext uri="{BB962C8B-B14F-4D97-AF65-F5344CB8AC3E}">
        <p14:creationId xmlns:p14="http://schemas.microsoft.com/office/powerpoint/2010/main" val="2241649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4257B-A9AA-512C-D9C2-4AA39D66B7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6CC56B-D28C-C04F-0326-DBC7252783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E89591-E722-1729-8D42-C6EEBEB94F6F}"/>
              </a:ext>
            </a:extLst>
          </p:cNvPr>
          <p:cNvSpPr>
            <a:spLocks noGrp="1"/>
          </p:cNvSpPr>
          <p:nvPr>
            <p:ph type="dt" sz="half" idx="10"/>
          </p:nvPr>
        </p:nvSpPr>
        <p:spPr/>
        <p:txBody>
          <a:bodyPr/>
          <a:lstStyle/>
          <a:p>
            <a:fld id="{C4E83545-95FB-4FD4-92BC-D54DCD3E6D4A}" type="datetimeFigureOut">
              <a:rPr lang="en-US" smtClean="0"/>
              <a:t>9/26/2022</a:t>
            </a:fld>
            <a:endParaRPr lang="en-US"/>
          </a:p>
        </p:txBody>
      </p:sp>
      <p:sp>
        <p:nvSpPr>
          <p:cNvPr id="5" name="Footer Placeholder 4">
            <a:extLst>
              <a:ext uri="{FF2B5EF4-FFF2-40B4-BE49-F238E27FC236}">
                <a16:creationId xmlns:a16="http://schemas.microsoft.com/office/drawing/2014/main" id="{70A0A1D5-539C-4793-CC80-DFDD019F9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A5131-D8F2-764C-5979-0F89F3A30F60}"/>
              </a:ext>
            </a:extLst>
          </p:cNvPr>
          <p:cNvSpPr>
            <a:spLocks noGrp="1"/>
          </p:cNvSpPr>
          <p:nvPr>
            <p:ph type="sldNum" sz="quarter" idx="12"/>
          </p:nvPr>
        </p:nvSpPr>
        <p:spPr/>
        <p:txBody>
          <a:bodyPr/>
          <a:lstStyle/>
          <a:p>
            <a:fld id="{3AE334B8-C9B3-45BF-83A1-79EE4031F68D}" type="slidenum">
              <a:rPr lang="en-US" smtClean="0"/>
              <a:t>‹#›</a:t>
            </a:fld>
            <a:endParaRPr lang="en-US"/>
          </a:p>
        </p:txBody>
      </p:sp>
    </p:spTree>
    <p:extLst>
      <p:ext uri="{BB962C8B-B14F-4D97-AF65-F5344CB8AC3E}">
        <p14:creationId xmlns:p14="http://schemas.microsoft.com/office/powerpoint/2010/main" val="3101862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ACA9-DBAE-D072-C316-3D41064151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D3294F-4D40-E33B-786A-C99FE9A7D0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256488-10AD-0D34-3FD0-407B99F547ED}"/>
              </a:ext>
            </a:extLst>
          </p:cNvPr>
          <p:cNvSpPr>
            <a:spLocks noGrp="1"/>
          </p:cNvSpPr>
          <p:nvPr>
            <p:ph type="dt" sz="half" idx="10"/>
          </p:nvPr>
        </p:nvSpPr>
        <p:spPr/>
        <p:txBody>
          <a:bodyPr/>
          <a:lstStyle/>
          <a:p>
            <a:fld id="{C4E83545-95FB-4FD4-92BC-D54DCD3E6D4A}" type="datetimeFigureOut">
              <a:rPr lang="en-US" smtClean="0"/>
              <a:t>9/26/2022</a:t>
            </a:fld>
            <a:endParaRPr lang="en-US"/>
          </a:p>
        </p:txBody>
      </p:sp>
      <p:sp>
        <p:nvSpPr>
          <p:cNvPr id="5" name="Footer Placeholder 4">
            <a:extLst>
              <a:ext uri="{FF2B5EF4-FFF2-40B4-BE49-F238E27FC236}">
                <a16:creationId xmlns:a16="http://schemas.microsoft.com/office/drawing/2014/main" id="{40CEF794-CFC7-4FA1-F2EA-43B8249816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670845-8E6C-BE0F-2DDD-D1F843A1F952}"/>
              </a:ext>
            </a:extLst>
          </p:cNvPr>
          <p:cNvSpPr>
            <a:spLocks noGrp="1"/>
          </p:cNvSpPr>
          <p:nvPr>
            <p:ph type="sldNum" sz="quarter" idx="12"/>
          </p:nvPr>
        </p:nvSpPr>
        <p:spPr/>
        <p:txBody>
          <a:bodyPr/>
          <a:lstStyle/>
          <a:p>
            <a:fld id="{3AE334B8-C9B3-45BF-83A1-79EE4031F68D}" type="slidenum">
              <a:rPr lang="en-US" smtClean="0"/>
              <a:t>‹#›</a:t>
            </a:fld>
            <a:endParaRPr lang="en-US"/>
          </a:p>
        </p:txBody>
      </p:sp>
    </p:spTree>
    <p:extLst>
      <p:ext uri="{BB962C8B-B14F-4D97-AF65-F5344CB8AC3E}">
        <p14:creationId xmlns:p14="http://schemas.microsoft.com/office/powerpoint/2010/main" val="2005543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2504D-E888-64C0-2536-F51FC59D36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C1BAD6-04D1-EE01-CEC6-748C655BFE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171E15-DB28-8DD1-1B35-9157629E03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42A7F8-F31D-411F-FD3F-ABD4AB649B21}"/>
              </a:ext>
            </a:extLst>
          </p:cNvPr>
          <p:cNvSpPr>
            <a:spLocks noGrp="1"/>
          </p:cNvSpPr>
          <p:nvPr>
            <p:ph type="dt" sz="half" idx="10"/>
          </p:nvPr>
        </p:nvSpPr>
        <p:spPr/>
        <p:txBody>
          <a:bodyPr/>
          <a:lstStyle/>
          <a:p>
            <a:fld id="{C4E83545-95FB-4FD4-92BC-D54DCD3E6D4A}" type="datetimeFigureOut">
              <a:rPr lang="en-US" smtClean="0"/>
              <a:t>9/26/2022</a:t>
            </a:fld>
            <a:endParaRPr lang="en-US"/>
          </a:p>
        </p:txBody>
      </p:sp>
      <p:sp>
        <p:nvSpPr>
          <p:cNvPr id="6" name="Footer Placeholder 5">
            <a:extLst>
              <a:ext uri="{FF2B5EF4-FFF2-40B4-BE49-F238E27FC236}">
                <a16:creationId xmlns:a16="http://schemas.microsoft.com/office/drawing/2014/main" id="{E78FA09C-E5DC-8DF5-555B-6D4E527717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F5BFBF-3C96-B604-DABC-B7C4580D4C4C}"/>
              </a:ext>
            </a:extLst>
          </p:cNvPr>
          <p:cNvSpPr>
            <a:spLocks noGrp="1"/>
          </p:cNvSpPr>
          <p:nvPr>
            <p:ph type="sldNum" sz="quarter" idx="12"/>
          </p:nvPr>
        </p:nvSpPr>
        <p:spPr/>
        <p:txBody>
          <a:bodyPr/>
          <a:lstStyle/>
          <a:p>
            <a:fld id="{3AE334B8-C9B3-45BF-83A1-79EE4031F68D}" type="slidenum">
              <a:rPr lang="en-US" smtClean="0"/>
              <a:t>‹#›</a:t>
            </a:fld>
            <a:endParaRPr lang="en-US"/>
          </a:p>
        </p:txBody>
      </p:sp>
    </p:spTree>
    <p:extLst>
      <p:ext uri="{BB962C8B-B14F-4D97-AF65-F5344CB8AC3E}">
        <p14:creationId xmlns:p14="http://schemas.microsoft.com/office/powerpoint/2010/main" val="3825239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B0E6A-D3C0-0DCC-1339-1825C26F57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AECBEF-8024-19B3-E789-7F9A89628C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9FF310-00FB-7376-E2B0-34C96A17EF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A84F1E-32FC-6A83-EA4B-1F9C154625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016E76-78AB-AACF-3470-E5E4CB480E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ADD4BF-3CC7-B96F-986C-C2C37FF2826D}"/>
              </a:ext>
            </a:extLst>
          </p:cNvPr>
          <p:cNvSpPr>
            <a:spLocks noGrp="1"/>
          </p:cNvSpPr>
          <p:nvPr>
            <p:ph type="dt" sz="half" idx="10"/>
          </p:nvPr>
        </p:nvSpPr>
        <p:spPr/>
        <p:txBody>
          <a:bodyPr/>
          <a:lstStyle/>
          <a:p>
            <a:fld id="{C4E83545-95FB-4FD4-92BC-D54DCD3E6D4A}" type="datetimeFigureOut">
              <a:rPr lang="en-US" smtClean="0"/>
              <a:t>9/26/2022</a:t>
            </a:fld>
            <a:endParaRPr lang="en-US"/>
          </a:p>
        </p:txBody>
      </p:sp>
      <p:sp>
        <p:nvSpPr>
          <p:cNvPr id="8" name="Footer Placeholder 7">
            <a:extLst>
              <a:ext uri="{FF2B5EF4-FFF2-40B4-BE49-F238E27FC236}">
                <a16:creationId xmlns:a16="http://schemas.microsoft.com/office/drawing/2014/main" id="{E7579FE2-DE44-55BB-141F-0704DB3DD6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16E36F-C438-78BB-A227-B76181EEDF18}"/>
              </a:ext>
            </a:extLst>
          </p:cNvPr>
          <p:cNvSpPr>
            <a:spLocks noGrp="1"/>
          </p:cNvSpPr>
          <p:nvPr>
            <p:ph type="sldNum" sz="quarter" idx="12"/>
          </p:nvPr>
        </p:nvSpPr>
        <p:spPr/>
        <p:txBody>
          <a:bodyPr/>
          <a:lstStyle/>
          <a:p>
            <a:fld id="{3AE334B8-C9B3-45BF-83A1-79EE4031F68D}" type="slidenum">
              <a:rPr lang="en-US" smtClean="0"/>
              <a:t>‹#›</a:t>
            </a:fld>
            <a:endParaRPr lang="en-US"/>
          </a:p>
        </p:txBody>
      </p:sp>
    </p:spTree>
    <p:extLst>
      <p:ext uri="{BB962C8B-B14F-4D97-AF65-F5344CB8AC3E}">
        <p14:creationId xmlns:p14="http://schemas.microsoft.com/office/powerpoint/2010/main" val="871602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1EAA8-23DD-6E7D-4B67-5C1A17A20C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0EBD43-3511-D125-D986-9C736E966B9D}"/>
              </a:ext>
            </a:extLst>
          </p:cNvPr>
          <p:cNvSpPr>
            <a:spLocks noGrp="1"/>
          </p:cNvSpPr>
          <p:nvPr>
            <p:ph type="dt" sz="half" idx="10"/>
          </p:nvPr>
        </p:nvSpPr>
        <p:spPr/>
        <p:txBody>
          <a:bodyPr/>
          <a:lstStyle/>
          <a:p>
            <a:fld id="{C4E83545-95FB-4FD4-92BC-D54DCD3E6D4A}" type="datetimeFigureOut">
              <a:rPr lang="en-US" smtClean="0"/>
              <a:t>9/26/2022</a:t>
            </a:fld>
            <a:endParaRPr lang="en-US"/>
          </a:p>
        </p:txBody>
      </p:sp>
      <p:sp>
        <p:nvSpPr>
          <p:cNvPr id="4" name="Footer Placeholder 3">
            <a:extLst>
              <a:ext uri="{FF2B5EF4-FFF2-40B4-BE49-F238E27FC236}">
                <a16:creationId xmlns:a16="http://schemas.microsoft.com/office/drawing/2014/main" id="{9DFAC787-3AC0-2AB2-4672-5AD052805D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140534-C60F-A5BC-DC0E-2B456F88A912}"/>
              </a:ext>
            </a:extLst>
          </p:cNvPr>
          <p:cNvSpPr>
            <a:spLocks noGrp="1"/>
          </p:cNvSpPr>
          <p:nvPr>
            <p:ph type="sldNum" sz="quarter" idx="12"/>
          </p:nvPr>
        </p:nvSpPr>
        <p:spPr/>
        <p:txBody>
          <a:bodyPr/>
          <a:lstStyle/>
          <a:p>
            <a:fld id="{3AE334B8-C9B3-45BF-83A1-79EE4031F68D}" type="slidenum">
              <a:rPr lang="en-US" smtClean="0"/>
              <a:t>‹#›</a:t>
            </a:fld>
            <a:endParaRPr lang="en-US"/>
          </a:p>
        </p:txBody>
      </p:sp>
    </p:spTree>
    <p:extLst>
      <p:ext uri="{BB962C8B-B14F-4D97-AF65-F5344CB8AC3E}">
        <p14:creationId xmlns:p14="http://schemas.microsoft.com/office/powerpoint/2010/main" val="4087546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CAA170-9E47-5235-008B-5CFCAD9B71D6}"/>
              </a:ext>
            </a:extLst>
          </p:cNvPr>
          <p:cNvSpPr>
            <a:spLocks noGrp="1"/>
          </p:cNvSpPr>
          <p:nvPr>
            <p:ph type="dt" sz="half" idx="10"/>
          </p:nvPr>
        </p:nvSpPr>
        <p:spPr/>
        <p:txBody>
          <a:bodyPr/>
          <a:lstStyle/>
          <a:p>
            <a:fld id="{C4E83545-95FB-4FD4-92BC-D54DCD3E6D4A}" type="datetimeFigureOut">
              <a:rPr lang="en-US" smtClean="0"/>
              <a:t>9/26/2022</a:t>
            </a:fld>
            <a:endParaRPr lang="en-US"/>
          </a:p>
        </p:txBody>
      </p:sp>
      <p:sp>
        <p:nvSpPr>
          <p:cNvPr id="3" name="Footer Placeholder 2">
            <a:extLst>
              <a:ext uri="{FF2B5EF4-FFF2-40B4-BE49-F238E27FC236}">
                <a16:creationId xmlns:a16="http://schemas.microsoft.com/office/drawing/2014/main" id="{B33F3BA4-64CB-1B4A-0A41-DEAA8CDD3A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BB181B-C7DF-83E9-46F5-2AE49D3EAA5B}"/>
              </a:ext>
            </a:extLst>
          </p:cNvPr>
          <p:cNvSpPr>
            <a:spLocks noGrp="1"/>
          </p:cNvSpPr>
          <p:nvPr>
            <p:ph type="sldNum" sz="quarter" idx="12"/>
          </p:nvPr>
        </p:nvSpPr>
        <p:spPr/>
        <p:txBody>
          <a:bodyPr/>
          <a:lstStyle/>
          <a:p>
            <a:fld id="{3AE334B8-C9B3-45BF-83A1-79EE4031F68D}" type="slidenum">
              <a:rPr lang="en-US" smtClean="0"/>
              <a:t>‹#›</a:t>
            </a:fld>
            <a:endParaRPr lang="en-US"/>
          </a:p>
        </p:txBody>
      </p:sp>
    </p:spTree>
    <p:extLst>
      <p:ext uri="{BB962C8B-B14F-4D97-AF65-F5344CB8AC3E}">
        <p14:creationId xmlns:p14="http://schemas.microsoft.com/office/powerpoint/2010/main" val="2779127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5ABCC-DB15-8D2D-E437-B6F18DBB92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E53AB1-81DF-F034-BB2F-375D923748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EF29AD-D70F-687C-F155-3022EF502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8A5779-BB67-51D8-1AA7-2DCBD007CABE}"/>
              </a:ext>
            </a:extLst>
          </p:cNvPr>
          <p:cNvSpPr>
            <a:spLocks noGrp="1"/>
          </p:cNvSpPr>
          <p:nvPr>
            <p:ph type="dt" sz="half" idx="10"/>
          </p:nvPr>
        </p:nvSpPr>
        <p:spPr/>
        <p:txBody>
          <a:bodyPr/>
          <a:lstStyle/>
          <a:p>
            <a:fld id="{C4E83545-95FB-4FD4-92BC-D54DCD3E6D4A}" type="datetimeFigureOut">
              <a:rPr lang="en-US" smtClean="0"/>
              <a:t>9/26/2022</a:t>
            </a:fld>
            <a:endParaRPr lang="en-US"/>
          </a:p>
        </p:txBody>
      </p:sp>
      <p:sp>
        <p:nvSpPr>
          <p:cNvPr id="6" name="Footer Placeholder 5">
            <a:extLst>
              <a:ext uri="{FF2B5EF4-FFF2-40B4-BE49-F238E27FC236}">
                <a16:creationId xmlns:a16="http://schemas.microsoft.com/office/drawing/2014/main" id="{A2D5FE81-EC67-49F4-CFE2-BC05DDB9C7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01DEB9-F856-91C9-B646-2700184732E0}"/>
              </a:ext>
            </a:extLst>
          </p:cNvPr>
          <p:cNvSpPr>
            <a:spLocks noGrp="1"/>
          </p:cNvSpPr>
          <p:nvPr>
            <p:ph type="sldNum" sz="quarter" idx="12"/>
          </p:nvPr>
        </p:nvSpPr>
        <p:spPr/>
        <p:txBody>
          <a:bodyPr/>
          <a:lstStyle/>
          <a:p>
            <a:fld id="{3AE334B8-C9B3-45BF-83A1-79EE4031F68D}" type="slidenum">
              <a:rPr lang="en-US" smtClean="0"/>
              <a:t>‹#›</a:t>
            </a:fld>
            <a:endParaRPr lang="en-US"/>
          </a:p>
        </p:txBody>
      </p:sp>
    </p:spTree>
    <p:extLst>
      <p:ext uri="{BB962C8B-B14F-4D97-AF65-F5344CB8AC3E}">
        <p14:creationId xmlns:p14="http://schemas.microsoft.com/office/powerpoint/2010/main" val="622992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51CC5-7F27-6855-0CE8-0BEDCC0268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3658D6-48F5-F7FF-2BB3-1148DF8A80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E8B37F-AEEC-5F4E-6A5D-BBC043472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B3B0C2-B2D0-2110-EFD8-9EC93FB6EBB5}"/>
              </a:ext>
            </a:extLst>
          </p:cNvPr>
          <p:cNvSpPr>
            <a:spLocks noGrp="1"/>
          </p:cNvSpPr>
          <p:nvPr>
            <p:ph type="dt" sz="half" idx="10"/>
          </p:nvPr>
        </p:nvSpPr>
        <p:spPr/>
        <p:txBody>
          <a:bodyPr/>
          <a:lstStyle/>
          <a:p>
            <a:fld id="{C4E83545-95FB-4FD4-92BC-D54DCD3E6D4A}" type="datetimeFigureOut">
              <a:rPr lang="en-US" smtClean="0"/>
              <a:t>9/26/2022</a:t>
            </a:fld>
            <a:endParaRPr lang="en-US"/>
          </a:p>
        </p:txBody>
      </p:sp>
      <p:sp>
        <p:nvSpPr>
          <p:cNvPr id="6" name="Footer Placeholder 5">
            <a:extLst>
              <a:ext uri="{FF2B5EF4-FFF2-40B4-BE49-F238E27FC236}">
                <a16:creationId xmlns:a16="http://schemas.microsoft.com/office/drawing/2014/main" id="{1EEE6C63-DCF5-EFD9-FE61-3552B7650D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8D4BB2-F54A-80FD-702D-5C53381CD43E}"/>
              </a:ext>
            </a:extLst>
          </p:cNvPr>
          <p:cNvSpPr>
            <a:spLocks noGrp="1"/>
          </p:cNvSpPr>
          <p:nvPr>
            <p:ph type="sldNum" sz="quarter" idx="12"/>
          </p:nvPr>
        </p:nvSpPr>
        <p:spPr/>
        <p:txBody>
          <a:bodyPr/>
          <a:lstStyle/>
          <a:p>
            <a:fld id="{3AE334B8-C9B3-45BF-83A1-79EE4031F68D}" type="slidenum">
              <a:rPr lang="en-US" smtClean="0"/>
              <a:t>‹#›</a:t>
            </a:fld>
            <a:endParaRPr lang="en-US"/>
          </a:p>
        </p:txBody>
      </p:sp>
    </p:spTree>
    <p:extLst>
      <p:ext uri="{BB962C8B-B14F-4D97-AF65-F5344CB8AC3E}">
        <p14:creationId xmlns:p14="http://schemas.microsoft.com/office/powerpoint/2010/main" val="1219839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297C31-DD0B-8CBC-0D94-636DAEB28A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310D9A-8A1A-5B4B-A19A-A7930FBB19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B2123D-2A07-A930-78A1-F5BC0BC9B9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83545-95FB-4FD4-92BC-D54DCD3E6D4A}" type="datetimeFigureOut">
              <a:rPr lang="en-US" smtClean="0"/>
              <a:t>9/26/2022</a:t>
            </a:fld>
            <a:endParaRPr lang="en-US"/>
          </a:p>
        </p:txBody>
      </p:sp>
      <p:sp>
        <p:nvSpPr>
          <p:cNvPr id="5" name="Footer Placeholder 4">
            <a:extLst>
              <a:ext uri="{FF2B5EF4-FFF2-40B4-BE49-F238E27FC236}">
                <a16:creationId xmlns:a16="http://schemas.microsoft.com/office/drawing/2014/main" id="{10D606A4-C059-10FE-1283-B42061FB00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EF6B84-FC29-2365-B464-F9FC19E699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E334B8-C9B3-45BF-83A1-79EE4031F68D}" type="slidenum">
              <a:rPr lang="en-US" smtClean="0"/>
              <a:t>‹#›</a:t>
            </a:fld>
            <a:endParaRPr lang="en-US"/>
          </a:p>
        </p:txBody>
      </p:sp>
    </p:spTree>
    <p:extLst>
      <p:ext uri="{BB962C8B-B14F-4D97-AF65-F5344CB8AC3E}">
        <p14:creationId xmlns:p14="http://schemas.microsoft.com/office/powerpoint/2010/main" val="4070504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kubernetes.io/docs/concepts/workloads/controllers/deployment/#rolling-back-a-deploymen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kubernetes.io/docs/concepts/workloads/controllers/deployment/#rolling-update-deploy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k8s.io/examples/controllers/nginx-deployment.ya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CBC1B-5E1B-8536-B9F6-5E8983E052B1}"/>
              </a:ext>
            </a:extLst>
          </p:cNvPr>
          <p:cNvSpPr>
            <a:spLocks noGrp="1"/>
          </p:cNvSpPr>
          <p:nvPr>
            <p:ph type="ctrTitle"/>
          </p:nvPr>
        </p:nvSpPr>
        <p:spPr/>
        <p:txBody>
          <a:bodyPr/>
          <a:lstStyle/>
          <a:p>
            <a:r>
              <a:rPr lang="en-US" dirty="0"/>
              <a:t>Deployments</a:t>
            </a:r>
          </a:p>
        </p:txBody>
      </p:sp>
      <p:sp>
        <p:nvSpPr>
          <p:cNvPr id="3" name="Subtitle 2">
            <a:extLst>
              <a:ext uri="{FF2B5EF4-FFF2-40B4-BE49-F238E27FC236}">
                <a16:creationId xmlns:a16="http://schemas.microsoft.com/office/drawing/2014/main" id="{F608D389-5164-1366-7591-AB4A5F5B0B12}"/>
              </a:ext>
            </a:extLst>
          </p:cNvPr>
          <p:cNvSpPr>
            <a:spLocks noGrp="1"/>
          </p:cNvSpPr>
          <p:nvPr>
            <p:ph type="subTitle" idx="1"/>
          </p:nvPr>
        </p:nvSpPr>
        <p:spPr/>
        <p:txBody>
          <a:bodyPr/>
          <a:lstStyle/>
          <a:p>
            <a:r>
              <a:rPr lang="en-US" dirty="0"/>
              <a:t>OW</a:t>
            </a:r>
          </a:p>
        </p:txBody>
      </p:sp>
    </p:spTree>
    <p:extLst>
      <p:ext uri="{BB962C8B-B14F-4D97-AF65-F5344CB8AC3E}">
        <p14:creationId xmlns:p14="http://schemas.microsoft.com/office/powerpoint/2010/main" val="470258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761F6-0E3B-01C6-50A4-CC6900C757DB}"/>
              </a:ext>
            </a:extLst>
          </p:cNvPr>
          <p:cNvSpPr>
            <a:spLocks noGrp="1"/>
          </p:cNvSpPr>
          <p:nvPr>
            <p:ph type="title"/>
          </p:nvPr>
        </p:nvSpPr>
        <p:spPr/>
        <p:txBody>
          <a:bodyPr/>
          <a:lstStyle/>
          <a:p>
            <a:r>
              <a:rPr lang="en-US" dirty="0"/>
              <a:t>Label selector update</a:t>
            </a:r>
          </a:p>
        </p:txBody>
      </p:sp>
      <p:sp>
        <p:nvSpPr>
          <p:cNvPr id="3" name="Content Placeholder 2">
            <a:extLst>
              <a:ext uri="{FF2B5EF4-FFF2-40B4-BE49-F238E27FC236}">
                <a16:creationId xmlns:a16="http://schemas.microsoft.com/office/drawing/2014/main" id="{9973A901-8D81-4AB1-35B6-0F954BBAC830}"/>
              </a:ext>
            </a:extLst>
          </p:cNvPr>
          <p:cNvSpPr>
            <a:spLocks noGrp="1"/>
          </p:cNvSpPr>
          <p:nvPr>
            <p:ph idx="1"/>
          </p:nvPr>
        </p:nvSpPr>
        <p:spPr/>
        <p:txBody>
          <a:bodyPr>
            <a:normAutofit fontScale="92500"/>
          </a:bodyPr>
          <a:lstStyle/>
          <a:p>
            <a:r>
              <a:rPr lang="en-US" dirty="0">
                <a:latin typeface="+mj-lt"/>
              </a:rPr>
              <a:t>It is generally discouraged to make label selector updates and it is suggested to plan your selectors up front. In any case, if you need to perform a label selector update, exercise great caution and make sure you have grasped all of the implications</a:t>
            </a:r>
          </a:p>
          <a:p>
            <a:r>
              <a:rPr lang="en-US" b="0" i="0" dirty="0">
                <a:solidFill>
                  <a:srgbClr val="222222"/>
                </a:solidFill>
                <a:effectLst/>
                <a:latin typeface="+mj-lt"/>
              </a:rPr>
              <a:t>Selector additions require the Pod template labels in the Deployment spec to be updated with the new label too, otherwise a validation error is returned</a:t>
            </a:r>
          </a:p>
          <a:p>
            <a:pPr algn="l">
              <a:buFont typeface="Arial" panose="020B0604020202020204" pitchFamily="34" charset="0"/>
              <a:buChar char="•"/>
            </a:pPr>
            <a:r>
              <a:rPr lang="en-US" b="0" i="0" dirty="0">
                <a:solidFill>
                  <a:srgbClr val="222222"/>
                </a:solidFill>
                <a:effectLst/>
                <a:latin typeface="+mj-lt"/>
              </a:rPr>
              <a:t>Selector removals removes an existing key from the Deployment selector -- do not require any changes in the Pod template labels. Existing </a:t>
            </a:r>
            <a:r>
              <a:rPr lang="en-US" b="0" i="0" dirty="0" err="1">
                <a:solidFill>
                  <a:srgbClr val="222222"/>
                </a:solidFill>
                <a:effectLst/>
                <a:latin typeface="+mj-lt"/>
              </a:rPr>
              <a:t>ReplicaSets</a:t>
            </a:r>
            <a:r>
              <a:rPr lang="en-US" b="0" i="0" dirty="0">
                <a:solidFill>
                  <a:srgbClr val="222222"/>
                </a:solidFill>
                <a:effectLst/>
                <a:latin typeface="+mj-lt"/>
              </a:rPr>
              <a:t> are not orphaned, and a new </a:t>
            </a:r>
            <a:r>
              <a:rPr lang="en-US" b="0" i="0" dirty="0" err="1">
                <a:solidFill>
                  <a:srgbClr val="222222"/>
                </a:solidFill>
                <a:effectLst/>
                <a:latin typeface="+mj-lt"/>
              </a:rPr>
              <a:t>ReplicaSet</a:t>
            </a:r>
            <a:r>
              <a:rPr lang="en-US" b="0" i="0" dirty="0">
                <a:solidFill>
                  <a:srgbClr val="222222"/>
                </a:solidFill>
                <a:effectLst/>
                <a:latin typeface="+mj-lt"/>
              </a:rPr>
              <a:t> is not created, but note that the removed label still exists in any existing Pods and </a:t>
            </a:r>
            <a:r>
              <a:rPr lang="en-US" b="0" i="0" dirty="0" err="1">
                <a:solidFill>
                  <a:srgbClr val="222222"/>
                </a:solidFill>
                <a:effectLst/>
                <a:latin typeface="+mj-lt"/>
              </a:rPr>
              <a:t>ReplicaSets</a:t>
            </a:r>
            <a:r>
              <a:rPr lang="en-US" b="0" i="0" dirty="0">
                <a:solidFill>
                  <a:srgbClr val="222222"/>
                </a:solidFill>
                <a:effectLst/>
                <a:latin typeface="+mj-lt"/>
              </a:rPr>
              <a:t>.</a:t>
            </a:r>
          </a:p>
          <a:p>
            <a:endParaRPr lang="en-US" dirty="0">
              <a:latin typeface="+mj-lt"/>
            </a:endParaRPr>
          </a:p>
        </p:txBody>
      </p:sp>
    </p:spTree>
    <p:extLst>
      <p:ext uri="{BB962C8B-B14F-4D97-AF65-F5344CB8AC3E}">
        <p14:creationId xmlns:p14="http://schemas.microsoft.com/office/powerpoint/2010/main" val="109156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087E2-93DC-C23B-14A4-01025A43875C}"/>
              </a:ext>
            </a:extLst>
          </p:cNvPr>
          <p:cNvSpPr>
            <a:spLocks noGrp="1"/>
          </p:cNvSpPr>
          <p:nvPr>
            <p:ph type="title"/>
          </p:nvPr>
        </p:nvSpPr>
        <p:spPr/>
        <p:txBody>
          <a:bodyPr/>
          <a:lstStyle/>
          <a:p>
            <a:r>
              <a:rPr lang="en-US" b="0" i="0">
                <a:solidFill>
                  <a:srgbClr val="222222"/>
                </a:solidFill>
                <a:effectLst/>
                <a:latin typeface="open sans" panose="020B0606030504020204" pitchFamily="34" charset="0"/>
              </a:rPr>
              <a:t>Rolling Back a Deployment</a:t>
            </a:r>
            <a:r>
              <a:rPr lang="en-US" b="0" i="0" u="none" strike="noStrike">
                <a:solidFill>
                  <a:srgbClr val="0F306E"/>
                </a:solidFill>
                <a:effectLst/>
                <a:latin typeface="open sans" panose="020B0606030504020204" pitchFamily="34" charset="0"/>
                <a:hlinkClick r:id="rId2"/>
              </a:rPr>
              <a:t> </a:t>
            </a:r>
            <a:endParaRPr lang="en-US" b="0" i="0">
              <a:solidFill>
                <a:srgbClr val="222222"/>
              </a:solidFill>
              <a:effectLst/>
              <a:latin typeface="open sans" panose="020B0606030504020204" pitchFamily="34" charset="0"/>
            </a:endParaRPr>
          </a:p>
        </p:txBody>
      </p:sp>
      <p:sp>
        <p:nvSpPr>
          <p:cNvPr id="3" name="Content Placeholder 2">
            <a:extLst>
              <a:ext uri="{FF2B5EF4-FFF2-40B4-BE49-F238E27FC236}">
                <a16:creationId xmlns:a16="http://schemas.microsoft.com/office/drawing/2014/main" id="{A99A9BAA-6176-29EC-CEA6-FBA856AC8F1B}"/>
              </a:ext>
            </a:extLst>
          </p:cNvPr>
          <p:cNvSpPr>
            <a:spLocks noGrp="1"/>
          </p:cNvSpPr>
          <p:nvPr>
            <p:ph idx="1"/>
          </p:nvPr>
        </p:nvSpPr>
        <p:spPr/>
        <p:txBody>
          <a:bodyPr/>
          <a:lstStyle/>
          <a:p>
            <a:r>
              <a:rPr lang="en-US" dirty="0">
                <a:latin typeface="+mj-lt"/>
              </a:rPr>
              <a:t>Sometimes, you may want to rollback a Deployment; for example, when the Deployment is not stable, such as crash looping. By default, all of the Deployment's rollout history is kept in the system so that you can rollback anytime you want (you can change that by modifying revision history limit).</a:t>
            </a:r>
          </a:p>
          <a:p>
            <a:r>
              <a:rPr lang="en-US" dirty="0">
                <a:latin typeface="+mj-lt"/>
              </a:rPr>
              <a:t>Lab 3 perform</a:t>
            </a:r>
          </a:p>
        </p:txBody>
      </p:sp>
    </p:spTree>
    <p:extLst>
      <p:ext uri="{BB962C8B-B14F-4D97-AF65-F5344CB8AC3E}">
        <p14:creationId xmlns:p14="http://schemas.microsoft.com/office/powerpoint/2010/main" val="4103680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CEF2-EED0-1654-DF71-C74E5C945551}"/>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Strategy</a:t>
            </a:r>
            <a:r>
              <a:rPr lang="en-US" dirty="0">
                <a:solidFill>
                  <a:srgbClr val="0F306E"/>
                </a:solidFill>
                <a:latin typeface="open sans" panose="020B0606030504020204" pitchFamily="34" charset="0"/>
              </a:rPr>
              <a:t> </a:t>
            </a:r>
            <a:br>
              <a:rPr lang="en-US" b="0" i="0" dirty="0">
                <a:solidFill>
                  <a:srgbClr val="222222"/>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B26B18F0-5E0A-83B7-D546-ECC8BC849AD3}"/>
              </a:ext>
            </a:extLst>
          </p:cNvPr>
          <p:cNvSpPr>
            <a:spLocks noGrp="1"/>
          </p:cNvSpPr>
          <p:nvPr>
            <p:ph idx="1"/>
          </p:nvPr>
        </p:nvSpPr>
        <p:spPr/>
        <p:txBody>
          <a:bodyPr/>
          <a:lstStyle/>
          <a:p>
            <a:r>
              <a:rPr lang="en-US" dirty="0">
                <a:latin typeface="+mj-lt"/>
              </a:rPr>
              <a:t>.</a:t>
            </a:r>
            <a:r>
              <a:rPr lang="en-US" dirty="0" err="1">
                <a:latin typeface="+mj-lt"/>
              </a:rPr>
              <a:t>spec.strategy</a:t>
            </a:r>
            <a:r>
              <a:rPr lang="en-US" dirty="0">
                <a:latin typeface="+mj-lt"/>
              </a:rPr>
              <a:t> specifies the strategy used to replace old Pods by new ones. .</a:t>
            </a:r>
            <a:r>
              <a:rPr lang="en-US" dirty="0" err="1">
                <a:latin typeface="+mj-lt"/>
              </a:rPr>
              <a:t>spec.strategy.type</a:t>
            </a:r>
            <a:r>
              <a:rPr lang="en-US" dirty="0">
                <a:latin typeface="+mj-lt"/>
              </a:rPr>
              <a:t> can be "Recreate" or "</a:t>
            </a:r>
            <a:r>
              <a:rPr lang="en-US" dirty="0" err="1">
                <a:latin typeface="+mj-lt"/>
              </a:rPr>
              <a:t>RollingUpdate</a:t>
            </a:r>
            <a:r>
              <a:rPr lang="en-US" dirty="0">
                <a:latin typeface="+mj-lt"/>
              </a:rPr>
              <a:t>". "</a:t>
            </a:r>
            <a:r>
              <a:rPr lang="en-US" dirty="0" err="1">
                <a:latin typeface="+mj-lt"/>
              </a:rPr>
              <a:t>RollingUpdate</a:t>
            </a:r>
            <a:r>
              <a:rPr lang="en-US" dirty="0">
                <a:latin typeface="+mj-lt"/>
              </a:rPr>
              <a:t>" is the default value.</a:t>
            </a:r>
          </a:p>
          <a:p>
            <a:r>
              <a:rPr lang="en-US" dirty="0">
                <a:latin typeface="+mj-lt"/>
              </a:rPr>
              <a:t> Recreate Deployment</a:t>
            </a:r>
          </a:p>
          <a:p>
            <a:pPr lvl="1"/>
            <a:r>
              <a:rPr lang="en-US" dirty="0">
                <a:latin typeface="+mj-lt"/>
              </a:rPr>
              <a:t>All existing Pods are killed before new ones are created when .</a:t>
            </a:r>
            <a:r>
              <a:rPr lang="en-US" dirty="0" err="1">
                <a:latin typeface="+mj-lt"/>
              </a:rPr>
              <a:t>spec.strategy.type</a:t>
            </a:r>
            <a:r>
              <a:rPr lang="en-US" dirty="0">
                <a:latin typeface="+mj-lt"/>
              </a:rPr>
              <a:t>==Recreate.</a:t>
            </a:r>
          </a:p>
          <a:p>
            <a:r>
              <a:rPr lang="en-US" b="0" i="0" dirty="0">
                <a:solidFill>
                  <a:srgbClr val="222222"/>
                </a:solidFill>
                <a:effectLst/>
                <a:latin typeface="+mj-lt"/>
              </a:rPr>
              <a:t>Rolling Update Deployment</a:t>
            </a:r>
            <a:r>
              <a:rPr lang="en-US" b="0" i="0" u="none" strike="noStrike" dirty="0">
                <a:solidFill>
                  <a:srgbClr val="3371E3"/>
                </a:solidFill>
                <a:effectLst/>
                <a:latin typeface="+mj-lt"/>
                <a:hlinkClick r:id="rId2"/>
              </a:rPr>
              <a:t> </a:t>
            </a:r>
            <a:endParaRPr lang="en-US" b="0" i="0" dirty="0">
              <a:solidFill>
                <a:srgbClr val="222222"/>
              </a:solidFill>
              <a:effectLst/>
              <a:latin typeface="+mj-lt"/>
            </a:endParaRPr>
          </a:p>
          <a:p>
            <a:pPr lvl="1"/>
            <a:r>
              <a:rPr lang="en-US" dirty="0">
                <a:latin typeface="+mj-lt"/>
              </a:rPr>
              <a:t>The Deployment updates Pods in a rolling update fashion when .</a:t>
            </a:r>
            <a:r>
              <a:rPr lang="en-US" dirty="0" err="1">
                <a:latin typeface="+mj-lt"/>
              </a:rPr>
              <a:t>spec.strategy.type</a:t>
            </a:r>
            <a:r>
              <a:rPr lang="en-US" dirty="0">
                <a:latin typeface="+mj-lt"/>
              </a:rPr>
              <a:t>==</a:t>
            </a:r>
            <a:r>
              <a:rPr lang="en-US" dirty="0" err="1">
                <a:latin typeface="+mj-lt"/>
              </a:rPr>
              <a:t>RollingUpdate</a:t>
            </a:r>
            <a:r>
              <a:rPr lang="en-US" dirty="0">
                <a:latin typeface="+mj-lt"/>
              </a:rPr>
              <a:t>. You can specify </a:t>
            </a:r>
            <a:r>
              <a:rPr lang="en-US" dirty="0" err="1">
                <a:latin typeface="+mj-lt"/>
              </a:rPr>
              <a:t>maxUnavailable</a:t>
            </a:r>
            <a:r>
              <a:rPr lang="en-US" dirty="0">
                <a:latin typeface="+mj-lt"/>
              </a:rPr>
              <a:t> and </a:t>
            </a:r>
            <a:r>
              <a:rPr lang="en-US" dirty="0" err="1">
                <a:latin typeface="+mj-lt"/>
              </a:rPr>
              <a:t>maxSurge</a:t>
            </a:r>
            <a:r>
              <a:rPr lang="en-US" dirty="0">
                <a:latin typeface="+mj-lt"/>
              </a:rPr>
              <a:t> to control the rolling update process</a:t>
            </a:r>
          </a:p>
        </p:txBody>
      </p:sp>
    </p:spTree>
    <p:extLst>
      <p:ext uri="{BB962C8B-B14F-4D97-AF65-F5344CB8AC3E}">
        <p14:creationId xmlns:p14="http://schemas.microsoft.com/office/powerpoint/2010/main" val="2991386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91B97-BA28-B887-4023-172636B78AE6}"/>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Max Unavailable</a:t>
            </a:r>
            <a:endParaRPr lang="en-US" dirty="0"/>
          </a:p>
        </p:txBody>
      </p:sp>
      <p:sp>
        <p:nvSpPr>
          <p:cNvPr id="3" name="Content Placeholder 2">
            <a:extLst>
              <a:ext uri="{FF2B5EF4-FFF2-40B4-BE49-F238E27FC236}">
                <a16:creationId xmlns:a16="http://schemas.microsoft.com/office/drawing/2014/main" id="{A5EEFD6D-CDAA-56A9-4C41-AA55DA1F5A89}"/>
              </a:ext>
            </a:extLst>
          </p:cNvPr>
          <p:cNvSpPr>
            <a:spLocks noGrp="1"/>
          </p:cNvSpPr>
          <p:nvPr>
            <p:ph idx="1"/>
          </p:nvPr>
        </p:nvSpPr>
        <p:spPr/>
        <p:txBody>
          <a:bodyPr>
            <a:normAutofit fontScale="92500" lnSpcReduction="20000"/>
          </a:bodyPr>
          <a:lstStyle/>
          <a:p>
            <a:r>
              <a:rPr lang="en-US" dirty="0">
                <a:latin typeface="+mj-lt"/>
              </a:rPr>
              <a:t>.</a:t>
            </a:r>
            <a:r>
              <a:rPr lang="en-US" dirty="0" err="1">
                <a:latin typeface="+mj-lt"/>
              </a:rPr>
              <a:t>spec.strategy.rollingUpdate.maxUnavailable</a:t>
            </a:r>
            <a:r>
              <a:rPr lang="en-US" dirty="0">
                <a:latin typeface="+mj-lt"/>
              </a:rPr>
              <a:t> is an optional field that specifies the maximum number of Pods that can be unavailable during the update process. The value can be an absolute number (for example, 5) or a percentage of desired Pods (for example, 10%). The absolute number is calculated from percentage by rounding down. The value cannot be 0 if .</a:t>
            </a:r>
            <a:r>
              <a:rPr lang="en-US" dirty="0" err="1">
                <a:latin typeface="+mj-lt"/>
              </a:rPr>
              <a:t>spec.strategy.rollingUpdate.maxSurge</a:t>
            </a:r>
            <a:r>
              <a:rPr lang="en-US" dirty="0">
                <a:latin typeface="+mj-lt"/>
              </a:rPr>
              <a:t> is 0. The default value is 25%.</a:t>
            </a:r>
          </a:p>
          <a:p>
            <a:endParaRPr lang="en-US" dirty="0">
              <a:latin typeface="+mj-lt"/>
            </a:endParaRPr>
          </a:p>
          <a:p>
            <a:r>
              <a:rPr lang="en-US" dirty="0">
                <a:latin typeface="+mj-lt"/>
              </a:rPr>
              <a:t>For example, when this value is set to 30%, the old </a:t>
            </a:r>
            <a:r>
              <a:rPr lang="en-US" dirty="0" err="1">
                <a:latin typeface="+mj-lt"/>
              </a:rPr>
              <a:t>ReplicaSet</a:t>
            </a:r>
            <a:r>
              <a:rPr lang="en-US" dirty="0">
                <a:latin typeface="+mj-lt"/>
              </a:rPr>
              <a:t> can be scaled down to 70% of desired Pods immediately when the rolling update starts. Once new Pods are ready, old </a:t>
            </a:r>
            <a:r>
              <a:rPr lang="en-US" dirty="0" err="1">
                <a:latin typeface="+mj-lt"/>
              </a:rPr>
              <a:t>ReplicaSet</a:t>
            </a:r>
            <a:r>
              <a:rPr lang="en-US" dirty="0">
                <a:latin typeface="+mj-lt"/>
              </a:rPr>
              <a:t> can be scaled down further, followed by scaling up the new </a:t>
            </a:r>
            <a:r>
              <a:rPr lang="en-US" dirty="0" err="1">
                <a:latin typeface="+mj-lt"/>
              </a:rPr>
              <a:t>ReplicaSet</a:t>
            </a:r>
            <a:r>
              <a:rPr lang="en-US" dirty="0">
                <a:latin typeface="+mj-lt"/>
              </a:rPr>
              <a:t>, ensuring that the total number of Pods available at all times during the update is at least 70% of the desired Pods.</a:t>
            </a:r>
          </a:p>
          <a:p>
            <a:endParaRPr lang="en-US" dirty="0">
              <a:latin typeface="+mj-lt"/>
            </a:endParaRPr>
          </a:p>
          <a:p>
            <a:pPr marL="0" indent="0">
              <a:buNone/>
            </a:pPr>
            <a:endParaRPr lang="en-US" dirty="0">
              <a:latin typeface="+mj-lt"/>
            </a:endParaRPr>
          </a:p>
        </p:txBody>
      </p:sp>
    </p:spTree>
    <p:extLst>
      <p:ext uri="{BB962C8B-B14F-4D97-AF65-F5344CB8AC3E}">
        <p14:creationId xmlns:p14="http://schemas.microsoft.com/office/powerpoint/2010/main" val="1643876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8290-416E-4278-DB9B-E1175203728E}"/>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Max Surge</a:t>
            </a:r>
            <a:r>
              <a:rPr lang="en-US" dirty="0">
                <a:solidFill>
                  <a:srgbClr val="0F306E"/>
                </a:solidFill>
                <a:latin typeface="open sans" panose="020B0606030504020204" pitchFamily="34" charset="0"/>
              </a:rPr>
              <a:t> </a:t>
            </a:r>
            <a:endParaRPr lang="en-US" dirty="0"/>
          </a:p>
        </p:txBody>
      </p:sp>
      <p:sp>
        <p:nvSpPr>
          <p:cNvPr id="3" name="Content Placeholder 2">
            <a:extLst>
              <a:ext uri="{FF2B5EF4-FFF2-40B4-BE49-F238E27FC236}">
                <a16:creationId xmlns:a16="http://schemas.microsoft.com/office/drawing/2014/main" id="{DCB23689-61C4-1FA0-FFEE-40D6DA81E266}"/>
              </a:ext>
            </a:extLst>
          </p:cNvPr>
          <p:cNvSpPr>
            <a:spLocks noGrp="1"/>
          </p:cNvSpPr>
          <p:nvPr>
            <p:ph idx="1"/>
          </p:nvPr>
        </p:nvSpPr>
        <p:spPr/>
        <p:txBody>
          <a:bodyPr>
            <a:normAutofit fontScale="92500" lnSpcReduction="20000"/>
          </a:bodyPr>
          <a:lstStyle/>
          <a:p>
            <a:r>
              <a:rPr lang="en-US" dirty="0">
                <a:latin typeface="+mj-lt"/>
              </a:rPr>
              <a:t>.</a:t>
            </a:r>
            <a:r>
              <a:rPr lang="en-US" dirty="0" err="1">
                <a:latin typeface="+mj-lt"/>
              </a:rPr>
              <a:t>spec.strategy.rollingUpdate.maxSurge</a:t>
            </a:r>
            <a:r>
              <a:rPr lang="en-US" dirty="0">
                <a:latin typeface="+mj-lt"/>
              </a:rPr>
              <a:t> is an optional field that specifies the maximum number of Pods that can be created over the desired number of Pods. The value can be an absolute number (for example, 5) or a percentage of desired Pods (for example, 10%). The value cannot be 0 if </a:t>
            </a:r>
            <a:r>
              <a:rPr lang="en-US" dirty="0" err="1">
                <a:latin typeface="+mj-lt"/>
              </a:rPr>
              <a:t>MaxUnavailable</a:t>
            </a:r>
            <a:r>
              <a:rPr lang="en-US" dirty="0">
                <a:latin typeface="+mj-lt"/>
              </a:rPr>
              <a:t> is 0. The absolute number is calculated from the percentage by rounding up. The default value is 25%.</a:t>
            </a:r>
          </a:p>
          <a:p>
            <a:endParaRPr lang="en-US" dirty="0">
              <a:latin typeface="+mj-lt"/>
            </a:endParaRPr>
          </a:p>
          <a:p>
            <a:r>
              <a:rPr lang="en-US" dirty="0">
                <a:latin typeface="+mj-lt"/>
              </a:rPr>
              <a:t>For example, when this value is set to 30%, the new </a:t>
            </a:r>
            <a:r>
              <a:rPr lang="en-US" dirty="0" err="1">
                <a:latin typeface="+mj-lt"/>
              </a:rPr>
              <a:t>ReplicaSet</a:t>
            </a:r>
            <a:r>
              <a:rPr lang="en-US" dirty="0">
                <a:latin typeface="+mj-lt"/>
              </a:rPr>
              <a:t> can be scaled up immediately when the rolling update starts, such that the total number of old and new Pods does not exceed 130% of desired Pods. Once old Pods have been killed, the new </a:t>
            </a:r>
            <a:r>
              <a:rPr lang="en-US" dirty="0" err="1">
                <a:latin typeface="+mj-lt"/>
              </a:rPr>
              <a:t>ReplicaSet</a:t>
            </a:r>
            <a:r>
              <a:rPr lang="en-US" dirty="0">
                <a:latin typeface="+mj-lt"/>
              </a:rPr>
              <a:t> can be scaled up further, ensuring that the total number of Pods running at any time during the update is at most 130% of desired Pods</a:t>
            </a:r>
          </a:p>
        </p:txBody>
      </p:sp>
    </p:spTree>
    <p:extLst>
      <p:ext uri="{BB962C8B-B14F-4D97-AF65-F5344CB8AC3E}">
        <p14:creationId xmlns:p14="http://schemas.microsoft.com/office/powerpoint/2010/main" val="1489599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ABCB-8CA8-9D67-9F2F-B51E103B18EE}"/>
              </a:ext>
            </a:extLst>
          </p:cNvPr>
          <p:cNvSpPr>
            <a:spLocks noGrp="1"/>
          </p:cNvSpPr>
          <p:nvPr>
            <p:ph type="title"/>
          </p:nvPr>
        </p:nvSpPr>
        <p:spPr/>
        <p:txBody>
          <a:bodyPr/>
          <a:lstStyle/>
          <a:p>
            <a:r>
              <a:rPr lang="en-US" dirty="0"/>
              <a:t>Explain</a:t>
            </a:r>
          </a:p>
        </p:txBody>
      </p:sp>
      <p:sp>
        <p:nvSpPr>
          <p:cNvPr id="3" name="Content Placeholder 2">
            <a:extLst>
              <a:ext uri="{FF2B5EF4-FFF2-40B4-BE49-F238E27FC236}">
                <a16:creationId xmlns:a16="http://schemas.microsoft.com/office/drawing/2014/main" id="{F01BD387-CB63-EE1A-2B99-03C4C8F5FC5A}"/>
              </a:ext>
            </a:extLst>
          </p:cNvPr>
          <p:cNvSpPr>
            <a:spLocks noGrp="1"/>
          </p:cNvSpPr>
          <p:nvPr>
            <p:ph idx="1"/>
          </p:nvPr>
        </p:nvSpPr>
        <p:spPr/>
        <p:txBody>
          <a:bodyPr/>
          <a:lstStyle/>
          <a:p>
            <a:r>
              <a:rPr lang="en-US" dirty="0"/>
              <a:t>Deployment</a:t>
            </a:r>
          </a:p>
          <a:p>
            <a:r>
              <a:rPr lang="en-US" dirty="0" err="1"/>
              <a:t>Api</a:t>
            </a:r>
            <a:endParaRPr lang="en-US" dirty="0"/>
          </a:p>
          <a:p>
            <a:r>
              <a:rPr lang="en-US" dirty="0"/>
              <a:t>Replica set</a:t>
            </a:r>
          </a:p>
          <a:p>
            <a:r>
              <a:rPr lang="en-US" dirty="0"/>
              <a:t>Command line options</a:t>
            </a:r>
          </a:p>
          <a:p>
            <a:r>
              <a:rPr lang="en-US" dirty="0"/>
              <a:t>Update strategies</a:t>
            </a:r>
          </a:p>
          <a:p>
            <a:r>
              <a:rPr lang="en-US" dirty="0"/>
              <a:t>Rollback</a:t>
            </a:r>
          </a:p>
          <a:p>
            <a:endParaRPr lang="en-US" dirty="0"/>
          </a:p>
        </p:txBody>
      </p:sp>
    </p:spTree>
    <p:extLst>
      <p:ext uri="{BB962C8B-B14F-4D97-AF65-F5344CB8AC3E}">
        <p14:creationId xmlns:p14="http://schemas.microsoft.com/office/powerpoint/2010/main" val="3408606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A592-F8CB-83CD-F4F6-617CB4B47AB3}"/>
              </a:ext>
            </a:extLst>
          </p:cNvPr>
          <p:cNvSpPr>
            <a:spLocks noGrp="1"/>
          </p:cNvSpPr>
          <p:nvPr>
            <p:ph type="title"/>
          </p:nvPr>
        </p:nvSpPr>
        <p:spPr/>
        <p:txBody>
          <a:bodyPr/>
          <a:lstStyle/>
          <a:p>
            <a:r>
              <a:rPr lang="en-US" dirty="0"/>
              <a:t>Deployments</a:t>
            </a:r>
          </a:p>
        </p:txBody>
      </p:sp>
      <p:sp>
        <p:nvSpPr>
          <p:cNvPr id="3" name="Content Placeholder 2">
            <a:extLst>
              <a:ext uri="{FF2B5EF4-FFF2-40B4-BE49-F238E27FC236}">
                <a16:creationId xmlns:a16="http://schemas.microsoft.com/office/drawing/2014/main" id="{2917743A-1068-AB2E-BFC4-A1FF497B2714}"/>
              </a:ext>
            </a:extLst>
          </p:cNvPr>
          <p:cNvSpPr>
            <a:spLocks noGrp="1"/>
          </p:cNvSpPr>
          <p:nvPr>
            <p:ph idx="1"/>
          </p:nvPr>
        </p:nvSpPr>
        <p:spPr/>
        <p:txBody>
          <a:bodyPr/>
          <a:lstStyle/>
          <a:p>
            <a:r>
              <a:rPr lang="en-US" dirty="0"/>
              <a:t>A deployment provides declarative update for pods and replica set.</a:t>
            </a:r>
          </a:p>
          <a:p>
            <a:r>
              <a:rPr lang="en-US" dirty="0"/>
              <a:t>In deployment, describe desired state. Deployment controller changes the actual state to the desired state</a:t>
            </a:r>
          </a:p>
          <a:p>
            <a:r>
              <a:rPr lang="en-US" dirty="0"/>
              <a:t>It maintains the replica set.</a:t>
            </a:r>
          </a:p>
          <a:p>
            <a:endParaRPr lang="en-US" dirty="0"/>
          </a:p>
        </p:txBody>
      </p:sp>
    </p:spTree>
    <p:extLst>
      <p:ext uri="{BB962C8B-B14F-4D97-AF65-F5344CB8AC3E}">
        <p14:creationId xmlns:p14="http://schemas.microsoft.com/office/powerpoint/2010/main" val="332995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A3A3-717F-688C-7F91-E620C922A290}"/>
              </a:ext>
            </a:extLst>
          </p:cNvPr>
          <p:cNvSpPr>
            <a:spLocks noGrp="1"/>
          </p:cNvSpPr>
          <p:nvPr>
            <p:ph type="title"/>
          </p:nvPr>
        </p:nvSpPr>
        <p:spPr/>
        <p:txBody>
          <a:bodyPr/>
          <a:lstStyle/>
          <a:p>
            <a:r>
              <a:rPr lang="en-US" dirty="0"/>
              <a:t>example</a:t>
            </a:r>
          </a:p>
        </p:txBody>
      </p:sp>
      <p:pic>
        <p:nvPicPr>
          <p:cNvPr id="5" name="Content Placeholder 4">
            <a:extLst>
              <a:ext uri="{FF2B5EF4-FFF2-40B4-BE49-F238E27FC236}">
                <a16:creationId xmlns:a16="http://schemas.microsoft.com/office/drawing/2014/main" id="{E3ABCF81-B0CD-355F-B498-89C14553B3B2}"/>
              </a:ext>
            </a:extLst>
          </p:cNvPr>
          <p:cNvPicPr>
            <a:picLocks noGrp="1" noChangeAspect="1"/>
          </p:cNvPicPr>
          <p:nvPr>
            <p:ph idx="1"/>
          </p:nvPr>
        </p:nvPicPr>
        <p:blipFill>
          <a:blip r:embed="rId2"/>
          <a:stretch>
            <a:fillRect/>
          </a:stretch>
        </p:blipFill>
        <p:spPr>
          <a:xfrm>
            <a:off x="2941502" y="1825625"/>
            <a:ext cx="6308995" cy="4351338"/>
          </a:xfrm>
        </p:spPr>
      </p:pic>
    </p:spTree>
    <p:extLst>
      <p:ext uri="{BB962C8B-B14F-4D97-AF65-F5344CB8AC3E}">
        <p14:creationId xmlns:p14="http://schemas.microsoft.com/office/powerpoint/2010/main" val="1768437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0C4C-0B3F-EB29-E445-A58C0D0B8C4F}"/>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CED5566A-0165-743E-C422-3A1A0DA143BA}"/>
              </a:ext>
            </a:extLst>
          </p:cNvPr>
          <p:cNvSpPr>
            <a:spLocks noGrp="1"/>
          </p:cNvSpPr>
          <p:nvPr>
            <p:ph idx="1"/>
          </p:nvPr>
        </p:nvSpPr>
        <p:spPr/>
        <p:txBody>
          <a:bodyPr/>
          <a:lstStyle/>
          <a:p>
            <a:r>
              <a:rPr lang="en-US" dirty="0">
                <a:latin typeface="+mj-lt"/>
              </a:rPr>
              <a:t>: The .</a:t>
            </a:r>
            <a:r>
              <a:rPr lang="en-US" dirty="0" err="1">
                <a:latin typeface="+mj-lt"/>
              </a:rPr>
              <a:t>spec.selector.matchLabels</a:t>
            </a:r>
            <a:r>
              <a:rPr lang="en-US" dirty="0">
                <a:latin typeface="+mj-lt"/>
              </a:rPr>
              <a:t> field is a map of {</a:t>
            </a:r>
            <a:r>
              <a:rPr lang="en-US" dirty="0" err="1">
                <a:latin typeface="+mj-lt"/>
              </a:rPr>
              <a:t>key,value</a:t>
            </a:r>
            <a:r>
              <a:rPr lang="en-US" dirty="0">
                <a:latin typeface="+mj-lt"/>
              </a:rPr>
              <a:t>} pairs. A single {</a:t>
            </a:r>
            <a:r>
              <a:rPr lang="en-US" dirty="0" err="1">
                <a:latin typeface="+mj-lt"/>
              </a:rPr>
              <a:t>key,value</a:t>
            </a:r>
            <a:r>
              <a:rPr lang="en-US" dirty="0">
                <a:latin typeface="+mj-lt"/>
              </a:rPr>
              <a:t>} in the </a:t>
            </a:r>
            <a:r>
              <a:rPr lang="en-US" dirty="0" err="1">
                <a:latin typeface="+mj-lt"/>
              </a:rPr>
              <a:t>matchLabels</a:t>
            </a:r>
            <a:r>
              <a:rPr lang="en-US" dirty="0">
                <a:latin typeface="+mj-lt"/>
              </a:rPr>
              <a:t> map is equivalent to an element of </a:t>
            </a:r>
            <a:r>
              <a:rPr lang="en-US" dirty="0" err="1">
                <a:latin typeface="+mj-lt"/>
              </a:rPr>
              <a:t>matchExpressions</a:t>
            </a:r>
            <a:r>
              <a:rPr lang="en-US" dirty="0">
                <a:latin typeface="+mj-lt"/>
              </a:rPr>
              <a:t>, whose key field is "key", the operator is "In", and the values array contains only "value". All of the requirements, from both </a:t>
            </a:r>
            <a:r>
              <a:rPr lang="en-US" dirty="0" err="1">
                <a:latin typeface="+mj-lt"/>
              </a:rPr>
              <a:t>matchLabels</a:t>
            </a:r>
            <a:r>
              <a:rPr lang="en-US" dirty="0">
                <a:latin typeface="+mj-lt"/>
              </a:rPr>
              <a:t> and </a:t>
            </a:r>
            <a:r>
              <a:rPr lang="en-US" dirty="0" err="1">
                <a:latin typeface="+mj-lt"/>
              </a:rPr>
              <a:t>matchExpressions</a:t>
            </a:r>
            <a:r>
              <a:rPr lang="en-US" dirty="0">
                <a:latin typeface="+mj-lt"/>
              </a:rPr>
              <a:t>, must be satisfied in order to match.</a:t>
            </a:r>
          </a:p>
        </p:txBody>
      </p:sp>
      <p:pic>
        <p:nvPicPr>
          <p:cNvPr id="5" name="Picture 4">
            <a:extLst>
              <a:ext uri="{FF2B5EF4-FFF2-40B4-BE49-F238E27FC236}">
                <a16:creationId xmlns:a16="http://schemas.microsoft.com/office/drawing/2014/main" id="{049EC0F9-BB52-393D-0890-D259949D5893}"/>
              </a:ext>
            </a:extLst>
          </p:cNvPr>
          <p:cNvPicPr>
            <a:picLocks noChangeAspect="1"/>
          </p:cNvPicPr>
          <p:nvPr/>
        </p:nvPicPr>
        <p:blipFill>
          <a:blip r:embed="rId2"/>
          <a:stretch>
            <a:fillRect/>
          </a:stretch>
        </p:blipFill>
        <p:spPr>
          <a:xfrm>
            <a:off x="1534560" y="4398687"/>
            <a:ext cx="7267575" cy="1695450"/>
          </a:xfrm>
          <a:prstGeom prst="rect">
            <a:avLst/>
          </a:prstGeom>
        </p:spPr>
      </p:pic>
    </p:spTree>
    <p:extLst>
      <p:ext uri="{BB962C8B-B14F-4D97-AF65-F5344CB8AC3E}">
        <p14:creationId xmlns:p14="http://schemas.microsoft.com/office/powerpoint/2010/main" val="3160918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1CDF5-2FC7-525D-6AB7-A06A2EE25B21}"/>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597E7169-5492-79AF-EBA7-7B205FD2CEC5}"/>
              </a:ext>
            </a:extLst>
          </p:cNvPr>
          <p:cNvSpPr>
            <a:spLocks noGrp="1"/>
          </p:cNvSpPr>
          <p:nvPr>
            <p:ph idx="1"/>
          </p:nvPr>
        </p:nvSpPr>
        <p:spPr/>
        <p:txBody>
          <a:bodyPr>
            <a:normAutofit/>
          </a:bodyPr>
          <a:lstStyle/>
          <a:p>
            <a:r>
              <a:rPr lang="en-US" dirty="0">
                <a:latin typeface="+mj-lt"/>
              </a:rPr>
              <a:t>In—Label’s value must match one of the specified values.</a:t>
            </a:r>
          </a:p>
          <a:p>
            <a:r>
              <a:rPr lang="en-US" dirty="0" err="1">
                <a:latin typeface="+mj-lt"/>
              </a:rPr>
              <a:t>NotIn</a:t>
            </a:r>
            <a:r>
              <a:rPr lang="en-US" dirty="0">
                <a:latin typeface="+mj-lt"/>
              </a:rPr>
              <a:t>—Label’s value must not match any of the specified values.</a:t>
            </a:r>
          </a:p>
          <a:p>
            <a:endParaRPr lang="en-US" dirty="0">
              <a:latin typeface="+mj-lt"/>
            </a:endParaRPr>
          </a:p>
        </p:txBody>
      </p:sp>
    </p:spTree>
    <p:extLst>
      <p:ext uri="{BB962C8B-B14F-4D97-AF65-F5344CB8AC3E}">
        <p14:creationId xmlns:p14="http://schemas.microsoft.com/office/powerpoint/2010/main" val="1676555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686D-0A5A-01FC-D040-AFBC5D0AA8C2}"/>
              </a:ext>
            </a:extLst>
          </p:cNvPr>
          <p:cNvSpPr>
            <a:spLocks noGrp="1"/>
          </p:cNvSpPr>
          <p:nvPr>
            <p:ph type="title"/>
          </p:nvPr>
        </p:nvSpPr>
        <p:spPr/>
        <p:txBody>
          <a:bodyPr/>
          <a:lstStyle/>
          <a:p>
            <a:r>
              <a:rPr lang="en-US" dirty="0"/>
              <a:t>Try Lab</a:t>
            </a:r>
          </a:p>
        </p:txBody>
      </p:sp>
      <p:sp>
        <p:nvSpPr>
          <p:cNvPr id="3" name="Content Placeholder 2">
            <a:extLst>
              <a:ext uri="{FF2B5EF4-FFF2-40B4-BE49-F238E27FC236}">
                <a16:creationId xmlns:a16="http://schemas.microsoft.com/office/drawing/2014/main" id="{E75DF861-4705-425A-D554-935353E6C1B4}"/>
              </a:ext>
            </a:extLst>
          </p:cNvPr>
          <p:cNvSpPr>
            <a:spLocks noGrp="1"/>
          </p:cNvSpPr>
          <p:nvPr>
            <p:ph idx="1"/>
          </p:nvPr>
        </p:nvSpPr>
        <p:spPr/>
        <p:txBody>
          <a:bodyPr/>
          <a:lstStyle/>
          <a:p>
            <a:r>
              <a:rPr lang="en-US" dirty="0" err="1"/>
              <a:t>Yaml</a:t>
            </a:r>
            <a:r>
              <a:rPr lang="en-US" dirty="0"/>
              <a:t> and commands</a:t>
            </a:r>
          </a:p>
          <a:p>
            <a:pPr lvl="1"/>
            <a:r>
              <a:rPr lang="en-US" dirty="0" err="1"/>
              <a:t>kubectl</a:t>
            </a:r>
            <a:r>
              <a:rPr lang="en-US" dirty="0"/>
              <a:t> apply -f </a:t>
            </a:r>
            <a:r>
              <a:rPr lang="en-US" dirty="0">
                <a:hlinkClick r:id="rId2"/>
              </a:rPr>
              <a:t>https://k8s.io/examples/controllers/nginx-deployment.yaml</a:t>
            </a:r>
            <a:endParaRPr lang="en-US" dirty="0"/>
          </a:p>
          <a:p>
            <a:pPr lvl="1"/>
            <a:r>
              <a:rPr lang="en-US" dirty="0" err="1"/>
              <a:t>kubectl</a:t>
            </a:r>
            <a:r>
              <a:rPr lang="en-US" dirty="0"/>
              <a:t> get </a:t>
            </a:r>
            <a:r>
              <a:rPr lang="en-US" dirty="0" err="1"/>
              <a:t>deloyment</a:t>
            </a:r>
            <a:endParaRPr lang="en-US" dirty="0"/>
          </a:p>
          <a:p>
            <a:pPr lvl="1"/>
            <a:r>
              <a:rPr lang="en-US" dirty="0" err="1"/>
              <a:t>kubectl</a:t>
            </a:r>
            <a:r>
              <a:rPr lang="en-US" dirty="0"/>
              <a:t> rollout status deployment/nginx-deployment</a:t>
            </a:r>
          </a:p>
          <a:p>
            <a:pPr lvl="1"/>
            <a:r>
              <a:rPr lang="en-US" dirty="0"/>
              <a:t> </a:t>
            </a:r>
            <a:r>
              <a:rPr lang="en-US" dirty="0" err="1"/>
              <a:t>kubectl</a:t>
            </a:r>
            <a:r>
              <a:rPr lang="en-US" dirty="0"/>
              <a:t> get pods --show-labels</a:t>
            </a:r>
          </a:p>
        </p:txBody>
      </p:sp>
    </p:spTree>
    <p:extLst>
      <p:ext uri="{BB962C8B-B14F-4D97-AF65-F5344CB8AC3E}">
        <p14:creationId xmlns:p14="http://schemas.microsoft.com/office/powerpoint/2010/main" val="140164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A3420-1ED4-C56B-6219-FA47E5B6C40A}"/>
              </a:ext>
            </a:extLst>
          </p:cNvPr>
          <p:cNvSpPr>
            <a:spLocks noGrp="1"/>
          </p:cNvSpPr>
          <p:nvPr>
            <p:ph type="title"/>
          </p:nvPr>
        </p:nvSpPr>
        <p:spPr/>
        <p:txBody>
          <a:bodyPr/>
          <a:lstStyle/>
          <a:p>
            <a:r>
              <a:rPr lang="en-US" dirty="0"/>
              <a:t>Updating a deployment</a:t>
            </a:r>
            <a:br>
              <a:rPr lang="en-US" dirty="0"/>
            </a:br>
            <a:endParaRPr lang="en-US" dirty="0"/>
          </a:p>
        </p:txBody>
      </p:sp>
      <p:sp>
        <p:nvSpPr>
          <p:cNvPr id="3" name="Content Placeholder 2">
            <a:extLst>
              <a:ext uri="{FF2B5EF4-FFF2-40B4-BE49-F238E27FC236}">
                <a16:creationId xmlns:a16="http://schemas.microsoft.com/office/drawing/2014/main" id="{AA72EE8D-F9DC-E59F-9D2E-35CEC987D434}"/>
              </a:ext>
            </a:extLst>
          </p:cNvPr>
          <p:cNvSpPr>
            <a:spLocks noGrp="1"/>
          </p:cNvSpPr>
          <p:nvPr>
            <p:ph idx="1"/>
          </p:nvPr>
        </p:nvSpPr>
        <p:spPr/>
        <p:txBody>
          <a:bodyPr/>
          <a:lstStyle/>
          <a:p>
            <a:r>
              <a:rPr lang="en-US" dirty="0">
                <a:latin typeface="+mj-lt"/>
              </a:rPr>
              <a:t>Deployment rollout triggers, if .</a:t>
            </a:r>
            <a:r>
              <a:rPr lang="en-US" dirty="0" err="1">
                <a:latin typeface="+mj-lt"/>
              </a:rPr>
              <a:t>spec.template</a:t>
            </a:r>
            <a:r>
              <a:rPr lang="en-US" dirty="0">
                <a:latin typeface="+mj-lt"/>
              </a:rPr>
              <a:t> changes such as</a:t>
            </a:r>
          </a:p>
          <a:p>
            <a:pPr lvl="1"/>
            <a:r>
              <a:rPr lang="en-US" dirty="0">
                <a:latin typeface="+mj-lt"/>
              </a:rPr>
              <a:t>Labels change</a:t>
            </a:r>
          </a:p>
          <a:p>
            <a:pPr lvl="1"/>
            <a:r>
              <a:rPr lang="en-US" dirty="0">
                <a:latin typeface="+mj-lt"/>
              </a:rPr>
              <a:t>Image change</a:t>
            </a:r>
          </a:p>
          <a:p>
            <a:r>
              <a:rPr lang="en-US" dirty="0">
                <a:latin typeface="+mj-lt"/>
              </a:rPr>
              <a:t>Image change can be done using</a:t>
            </a:r>
          </a:p>
          <a:p>
            <a:pPr lvl="1"/>
            <a:r>
              <a:rPr lang="en-US" dirty="0" err="1">
                <a:latin typeface="+mj-lt"/>
              </a:rPr>
              <a:t>Kubectl</a:t>
            </a:r>
            <a:r>
              <a:rPr lang="en-US" dirty="0">
                <a:latin typeface="+mj-lt"/>
              </a:rPr>
              <a:t> command</a:t>
            </a:r>
          </a:p>
          <a:p>
            <a:r>
              <a:rPr lang="en-US" dirty="0">
                <a:latin typeface="+mj-lt"/>
              </a:rPr>
              <a:t>Check rollout status</a:t>
            </a:r>
          </a:p>
          <a:p>
            <a:r>
              <a:rPr lang="en-US" dirty="0">
                <a:latin typeface="+mj-lt"/>
              </a:rPr>
              <a:t>Try commands from the doc</a:t>
            </a:r>
          </a:p>
          <a:p>
            <a:endParaRPr lang="en-US" dirty="0">
              <a:latin typeface="+mj-lt"/>
            </a:endParaRPr>
          </a:p>
        </p:txBody>
      </p:sp>
    </p:spTree>
    <p:extLst>
      <p:ext uri="{BB962C8B-B14F-4D97-AF65-F5344CB8AC3E}">
        <p14:creationId xmlns:p14="http://schemas.microsoft.com/office/powerpoint/2010/main" val="1383179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C1596-C743-0B57-C197-63ADFCE8CA40}"/>
              </a:ext>
            </a:extLst>
          </p:cNvPr>
          <p:cNvSpPr>
            <a:spLocks noGrp="1"/>
          </p:cNvSpPr>
          <p:nvPr>
            <p:ph type="title"/>
          </p:nvPr>
        </p:nvSpPr>
        <p:spPr/>
        <p:txBody>
          <a:bodyPr/>
          <a:lstStyle/>
          <a:p>
            <a:r>
              <a:rPr lang="en-US" dirty="0"/>
              <a:t>Rollover</a:t>
            </a:r>
          </a:p>
        </p:txBody>
      </p:sp>
      <p:sp>
        <p:nvSpPr>
          <p:cNvPr id="3" name="Content Placeholder 2">
            <a:extLst>
              <a:ext uri="{FF2B5EF4-FFF2-40B4-BE49-F238E27FC236}">
                <a16:creationId xmlns:a16="http://schemas.microsoft.com/office/drawing/2014/main" id="{60476598-93D3-D9A2-5958-70CB14E0418E}"/>
              </a:ext>
            </a:extLst>
          </p:cNvPr>
          <p:cNvSpPr>
            <a:spLocks noGrp="1"/>
          </p:cNvSpPr>
          <p:nvPr>
            <p:ph idx="1"/>
          </p:nvPr>
        </p:nvSpPr>
        <p:spPr/>
        <p:txBody>
          <a:bodyPr>
            <a:normAutofit/>
          </a:bodyPr>
          <a:lstStyle/>
          <a:p>
            <a:r>
              <a:rPr lang="en-US" dirty="0">
                <a:latin typeface="+mj-lt"/>
              </a:rPr>
              <a:t> If the Deployment is updated, the existing </a:t>
            </a:r>
            <a:r>
              <a:rPr lang="en-US" dirty="0" err="1">
                <a:latin typeface="+mj-lt"/>
              </a:rPr>
              <a:t>ReplicaSet</a:t>
            </a:r>
            <a:r>
              <a:rPr lang="en-US" dirty="0">
                <a:latin typeface="+mj-lt"/>
              </a:rPr>
              <a:t> that controls Pods whose labels match .</a:t>
            </a:r>
            <a:r>
              <a:rPr lang="en-US" dirty="0" err="1">
                <a:latin typeface="+mj-lt"/>
              </a:rPr>
              <a:t>spec.selector</a:t>
            </a:r>
            <a:r>
              <a:rPr lang="en-US" dirty="0">
                <a:latin typeface="+mj-lt"/>
              </a:rPr>
              <a:t> but whose template does not match .</a:t>
            </a:r>
            <a:r>
              <a:rPr lang="en-US" dirty="0" err="1">
                <a:latin typeface="+mj-lt"/>
              </a:rPr>
              <a:t>spec.template</a:t>
            </a:r>
            <a:r>
              <a:rPr lang="en-US" dirty="0">
                <a:latin typeface="+mj-lt"/>
              </a:rPr>
              <a:t> are scaled down. Eventually, the new </a:t>
            </a:r>
            <a:r>
              <a:rPr lang="en-US" dirty="0" err="1">
                <a:latin typeface="+mj-lt"/>
              </a:rPr>
              <a:t>ReplicaSet</a:t>
            </a:r>
            <a:r>
              <a:rPr lang="en-US" dirty="0">
                <a:latin typeface="+mj-lt"/>
              </a:rPr>
              <a:t> is scaled to .</a:t>
            </a:r>
            <a:r>
              <a:rPr lang="en-US" dirty="0" err="1">
                <a:latin typeface="+mj-lt"/>
              </a:rPr>
              <a:t>spec.replicas</a:t>
            </a:r>
            <a:r>
              <a:rPr lang="en-US" dirty="0">
                <a:latin typeface="+mj-lt"/>
              </a:rPr>
              <a:t> and all old </a:t>
            </a:r>
            <a:r>
              <a:rPr lang="en-US" dirty="0" err="1">
                <a:latin typeface="+mj-lt"/>
              </a:rPr>
              <a:t>ReplicaSets</a:t>
            </a:r>
            <a:r>
              <a:rPr lang="en-US" dirty="0">
                <a:latin typeface="+mj-lt"/>
              </a:rPr>
              <a:t> is scaled to 0.</a:t>
            </a:r>
          </a:p>
          <a:p>
            <a:r>
              <a:rPr lang="en-US" dirty="0">
                <a:latin typeface="+mj-lt"/>
              </a:rPr>
              <a:t>suppose you create a Deployment to create 5 replicas of nginx:1.14.2, but then update the Deployment to create 5 replicas of nginx:1.16.1, when only 3 replicas of nginx:1.14.2 had been created. In that case, the Deployment immediately starts killing the 3 nginx:1.14.2 Pods that it had created, and starts creating nginx:1.16.1 Pods. It does not wait for the 5 replicas of nginx:1.14.2 to be created before changing course</a:t>
            </a:r>
          </a:p>
        </p:txBody>
      </p:sp>
    </p:spTree>
    <p:extLst>
      <p:ext uri="{BB962C8B-B14F-4D97-AF65-F5344CB8AC3E}">
        <p14:creationId xmlns:p14="http://schemas.microsoft.com/office/powerpoint/2010/main" val="889414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994</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Open Sans</vt:lpstr>
      <vt:lpstr>Office Theme</vt:lpstr>
      <vt:lpstr>Deployments</vt:lpstr>
      <vt:lpstr>Explain</vt:lpstr>
      <vt:lpstr>Deployments</vt:lpstr>
      <vt:lpstr>example</vt:lpstr>
      <vt:lpstr>..</vt:lpstr>
      <vt:lpstr>..</vt:lpstr>
      <vt:lpstr>Try Lab</vt:lpstr>
      <vt:lpstr>Updating a deployment </vt:lpstr>
      <vt:lpstr>Rollover</vt:lpstr>
      <vt:lpstr>Label selector update</vt:lpstr>
      <vt:lpstr>Rolling Back a Deployment </vt:lpstr>
      <vt:lpstr>Strategy  </vt:lpstr>
      <vt:lpstr>Max Unavailable</vt:lpstr>
      <vt:lpstr>Max Surge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Deployments</dc:title>
  <dc:creator>john</dc:creator>
  <cp:lastModifiedBy>john</cp:lastModifiedBy>
  <cp:revision>13</cp:revision>
  <dcterms:created xsi:type="dcterms:W3CDTF">2022-09-26T11:50:09Z</dcterms:created>
  <dcterms:modified xsi:type="dcterms:W3CDTF">2022-09-26T16:51:01Z</dcterms:modified>
</cp:coreProperties>
</file>