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714D-A934-7688-8E79-E4D94EEA9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0E5EB-814D-8A6B-4958-9D0249B28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3A4B71-B65C-B5F0-2DC9-7C8BE3364A82}"/>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5" name="Footer Placeholder 4">
            <a:extLst>
              <a:ext uri="{FF2B5EF4-FFF2-40B4-BE49-F238E27FC236}">
                <a16:creationId xmlns:a16="http://schemas.microsoft.com/office/drawing/2014/main" id="{187FE198-B409-C197-9E53-B3D3C1120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81D7F-17D7-A9E2-B686-DF15617CBF51}"/>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45350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3262-9E25-4342-1A22-E769FCCF75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85BF3-DB3E-86F6-B04F-339F5CB5E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78787-503A-AD32-858D-A76BDA410BA3}"/>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5" name="Footer Placeholder 4">
            <a:extLst>
              <a:ext uri="{FF2B5EF4-FFF2-40B4-BE49-F238E27FC236}">
                <a16:creationId xmlns:a16="http://schemas.microsoft.com/office/drawing/2014/main" id="{EA03824D-23E8-4B59-700D-381520CEA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6AA73-9F05-C96F-B8D3-52213367B304}"/>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423878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D153B-01C3-7EAB-D0EA-C19ACF2E76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984A55-7AB6-7609-2E41-28A5A7F34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3A697-695C-42AE-92CF-E08C87E8FB13}"/>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5" name="Footer Placeholder 4">
            <a:extLst>
              <a:ext uri="{FF2B5EF4-FFF2-40B4-BE49-F238E27FC236}">
                <a16:creationId xmlns:a16="http://schemas.microsoft.com/office/drawing/2014/main" id="{8E128D40-CBDF-2E59-3B35-E399AB36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75D7A-8F6D-2FF3-AC40-BAA18B268D82}"/>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171850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6560-B784-1416-1CDA-F2D417DBF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93F03-C2D8-A79E-BBB3-D70E81F54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67974-1B5F-9C55-131C-5C0CC8C5D541}"/>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5" name="Footer Placeholder 4">
            <a:extLst>
              <a:ext uri="{FF2B5EF4-FFF2-40B4-BE49-F238E27FC236}">
                <a16:creationId xmlns:a16="http://schemas.microsoft.com/office/drawing/2014/main" id="{08C2608C-089E-800E-0011-5687F7A79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6DA54-4D44-2F71-2CAB-C7496E99EAEF}"/>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21713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FF5E-1D7A-BD62-BC66-DF99F8F90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A82DE-1474-D3B4-328E-FED7BFF7B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72D12-D339-E012-D25B-C1D8FCE2F2FE}"/>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5" name="Footer Placeholder 4">
            <a:extLst>
              <a:ext uri="{FF2B5EF4-FFF2-40B4-BE49-F238E27FC236}">
                <a16:creationId xmlns:a16="http://schemas.microsoft.com/office/drawing/2014/main" id="{91FCCCBA-2BE4-F9BB-CBAB-CC6A1E7EF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8AD66-57C7-2704-9482-CFDD5635C1ED}"/>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84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CE55-9A80-B32A-94E7-ED37965D5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4628F-18A9-605B-E52D-5F208D2E3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DB6169-9534-A8F0-B5E0-18FDA4C09D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263C1-C583-07D0-3A7B-8FCB1D714235}"/>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6" name="Footer Placeholder 5">
            <a:extLst>
              <a:ext uri="{FF2B5EF4-FFF2-40B4-BE49-F238E27FC236}">
                <a16:creationId xmlns:a16="http://schemas.microsoft.com/office/drawing/2014/main" id="{2DB34CFC-663C-324B-4821-107D81BD9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4A748-D59E-0941-E7DA-78CDBAC53676}"/>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43817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8FAD-C4D2-D423-FE05-8DD08A521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D6CDB-3CF6-9BD8-D6C4-890C2F434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98368-A342-8457-4BFB-3B808757A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41E46-3773-40C9-DB1A-C13C1928D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9664CC-D563-9994-41C5-31E45FA7F8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E526E-FD3C-9418-78C7-D2B54B9B60EA}"/>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8" name="Footer Placeholder 7">
            <a:extLst>
              <a:ext uri="{FF2B5EF4-FFF2-40B4-BE49-F238E27FC236}">
                <a16:creationId xmlns:a16="http://schemas.microsoft.com/office/drawing/2014/main" id="{E88E1628-7266-B86A-BF44-2D12E3843F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9897F9-99F9-4140-6A86-4CF9D62A2E49}"/>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404145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42F2-CE99-66C5-8BEA-7DD81EFA6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D50A2-A656-B23D-934A-C03D82DF2D18}"/>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4" name="Footer Placeholder 3">
            <a:extLst>
              <a:ext uri="{FF2B5EF4-FFF2-40B4-BE49-F238E27FC236}">
                <a16:creationId xmlns:a16="http://schemas.microsoft.com/office/drawing/2014/main" id="{CA1F22C7-19B1-A0F7-4D66-12503647E7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D5B-393E-A783-4CC0-DFFBE36B8509}"/>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17451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28D59-84A7-DF46-4BF8-3C9422A62368}"/>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3" name="Footer Placeholder 2">
            <a:extLst>
              <a:ext uri="{FF2B5EF4-FFF2-40B4-BE49-F238E27FC236}">
                <a16:creationId xmlns:a16="http://schemas.microsoft.com/office/drawing/2014/main" id="{8ED1A74E-8150-74C8-741E-C2E17A956B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22423-93F4-B0FB-31DA-0501681AFCDD}"/>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266657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0B3D-3894-CAA4-122E-ECA5754FA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AA7DF-636E-A0C2-77B4-8A76F4263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1E4B6-90CD-9D08-1F25-6A10186AF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8630C-9AD0-ADAA-A4E6-7A19D249AB44}"/>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6" name="Footer Placeholder 5">
            <a:extLst>
              <a:ext uri="{FF2B5EF4-FFF2-40B4-BE49-F238E27FC236}">
                <a16:creationId xmlns:a16="http://schemas.microsoft.com/office/drawing/2014/main" id="{DB865542-D853-E904-0A92-43346BB12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B4D6A-C983-B1F7-4E2D-141FB4AB3432}"/>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22689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2A15-21CE-AFD0-9818-10195762E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65342-5B51-E3BA-3F98-CF47F684C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7A030C-A05F-CE67-9414-A13B87CE4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3A73F-0674-25A7-739D-F1CD2A29D743}"/>
              </a:ext>
            </a:extLst>
          </p:cNvPr>
          <p:cNvSpPr>
            <a:spLocks noGrp="1"/>
          </p:cNvSpPr>
          <p:nvPr>
            <p:ph type="dt" sz="half" idx="10"/>
          </p:nvPr>
        </p:nvSpPr>
        <p:spPr/>
        <p:txBody>
          <a:bodyPr/>
          <a:lstStyle/>
          <a:p>
            <a:fld id="{C5F6ED8D-766D-4A2A-9C2C-8078E69D8C0A}" type="datetimeFigureOut">
              <a:rPr lang="en-US" smtClean="0"/>
              <a:t>9/17/2022</a:t>
            </a:fld>
            <a:endParaRPr lang="en-US"/>
          </a:p>
        </p:txBody>
      </p:sp>
      <p:sp>
        <p:nvSpPr>
          <p:cNvPr id="6" name="Footer Placeholder 5">
            <a:extLst>
              <a:ext uri="{FF2B5EF4-FFF2-40B4-BE49-F238E27FC236}">
                <a16:creationId xmlns:a16="http://schemas.microsoft.com/office/drawing/2014/main" id="{74F73E81-6231-FB8B-A9D1-3B36FB79A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E7211-8EE2-B126-6E63-5E15C5B16EDD}"/>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36713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B4526-D2CB-CCF5-F8D2-51FB995CD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E8CA05-6DBF-7ACC-A8EF-CBAA35D00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34AE3-624F-FA60-4F6D-6539A6EAC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6ED8D-766D-4A2A-9C2C-8078E69D8C0A}" type="datetimeFigureOut">
              <a:rPr lang="en-US" smtClean="0"/>
              <a:t>9/17/2022</a:t>
            </a:fld>
            <a:endParaRPr lang="en-US"/>
          </a:p>
        </p:txBody>
      </p:sp>
      <p:sp>
        <p:nvSpPr>
          <p:cNvPr id="5" name="Footer Placeholder 4">
            <a:extLst>
              <a:ext uri="{FF2B5EF4-FFF2-40B4-BE49-F238E27FC236}">
                <a16:creationId xmlns:a16="http://schemas.microsoft.com/office/drawing/2014/main" id="{6E2043EA-A76D-D071-2284-AF839FB5C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EA5505-2BCC-0EC3-EFF9-B1B9B0FFC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CEC66-8C2E-4161-89D4-2B14B08B3378}" type="slidenum">
              <a:rPr lang="en-US" smtClean="0"/>
              <a:t>‹#›</a:t>
            </a:fld>
            <a:endParaRPr lang="en-US"/>
          </a:p>
        </p:txBody>
      </p:sp>
    </p:spTree>
    <p:extLst>
      <p:ext uri="{BB962C8B-B14F-4D97-AF65-F5344CB8AC3E}">
        <p14:creationId xmlns:p14="http://schemas.microsoft.com/office/powerpoint/2010/main" val="211628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1EEC-2FBC-5CC4-4893-E4AD003FE325}"/>
              </a:ext>
            </a:extLst>
          </p:cNvPr>
          <p:cNvSpPr>
            <a:spLocks noGrp="1"/>
          </p:cNvSpPr>
          <p:nvPr>
            <p:ph type="ctrTitle"/>
          </p:nvPr>
        </p:nvSpPr>
        <p:spPr/>
        <p:txBody>
          <a:bodyPr/>
          <a:lstStyle/>
          <a:p>
            <a:r>
              <a:rPr lang="en-US" dirty="0" err="1"/>
              <a:t>Dockerfile</a:t>
            </a:r>
            <a:endParaRPr lang="en-US" dirty="0"/>
          </a:p>
        </p:txBody>
      </p:sp>
      <p:sp>
        <p:nvSpPr>
          <p:cNvPr id="3" name="Subtitle 2">
            <a:extLst>
              <a:ext uri="{FF2B5EF4-FFF2-40B4-BE49-F238E27FC236}">
                <a16:creationId xmlns:a16="http://schemas.microsoft.com/office/drawing/2014/main" id="{8EFDC061-4591-8FE3-30BD-3B74BD33827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8813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B32B-5413-CE1C-4036-2B44AB105EBD}"/>
              </a:ext>
            </a:extLst>
          </p:cNvPr>
          <p:cNvSpPr>
            <a:spLocks noGrp="1"/>
          </p:cNvSpPr>
          <p:nvPr>
            <p:ph type="title"/>
          </p:nvPr>
        </p:nvSpPr>
        <p:spPr/>
        <p:txBody>
          <a:bodyPr/>
          <a:lstStyle/>
          <a:p>
            <a:r>
              <a:rPr lang="en-US" dirty="0"/>
              <a:t>ADD and COPY</a:t>
            </a:r>
          </a:p>
        </p:txBody>
      </p:sp>
      <p:sp>
        <p:nvSpPr>
          <p:cNvPr id="3" name="Content Placeholder 2">
            <a:extLst>
              <a:ext uri="{FF2B5EF4-FFF2-40B4-BE49-F238E27FC236}">
                <a16:creationId xmlns:a16="http://schemas.microsoft.com/office/drawing/2014/main" id="{78AEA5F4-516D-A4C9-A958-BF92DD8F2043}"/>
              </a:ext>
            </a:extLst>
          </p:cNvPr>
          <p:cNvSpPr>
            <a:spLocks noGrp="1"/>
          </p:cNvSpPr>
          <p:nvPr>
            <p:ph idx="1"/>
          </p:nvPr>
        </p:nvSpPr>
        <p:spPr/>
        <p:txBody>
          <a:bodyPr/>
          <a:lstStyle/>
          <a:p>
            <a:r>
              <a:rPr lang="en-US" dirty="0">
                <a:latin typeface="+mj-lt"/>
              </a:rPr>
              <a:t>The ADD instruction copies new files, directories or remote file URLs from &lt;</a:t>
            </a:r>
            <a:r>
              <a:rPr lang="en-US" dirty="0" err="1">
                <a:latin typeface="+mj-lt"/>
              </a:rPr>
              <a:t>src</a:t>
            </a:r>
            <a:r>
              <a:rPr lang="en-US" dirty="0">
                <a:latin typeface="+mj-lt"/>
              </a:rPr>
              <a:t>&gt; and adds them to the filesystem of the image at the path &lt;</a:t>
            </a:r>
            <a:r>
              <a:rPr lang="en-US" dirty="0" err="1">
                <a:latin typeface="+mj-lt"/>
              </a:rPr>
              <a:t>dest</a:t>
            </a:r>
            <a:r>
              <a:rPr lang="en-US" dirty="0">
                <a:latin typeface="+mj-lt"/>
              </a:rPr>
              <a:t>&gt;.</a:t>
            </a:r>
          </a:p>
          <a:p>
            <a:r>
              <a:rPr lang="en-US" dirty="0">
                <a:latin typeface="+mj-lt"/>
              </a:rPr>
              <a:t>The COPY instruction copies new files or directories from &lt;</a:t>
            </a:r>
            <a:r>
              <a:rPr lang="en-US" dirty="0" err="1">
                <a:latin typeface="+mj-lt"/>
              </a:rPr>
              <a:t>src</a:t>
            </a:r>
            <a:r>
              <a:rPr lang="en-US" dirty="0">
                <a:latin typeface="+mj-lt"/>
              </a:rPr>
              <a:t>&gt; and adds them to the filesystem of the container at the path &lt;</a:t>
            </a:r>
            <a:r>
              <a:rPr lang="en-US" dirty="0" err="1">
                <a:latin typeface="+mj-lt"/>
              </a:rPr>
              <a:t>dest</a:t>
            </a:r>
            <a:r>
              <a:rPr lang="en-US" dirty="0">
                <a:latin typeface="+mj-lt"/>
              </a:rPr>
              <a:t>&gt;.</a:t>
            </a:r>
          </a:p>
        </p:txBody>
      </p:sp>
      <p:pic>
        <p:nvPicPr>
          <p:cNvPr id="5" name="Picture 4">
            <a:extLst>
              <a:ext uri="{FF2B5EF4-FFF2-40B4-BE49-F238E27FC236}">
                <a16:creationId xmlns:a16="http://schemas.microsoft.com/office/drawing/2014/main" id="{398E56C6-27E7-B078-B108-B5B85EABFA37}"/>
              </a:ext>
            </a:extLst>
          </p:cNvPr>
          <p:cNvPicPr>
            <a:picLocks noChangeAspect="1"/>
          </p:cNvPicPr>
          <p:nvPr/>
        </p:nvPicPr>
        <p:blipFill>
          <a:blip r:embed="rId2"/>
          <a:stretch>
            <a:fillRect/>
          </a:stretch>
        </p:blipFill>
        <p:spPr>
          <a:xfrm>
            <a:off x="1732100" y="4001294"/>
            <a:ext cx="6232457" cy="847725"/>
          </a:xfrm>
          <a:prstGeom prst="rect">
            <a:avLst/>
          </a:prstGeom>
        </p:spPr>
      </p:pic>
      <p:pic>
        <p:nvPicPr>
          <p:cNvPr id="7" name="Picture 6">
            <a:extLst>
              <a:ext uri="{FF2B5EF4-FFF2-40B4-BE49-F238E27FC236}">
                <a16:creationId xmlns:a16="http://schemas.microsoft.com/office/drawing/2014/main" id="{538DC45F-11D4-88A6-FA9A-783D0FBE6B60}"/>
              </a:ext>
            </a:extLst>
          </p:cNvPr>
          <p:cNvPicPr>
            <a:picLocks noChangeAspect="1"/>
          </p:cNvPicPr>
          <p:nvPr/>
        </p:nvPicPr>
        <p:blipFill>
          <a:blip r:embed="rId3"/>
          <a:stretch>
            <a:fillRect/>
          </a:stretch>
        </p:blipFill>
        <p:spPr>
          <a:xfrm>
            <a:off x="1732100" y="4983956"/>
            <a:ext cx="6232457" cy="666750"/>
          </a:xfrm>
          <a:prstGeom prst="rect">
            <a:avLst/>
          </a:prstGeom>
        </p:spPr>
      </p:pic>
    </p:spTree>
    <p:extLst>
      <p:ext uri="{BB962C8B-B14F-4D97-AF65-F5344CB8AC3E}">
        <p14:creationId xmlns:p14="http://schemas.microsoft.com/office/powerpoint/2010/main" val="101412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8B51-C060-03AE-74F5-5CAEE3CFF6C7}"/>
              </a:ext>
            </a:extLst>
          </p:cNvPr>
          <p:cNvSpPr>
            <a:spLocks noGrp="1"/>
          </p:cNvSpPr>
          <p:nvPr>
            <p:ph type="title"/>
          </p:nvPr>
        </p:nvSpPr>
        <p:spPr/>
        <p:txBody>
          <a:bodyPr/>
          <a:lstStyle/>
          <a:p>
            <a:r>
              <a:rPr lang="en-US" dirty="0"/>
              <a:t>ENTRYPOINT</a:t>
            </a:r>
          </a:p>
        </p:txBody>
      </p:sp>
      <p:sp>
        <p:nvSpPr>
          <p:cNvPr id="3" name="Content Placeholder 2">
            <a:extLst>
              <a:ext uri="{FF2B5EF4-FFF2-40B4-BE49-F238E27FC236}">
                <a16:creationId xmlns:a16="http://schemas.microsoft.com/office/drawing/2014/main" id="{EAF3547E-7893-1235-B928-CA2B62586B7E}"/>
              </a:ext>
            </a:extLst>
          </p:cNvPr>
          <p:cNvSpPr>
            <a:spLocks noGrp="1"/>
          </p:cNvSpPr>
          <p:nvPr>
            <p:ph idx="1"/>
          </p:nvPr>
        </p:nvSpPr>
        <p:spPr/>
        <p:txBody>
          <a:bodyPr/>
          <a:lstStyle/>
          <a:p>
            <a:r>
              <a:rPr lang="en-US" dirty="0">
                <a:latin typeface="+mj-lt"/>
              </a:rPr>
              <a:t>An ENTRYPOINT allows you to configure a container that will run as an executable.</a:t>
            </a:r>
          </a:p>
        </p:txBody>
      </p:sp>
      <p:pic>
        <p:nvPicPr>
          <p:cNvPr id="5" name="Picture 4">
            <a:extLst>
              <a:ext uri="{FF2B5EF4-FFF2-40B4-BE49-F238E27FC236}">
                <a16:creationId xmlns:a16="http://schemas.microsoft.com/office/drawing/2014/main" id="{F908ECC7-36A8-9A67-86C2-C861BFCEABBD}"/>
              </a:ext>
            </a:extLst>
          </p:cNvPr>
          <p:cNvPicPr>
            <a:picLocks noChangeAspect="1"/>
          </p:cNvPicPr>
          <p:nvPr/>
        </p:nvPicPr>
        <p:blipFill>
          <a:blip r:embed="rId2"/>
          <a:stretch>
            <a:fillRect/>
          </a:stretch>
        </p:blipFill>
        <p:spPr>
          <a:xfrm>
            <a:off x="1495425" y="2840727"/>
            <a:ext cx="5992053" cy="752475"/>
          </a:xfrm>
          <a:prstGeom prst="rect">
            <a:avLst/>
          </a:prstGeom>
        </p:spPr>
      </p:pic>
      <p:pic>
        <p:nvPicPr>
          <p:cNvPr id="7" name="Picture 6">
            <a:extLst>
              <a:ext uri="{FF2B5EF4-FFF2-40B4-BE49-F238E27FC236}">
                <a16:creationId xmlns:a16="http://schemas.microsoft.com/office/drawing/2014/main" id="{DDE18A45-0DFD-E803-842A-F68477E1FD94}"/>
              </a:ext>
            </a:extLst>
          </p:cNvPr>
          <p:cNvPicPr>
            <a:picLocks noChangeAspect="1"/>
          </p:cNvPicPr>
          <p:nvPr/>
        </p:nvPicPr>
        <p:blipFill>
          <a:blip r:embed="rId3"/>
          <a:stretch>
            <a:fillRect/>
          </a:stretch>
        </p:blipFill>
        <p:spPr>
          <a:xfrm>
            <a:off x="1495425" y="3855829"/>
            <a:ext cx="4717153" cy="752475"/>
          </a:xfrm>
          <a:prstGeom prst="rect">
            <a:avLst/>
          </a:prstGeom>
        </p:spPr>
      </p:pic>
      <p:pic>
        <p:nvPicPr>
          <p:cNvPr id="9" name="Picture 8">
            <a:extLst>
              <a:ext uri="{FF2B5EF4-FFF2-40B4-BE49-F238E27FC236}">
                <a16:creationId xmlns:a16="http://schemas.microsoft.com/office/drawing/2014/main" id="{A5E70E2D-DD23-816A-5B84-37B066E543C5}"/>
              </a:ext>
            </a:extLst>
          </p:cNvPr>
          <p:cNvPicPr>
            <a:picLocks noChangeAspect="1"/>
          </p:cNvPicPr>
          <p:nvPr/>
        </p:nvPicPr>
        <p:blipFill>
          <a:blip r:embed="rId4"/>
          <a:stretch>
            <a:fillRect/>
          </a:stretch>
        </p:blipFill>
        <p:spPr>
          <a:xfrm>
            <a:off x="1495425" y="4911725"/>
            <a:ext cx="5791200" cy="1400175"/>
          </a:xfrm>
          <a:prstGeom prst="rect">
            <a:avLst/>
          </a:prstGeom>
        </p:spPr>
      </p:pic>
    </p:spTree>
    <p:extLst>
      <p:ext uri="{BB962C8B-B14F-4D97-AF65-F5344CB8AC3E}">
        <p14:creationId xmlns:p14="http://schemas.microsoft.com/office/powerpoint/2010/main" val="375144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AE11-2A12-AB97-3939-3755F0A7E42D}"/>
              </a:ext>
            </a:extLst>
          </p:cNvPr>
          <p:cNvSpPr>
            <a:spLocks noGrp="1"/>
          </p:cNvSpPr>
          <p:nvPr>
            <p:ph type="title"/>
          </p:nvPr>
        </p:nvSpPr>
        <p:spPr/>
        <p:txBody>
          <a:bodyPr>
            <a:normAutofit fontScale="90000"/>
          </a:bodyPr>
          <a:lstStyle/>
          <a:p>
            <a:br>
              <a:rPr lang="en-US" b="1" i="0" dirty="0">
                <a:solidFill>
                  <a:srgbClr val="0F161E"/>
                </a:solidFill>
                <a:effectLst/>
                <a:latin typeface="Open Sans" panose="020B0606030504020204" pitchFamily="34" charset="0"/>
              </a:rPr>
            </a:br>
            <a:r>
              <a:rPr lang="en-US" b="1" i="0" dirty="0">
                <a:solidFill>
                  <a:srgbClr val="0F161E"/>
                </a:solidFill>
                <a:effectLst/>
                <a:latin typeface="Open Sans" panose="020B0606030504020204" pitchFamily="34" charset="0"/>
              </a:rPr>
              <a:t>Understand how CMD and ENTRYPOINT interact</a:t>
            </a:r>
            <a:br>
              <a:rPr lang="en-US" b="1" i="0" dirty="0">
                <a:solidFill>
                  <a:srgbClr val="0F161E"/>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5513DEAA-F928-3D99-D009-9C8E32BEDBA6}"/>
              </a:ext>
            </a:extLst>
          </p:cNvPr>
          <p:cNvSpPr>
            <a:spLocks noGrp="1"/>
          </p:cNvSpPr>
          <p:nvPr>
            <p:ph idx="1"/>
          </p:nvPr>
        </p:nvSpPr>
        <p:spPr/>
        <p:txBody>
          <a:bodyPr>
            <a:normAutofit/>
          </a:bodyPr>
          <a:lstStyle/>
          <a:p>
            <a:r>
              <a:rPr lang="en-US" dirty="0">
                <a:latin typeface="+mj-lt"/>
              </a:rPr>
              <a:t>Both CMD and ENTRYPOINT instructions define what command gets executed when running a container. There are few rules that describe their co-operation.</a:t>
            </a:r>
          </a:p>
          <a:p>
            <a:pPr lvl="1"/>
            <a:r>
              <a:rPr lang="en-US" dirty="0" err="1">
                <a:latin typeface="+mj-lt"/>
              </a:rPr>
              <a:t>Dockerfile</a:t>
            </a:r>
            <a:r>
              <a:rPr lang="en-US" dirty="0">
                <a:latin typeface="+mj-lt"/>
              </a:rPr>
              <a:t> should specify at least one of CMD or ENTRYPOINT commands.</a:t>
            </a:r>
          </a:p>
          <a:p>
            <a:pPr lvl="1"/>
            <a:endParaRPr lang="en-US" dirty="0">
              <a:latin typeface="+mj-lt"/>
            </a:endParaRPr>
          </a:p>
          <a:p>
            <a:pPr lvl="1"/>
            <a:r>
              <a:rPr lang="en-US" dirty="0">
                <a:latin typeface="+mj-lt"/>
              </a:rPr>
              <a:t>ENTRYPOINT should be defined when using the container as an executable.</a:t>
            </a:r>
          </a:p>
          <a:p>
            <a:pPr marL="457200" lvl="1" indent="0">
              <a:buNone/>
            </a:pPr>
            <a:endParaRPr lang="en-US" dirty="0">
              <a:latin typeface="+mj-lt"/>
            </a:endParaRPr>
          </a:p>
          <a:p>
            <a:pPr lvl="1"/>
            <a:r>
              <a:rPr lang="en-US" dirty="0">
                <a:latin typeface="+mj-lt"/>
              </a:rPr>
              <a:t>CMD should be used as a way of defining default arguments for an ENTRYPOINT command or for executing an ad-hoc command in a container.</a:t>
            </a:r>
          </a:p>
        </p:txBody>
      </p:sp>
    </p:spTree>
    <p:extLst>
      <p:ext uri="{BB962C8B-B14F-4D97-AF65-F5344CB8AC3E}">
        <p14:creationId xmlns:p14="http://schemas.microsoft.com/office/powerpoint/2010/main" val="42811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AF92-22E8-4D3E-9CC2-598361434A75}"/>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AA474781-0BD8-2AD7-A350-19737C971924}"/>
              </a:ext>
            </a:extLst>
          </p:cNvPr>
          <p:cNvPicPr>
            <a:picLocks noGrp="1" noChangeAspect="1"/>
          </p:cNvPicPr>
          <p:nvPr>
            <p:ph idx="1"/>
          </p:nvPr>
        </p:nvPicPr>
        <p:blipFill>
          <a:blip r:embed="rId2"/>
          <a:stretch>
            <a:fillRect/>
          </a:stretch>
        </p:blipFill>
        <p:spPr>
          <a:xfrm>
            <a:off x="1281112" y="2062956"/>
            <a:ext cx="9629775" cy="3876675"/>
          </a:xfrm>
        </p:spPr>
      </p:pic>
    </p:spTree>
    <p:extLst>
      <p:ext uri="{BB962C8B-B14F-4D97-AF65-F5344CB8AC3E}">
        <p14:creationId xmlns:p14="http://schemas.microsoft.com/office/powerpoint/2010/main" val="377364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E9EC-4281-FF3E-1760-B83C0702A64A}"/>
              </a:ext>
            </a:extLst>
          </p:cNvPr>
          <p:cNvSpPr>
            <a:spLocks noGrp="1"/>
          </p:cNvSpPr>
          <p:nvPr>
            <p:ph type="title"/>
          </p:nvPr>
        </p:nvSpPr>
        <p:spPr/>
        <p:txBody>
          <a:bodyPr/>
          <a:lstStyle/>
          <a:p>
            <a:r>
              <a:rPr lang="en-US" dirty="0"/>
              <a:t>Docker hubs</a:t>
            </a:r>
          </a:p>
        </p:txBody>
      </p:sp>
      <p:sp>
        <p:nvSpPr>
          <p:cNvPr id="3" name="Content Placeholder 2">
            <a:extLst>
              <a:ext uri="{FF2B5EF4-FFF2-40B4-BE49-F238E27FC236}">
                <a16:creationId xmlns:a16="http://schemas.microsoft.com/office/drawing/2014/main" id="{3AA25EF4-8B6D-C969-BC46-83044DBBF744}"/>
              </a:ext>
            </a:extLst>
          </p:cNvPr>
          <p:cNvSpPr>
            <a:spLocks noGrp="1"/>
          </p:cNvSpPr>
          <p:nvPr>
            <p:ph idx="1"/>
          </p:nvPr>
        </p:nvSpPr>
        <p:spPr/>
        <p:txBody>
          <a:bodyPr/>
          <a:lstStyle/>
          <a:p>
            <a:r>
              <a:rPr lang="en-US" dirty="0">
                <a:latin typeface="+mj-lt"/>
              </a:rPr>
              <a:t>Signup to docker hubs</a:t>
            </a:r>
          </a:p>
          <a:p>
            <a:r>
              <a:rPr lang="en-US" dirty="0">
                <a:latin typeface="+mj-lt"/>
              </a:rPr>
              <a:t>docker login</a:t>
            </a:r>
          </a:p>
          <a:p>
            <a:pPr marL="0" indent="0">
              <a:buNone/>
            </a:pPr>
            <a:endParaRPr lang="en-US" dirty="0">
              <a:latin typeface="+mj-lt"/>
            </a:endParaRPr>
          </a:p>
        </p:txBody>
      </p:sp>
      <p:pic>
        <p:nvPicPr>
          <p:cNvPr id="5" name="Picture 4">
            <a:extLst>
              <a:ext uri="{FF2B5EF4-FFF2-40B4-BE49-F238E27FC236}">
                <a16:creationId xmlns:a16="http://schemas.microsoft.com/office/drawing/2014/main" id="{A23ECAF4-A515-93EC-ED4B-5E3878DF47D8}"/>
              </a:ext>
            </a:extLst>
          </p:cNvPr>
          <p:cNvPicPr>
            <a:picLocks noChangeAspect="1"/>
          </p:cNvPicPr>
          <p:nvPr/>
        </p:nvPicPr>
        <p:blipFill>
          <a:blip r:embed="rId2"/>
          <a:stretch>
            <a:fillRect/>
          </a:stretch>
        </p:blipFill>
        <p:spPr>
          <a:xfrm>
            <a:off x="1105935" y="3254237"/>
            <a:ext cx="10563225" cy="2019300"/>
          </a:xfrm>
          <a:prstGeom prst="rect">
            <a:avLst/>
          </a:prstGeom>
        </p:spPr>
      </p:pic>
    </p:spTree>
    <p:extLst>
      <p:ext uri="{BB962C8B-B14F-4D97-AF65-F5344CB8AC3E}">
        <p14:creationId xmlns:p14="http://schemas.microsoft.com/office/powerpoint/2010/main" val="30481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55A0-0E97-EE40-1F2C-B3DF976DC0A0}"/>
              </a:ext>
            </a:extLst>
          </p:cNvPr>
          <p:cNvSpPr>
            <a:spLocks noGrp="1"/>
          </p:cNvSpPr>
          <p:nvPr>
            <p:ph type="title"/>
          </p:nvPr>
        </p:nvSpPr>
        <p:spPr/>
        <p:txBody>
          <a:bodyPr/>
          <a:lstStyle/>
          <a:p>
            <a:r>
              <a:rPr lang="en-US" dirty="0"/>
              <a:t>Push image to docker hub</a:t>
            </a:r>
          </a:p>
        </p:txBody>
      </p:sp>
      <p:sp>
        <p:nvSpPr>
          <p:cNvPr id="3" name="Content Placeholder 2">
            <a:extLst>
              <a:ext uri="{FF2B5EF4-FFF2-40B4-BE49-F238E27FC236}">
                <a16:creationId xmlns:a16="http://schemas.microsoft.com/office/drawing/2014/main" id="{6DAD4BFC-C43C-224E-08FE-22F6D83D5B6A}"/>
              </a:ext>
            </a:extLst>
          </p:cNvPr>
          <p:cNvSpPr>
            <a:spLocks noGrp="1"/>
          </p:cNvSpPr>
          <p:nvPr>
            <p:ph idx="1"/>
          </p:nvPr>
        </p:nvSpPr>
        <p:spPr/>
        <p:txBody>
          <a:bodyPr/>
          <a:lstStyle/>
          <a:p>
            <a:r>
              <a:rPr lang="en-US" b="0" i="0" dirty="0">
                <a:solidFill>
                  <a:srgbClr val="0F161E"/>
                </a:solidFill>
                <a:effectLst/>
                <a:latin typeface="+mj-lt"/>
              </a:rPr>
              <a:t>Tag the image with the host name or IP address, and the port of the registry</a:t>
            </a:r>
          </a:p>
          <a:p>
            <a:pPr marL="0" indent="0">
              <a:buNone/>
            </a:pPr>
            <a:r>
              <a:rPr lang="de-DE" dirty="0">
                <a:latin typeface="+mj-lt"/>
              </a:rPr>
              <a:t>   docker image tag myimage amitow/myimage</a:t>
            </a:r>
          </a:p>
          <a:p>
            <a:r>
              <a:rPr lang="de-DE" dirty="0">
                <a:latin typeface="+mj-lt"/>
              </a:rPr>
              <a:t>Push the image</a:t>
            </a:r>
          </a:p>
          <a:p>
            <a:pPr marL="0" indent="0">
              <a:buNone/>
            </a:pPr>
            <a:r>
              <a:rPr lang="de-DE" dirty="0">
                <a:latin typeface="+mj-lt"/>
              </a:rPr>
              <a:t>    docker image push amitow/myimage</a:t>
            </a:r>
          </a:p>
          <a:p>
            <a:pPr marL="0" indent="0">
              <a:buNone/>
            </a:pPr>
            <a:endParaRPr lang="de-DE" dirty="0">
              <a:latin typeface="+mj-lt"/>
            </a:endParaRPr>
          </a:p>
          <a:p>
            <a:pPr marL="0" indent="0">
              <a:buNone/>
            </a:pPr>
            <a:endParaRPr lang="en-US" dirty="0">
              <a:latin typeface="+mj-lt"/>
            </a:endParaRPr>
          </a:p>
        </p:txBody>
      </p:sp>
      <p:pic>
        <p:nvPicPr>
          <p:cNvPr id="5" name="Picture 4">
            <a:extLst>
              <a:ext uri="{FF2B5EF4-FFF2-40B4-BE49-F238E27FC236}">
                <a16:creationId xmlns:a16="http://schemas.microsoft.com/office/drawing/2014/main" id="{F5792EDD-2424-0EF6-E507-0B29AB0934FE}"/>
              </a:ext>
            </a:extLst>
          </p:cNvPr>
          <p:cNvPicPr>
            <a:picLocks noChangeAspect="1"/>
          </p:cNvPicPr>
          <p:nvPr/>
        </p:nvPicPr>
        <p:blipFill>
          <a:blip r:embed="rId2"/>
          <a:stretch>
            <a:fillRect/>
          </a:stretch>
        </p:blipFill>
        <p:spPr>
          <a:xfrm>
            <a:off x="838200" y="4513400"/>
            <a:ext cx="10601325" cy="1038225"/>
          </a:xfrm>
          <a:prstGeom prst="rect">
            <a:avLst/>
          </a:prstGeom>
        </p:spPr>
      </p:pic>
    </p:spTree>
    <p:extLst>
      <p:ext uri="{BB962C8B-B14F-4D97-AF65-F5344CB8AC3E}">
        <p14:creationId xmlns:p14="http://schemas.microsoft.com/office/powerpoint/2010/main" val="98143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567D-B5D6-22B2-7594-DF61A5F8F278}"/>
              </a:ext>
            </a:extLst>
          </p:cNvPr>
          <p:cNvSpPr>
            <a:spLocks noGrp="1"/>
          </p:cNvSpPr>
          <p:nvPr>
            <p:ph type="title"/>
          </p:nvPr>
        </p:nvSpPr>
        <p:spPr/>
        <p:txBody>
          <a:bodyPr/>
          <a:lstStyle/>
          <a:p>
            <a:r>
              <a:rPr lang="en-US"/>
              <a:t>..</a:t>
            </a:r>
          </a:p>
        </p:txBody>
      </p:sp>
      <p:pic>
        <p:nvPicPr>
          <p:cNvPr id="5" name="Content Placeholder 4">
            <a:extLst>
              <a:ext uri="{FF2B5EF4-FFF2-40B4-BE49-F238E27FC236}">
                <a16:creationId xmlns:a16="http://schemas.microsoft.com/office/drawing/2014/main" id="{37451442-927F-17FC-85E2-1A764E69DB0D}"/>
              </a:ext>
            </a:extLst>
          </p:cNvPr>
          <p:cNvPicPr>
            <a:picLocks noGrp="1" noChangeAspect="1"/>
          </p:cNvPicPr>
          <p:nvPr>
            <p:ph idx="1"/>
          </p:nvPr>
        </p:nvPicPr>
        <p:blipFill>
          <a:blip r:embed="rId2"/>
          <a:stretch>
            <a:fillRect/>
          </a:stretch>
        </p:blipFill>
        <p:spPr>
          <a:xfrm>
            <a:off x="1547812" y="2101056"/>
            <a:ext cx="9096375" cy="3800475"/>
          </a:xfrm>
        </p:spPr>
      </p:pic>
    </p:spTree>
    <p:extLst>
      <p:ext uri="{BB962C8B-B14F-4D97-AF65-F5344CB8AC3E}">
        <p14:creationId xmlns:p14="http://schemas.microsoft.com/office/powerpoint/2010/main" val="252700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FCC6-DF84-BDD8-A83F-7161BEB6A5D5}"/>
              </a:ext>
            </a:extLst>
          </p:cNvPr>
          <p:cNvSpPr>
            <a:spLocks noGrp="1"/>
          </p:cNvSpPr>
          <p:nvPr>
            <p:ph type="title"/>
          </p:nvPr>
        </p:nvSpPr>
        <p:spPr/>
        <p:txBody>
          <a:bodyPr/>
          <a:lstStyle/>
          <a:p>
            <a:r>
              <a:rPr lang="en-US" dirty="0" err="1"/>
              <a:t>Dockerfile</a:t>
            </a:r>
            <a:r>
              <a:rPr lang="en-US" dirty="0"/>
              <a:t>	</a:t>
            </a:r>
          </a:p>
        </p:txBody>
      </p:sp>
      <p:sp>
        <p:nvSpPr>
          <p:cNvPr id="3" name="Content Placeholder 2">
            <a:extLst>
              <a:ext uri="{FF2B5EF4-FFF2-40B4-BE49-F238E27FC236}">
                <a16:creationId xmlns:a16="http://schemas.microsoft.com/office/drawing/2014/main" id="{4EAA45FA-7146-5D6D-B09B-EDA0EEF8AC17}"/>
              </a:ext>
            </a:extLst>
          </p:cNvPr>
          <p:cNvSpPr>
            <a:spLocks noGrp="1"/>
          </p:cNvSpPr>
          <p:nvPr>
            <p:ph idx="1"/>
          </p:nvPr>
        </p:nvSpPr>
        <p:spPr/>
        <p:txBody>
          <a:bodyPr/>
          <a:lstStyle/>
          <a:p>
            <a:r>
              <a:rPr lang="en-US" dirty="0">
                <a:latin typeface="+mj-lt"/>
              </a:rPr>
              <a:t>Docker can build images automatically by reading the instructions from a </a:t>
            </a:r>
            <a:r>
              <a:rPr lang="en-US" dirty="0" err="1">
                <a:latin typeface="+mj-lt"/>
              </a:rPr>
              <a:t>Dockerfile</a:t>
            </a:r>
            <a:r>
              <a:rPr lang="en-US" dirty="0">
                <a:latin typeface="+mj-lt"/>
              </a:rPr>
              <a:t>.</a:t>
            </a:r>
          </a:p>
          <a:p>
            <a:r>
              <a:rPr lang="en-US" dirty="0">
                <a:latin typeface="+mj-lt"/>
              </a:rPr>
              <a:t> A </a:t>
            </a:r>
            <a:r>
              <a:rPr lang="en-US" dirty="0" err="1">
                <a:latin typeface="+mj-lt"/>
              </a:rPr>
              <a:t>Dockerfile</a:t>
            </a:r>
            <a:r>
              <a:rPr lang="en-US" dirty="0">
                <a:latin typeface="+mj-lt"/>
              </a:rPr>
              <a:t> is a text document that contains all the commands a user could call on the command line to assemble an image. </a:t>
            </a:r>
          </a:p>
          <a:p>
            <a:r>
              <a:rPr lang="en-US" dirty="0">
                <a:latin typeface="+mj-lt"/>
              </a:rPr>
              <a:t>Using docker build users can create an automated build that executes several command-line instructions in succession.</a:t>
            </a:r>
          </a:p>
        </p:txBody>
      </p:sp>
    </p:spTree>
    <p:extLst>
      <p:ext uri="{BB962C8B-B14F-4D97-AF65-F5344CB8AC3E}">
        <p14:creationId xmlns:p14="http://schemas.microsoft.com/office/powerpoint/2010/main" val="421715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CF93-A0E6-810E-541E-95038F29BC43}"/>
              </a:ext>
            </a:extLst>
          </p:cNvPr>
          <p:cNvSpPr>
            <a:spLocks noGrp="1"/>
          </p:cNvSpPr>
          <p:nvPr>
            <p:ph type="title"/>
          </p:nvPr>
        </p:nvSpPr>
        <p:spPr/>
        <p:txBody>
          <a:bodyPr/>
          <a:lstStyle/>
          <a:p>
            <a:r>
              <a:rPr lang="en-US" dirty="0"/>
              <a:t>Docker build</a:t>
            </a:r>
          </a:p>
        </p:txBody>
      </p:sp>
      <p:sp>
        <p:nvSpPr>
          <p:cNvPr id="3" name="Content Placeholder 2">
            <a:extLst>
              <a:ext uri="{FF2B5EF4-FFF2-40B4-BE49-F238E27FC236}">
                <a16:creationId xmlns:a16="http://schemas.microsoft.com/office/drawing/2014/main" id="{4AEA2FFB-2C2D-08D6-EF2F-62B032DA5D59}"/>
              </a:ext>
            </a:extLst>
          </p:cNvPr>
          <p:cNvSpPr>
            <a:spLocks noGrp="1"/>
          </p:cNvSpPr>
          <p:nvPr>
            <p:ph idx="1"/>
          </p:nvPr>
        </p:nvSpPr>
        <p:spPr/>
        <p:txBody>
          <a:bodyPr/>
          <a:lstStyle/>
          <a:p>
            <a:r>
              <a:rPr lang="en-US" dirty="0">
                <a:latin typeface="+mj-lt"/>
              </a:rPr>
              <a:t>The docker build command builds an image from a </a:t>
            </a:r>
            <a:r>
              <a:rPr lang="en-US" dirty="0" err="1">
                <a:latin typeface="+mj-lt"/>
              </a:rPr>
              <a:t>Dockerfile</a:t>
            </a:r>
            <a:r>
              <a:rPr lang="en-US" dirty="0">
                <a:latin typeface="+mj-lt"/>
              </a:rPr>
              <a:t> and a context. The build’s context is the set of files at a specified location PATH or URL. The PATH is a directory on your local filesystem. The URL is a Git repository location.</a:t>
            </a:r>
          </a:p>
        </p:txBody>
      </p:sp>
      <p:pic>
        <p:nvPicPr>
          <p:cNvPr id="6" name="Picture 5">
            <a:extLst>
              <a:ext uri="{FF2B5EF4-FFF2-40B4-BE49-F238E27FC236}">
                <a16:creationId xmlns:a16="http://schemas.microsoft.com/office/drawing/2014/main" id="{C5A16A09-4F0C-069D-6B95-12D583CF3809}"/>
              </a:ext>
            </a:extLst>
          </p:cNvPr>
          <p:cNvPicPr>
            <a:picLocks noChangeAspect="1"/>
          </p:cNvPicPr>
          <p:nvPr/>
        </p:nvPicPr>
        <p:blipFill>
          <a:blip r:embed="rId2"/>
          <a:stretch>
            <a:fillRect/>
          </a:stretch>
        </p:blipFill>
        <p:spPr>
          <a:xfrm>
            <a:off x="1989483" y="3763618"/>
            <a:ext cx="6770204" cy="1417120"/>
          </a:xfrm>
          <a:prstGeom prst="rect">
            <a:avLst/>
          </a:prstGeom>
        </p:spPr>
      </p:pic>
    </p:spTree>
    <p:extLst>
      <p:ext uri="{BB962C8B-B14F-4D97-AF65-F5344CB8AC3E}">
        <p14:creationId xmlns:p14="http://schemas.microsoft.com/office/powerpoint/2010/main" val="386571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D23E-6A1D-27D1-E077-56C72AF1D6FF}"/>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41278E74-C778-377A-735B-27389B3473DC}"/>
              </a:ext>
            </a:extLst>
          </p:cNvPr>
          <p:cNvSpPr>
            <a:spLocks noGrp="1"/>
          </p:cNvSpPr>
          <p:nvPr>
            <p:ph idx="1"/>
          </p:nvPr>
        </p:nvSpPr>
        <p:spPr/>
        <p:txBody>
          <a:bodyPr/>
          <a:lstStyle/>
          <a:p>
            <a:r>
              <a:rPr lang="en-US" dirty="0">
                <a:latin typeface="+mj-lt"/>
              </a:rPr>
              <a:t> use the -f flag with docker build to point to a </a:t>
            </a:r>
            <a:r>
              <a:rPr lang="en-US" dirty="0" err="1">
                <a:latin typeface="+mj-lt"/>
              </a:rPr>
              <a:t>Dockerfile</a:t>
            </a:r>
            <a:r>
              <a:rPr lang="en-US" dirty="0">
                <a:latin typeface="+mj-lt"/>
              </a:rPr>
              <a:t> anywhere in your file system.</a:t>
            </a:r>
          </a:p>
          <a:p>
            <a:endParaRPr lang="en-US" dirty="0">
              <a:latin typeface="+mj-lt"/>
            </a:endParaRPr>
          </a:p>
          <a:p>
            <a:endParaRPr lang="en-US" dirty="0">
              <a:latin typeface="+mj-lt"/>
            </a:endParaRPr>
          </a:p>
          <a:p>
            <a:r>
              <a:rPr lang="en-US" b="0" i="0" dirty="0">
                <a:solidFill>
                  <a:srgbClr val="0F161E"/>
                </a:solidFill>
                <a:effectLst/>
                <a:latin typeface="+mj-lt"/>
              </a:rPr>
              <a:t> specify a repository and tag at which to save the new image if the build succeeds:</a:t>
            </a:r>
            <a:endParaRPr lang="en-US" dirty="0">
              <a:latin typeface="+mj-lt"/>
            </a:endParaRPr>
          </a:p>
        </p:txBody>
      </p:sp>
      <p:pic>
        <p:nvPicPr>
          <p:cNvPr id="6" name="Picture 5">
            <a:extLst>
              <a:ext uri="{FF2B5EF4-FFF2-40B4-BE49-F238E27FC236}">
                <a16:creationId xmlns:a16="http://schemas.microsoft.com/office/drawing/2014/main" id="{C6D3291B-7092-96C9-C05D-CAE92DDA70EE}"/>
              </a:ext>
            </a:extLst>
          </p:cNvPr>
          <p:cNvPicPr>
            <a:picLocks noChangeAspect="1"/>
          </p:cNvPicPr>
          <p:nvPr/>
        </p:nvPicPr>
        <p:blipFill>
          <a:blip r:embed="rId2"/>
          <a:stretch>
            <a:fillRect/>
          </a:stretch>
        </p:blipFill>
        <p:spPr>
          <a:xfrm>
            <a:off x="838199" y="2809875"/>
            <a:ext cx="7152861" cy="887482"/>
          </a:xfrm>
          <a:prstGeom prst="rect">
            <a:avLst/>
          </a:prstGeom>
        </p:spPr>
      </p:pic>
      <p:pic>
        <p:nvPicPr>
          <p:cNvPr id="8" name="Picture 7">
            <a:extLst>
              <a:ext uri="{FF2B5EF4-FFF2-40B4-BE49-F238E27FC236}">
                <a16:creationId xmlns:a16="http://schemas.microsoft.com/office/drawing/2014/main" id="{BCF0C4E6-2AA9-1395-5EB0-6A39C4A591C4}"/>
              </a:ext>
            </a:extLst>
          </p:cNvPr>
          <p:cNvPicPr>
            <a:picLocks noChangeAspect="1"/>
          </p:cNvPicPr>
          <p:nvPr/>
        </p:nvPicPr>
        <p:blipFill>
          <a:blip r:embed="rId3"/>
          <a:stretch>
            <a:fillRect/>
          </a:stretch>
        </p:blipFill>
        <p:spPr>
          <a:xfrm>
            <a:off x="1162255" y="4816544"/>
            <a:ext cx="7152861" cy="887482"/>
          </a:xfrm>
          <a:prstGeom prst="rect">
            <a:avLst/>
          </a:prstGeom>
        </p:spPr>
      </p:pic>
    </p:spTree>
    <p:extLst>
      <p:ext uri="{BB962C8B-B14F-4D97-AF65-F5344CB8AC3E}">
        <p14:creationId xmlns:p14="http://schemas.microsoft.com/office/powerpoint/2010/main" val="26065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F6DB-1DA3-2199-1622-AF724FCF6893}"/>
              </a:ext>
            </a:extLst>
          </p:cNvPr>
          <p:cNvSpPr>
            <a:spLocks noGrp="1"/>
          </p:cNvSpPr>
          <p:nvPr>
            <p:ph type="title"/>
          </p:nvPr>
        </p:nvSpPr>
        <p:spPr/>
        <p:txBody>
          <a:bodyPr/>
          <a:lstStyle/>
          <a:p>
            <a:r>
              <a:rPr lang="en-US" dirty="0" err="1"/>
              <a:t>Dockerfile</a:t>
            </a:r>
            <a:r>
              <a:rPr lang="en-US" dirty="0"/>
              <a:t> format</a:t>
            </a:r>
          </a:p>
        </p:txBody>
      </p:sp>
      <p:sp>
        <p:nvSpPr>
          <p:cNvPr id="3" name="Content Placeholder 2">
            <a:extLst>
              <a:ext uri="{FF2B5EF4-FFF2-40B4-BE49-F238E27FC236}">
                <a16:creationId xmlns:a16="http://schemas.microsoft.com/office/drawing/2014/main" id="{1DEF166D-9278-2D99-CC22-B4C294AFE289}"/>
              </a:ext>
            </a:extLst>
          </p:cNvPr>
          <p:cNvSpPr>
            <a:spLocks noGrp="1"/>
          </p:cNvSpPr>
          <p:nvPr>
            <p:ph idx="1"/>
          </p:nvPr>
        </p:nvSpPr>
        <p:spPr/>
        <p:txBody>
          <a:bodyPr>
            <a:normAutofit/>
          </a:bodyPr>
          <a:lstStyle/>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r>
              <a:rPr lang="en-US" b="0" i="0" dirty="0">
                <a:solidFill>
                  <a:srgbClr val="0F161E"/>
                </a:solidFill>
                <a:effectLst/>
                <a:latin typeface="+mj-lt"/>
              </a:rPr>
              <a:t>The instruction is not case-sensitive. However, convention is for them to be UPPERCASE to distinguish them from arguments more easily.</a:t>
            </a:r>
          </a:p>
          <a:p>
            <a:r>
              <a:rPr lang="en-US" dirty="0">
                <a:solidFill>
                  <a:srgbClr val="0F161E"/>
                </a:solidFill>
                <a:latin typeface="+mj-lt"/>
              </a:rPr>
              <a:t>A </a:t>
            </a:r>
            <a:r>
              <a:rPr lang="en-US" dirty="0" err="1">
                <a:solidFill>
                  <a:srgbClr val="0F161E"/>
                </a:solidFill>
                <a:latin typeface="+mj-lt"/>
              </a:rPr>
              <a:t>dockerfile</a:t>
            </a:r>
            <a:r>
              <a:rPr lang="en-US" dirty="0">
                <a:solidFill>
                  <a:srgbClr val="0F161E"/>
                </a:solidFill>
                <a:latin typeface="+mj-lt"/>
              </a:rPr>
              <a:t> must begin with a FROM instruction. The FROM instructions specifies the Parent image from which we are building</a:t>
            </a:r>
          </a:p>
          <a:p>
            <a:r>
              <a:rPr lang="en-US" dirty="0">
                <a:solidFill>
                  <a:srgbClr val="0F161E"/>
                </a:solidFill>
                <a:latin typeface="+mj-lt"/>
              </a:rPr>
              <a:t>Docker treats lines begins with # as a comment</a:t>
            </a:r>
            <a:endParaRPr lang="en-US" dirty="0">
              <a:latin typeface="+mj-lt"/>
            </a:endParaRPr>
          </a:p>
        </p:txBody>
      </p:sp>
      <p:pic>
        <p:nvPicPr>
          <p:cNvPr id="5" name="Picture 4">
            <a:extLst>
              <a:ext uri="{FF2B5EF4-FFF2-40B4-BE49-F238E27FC236}">
                <a16:creationId xmlns:a16="http://schemas.microsoft.com/office/drawing/2014/main" id="{DDEB8F6E-C0E7-B8F6-E3D5-650A023A2728}"/>
              </a:ext>
            </a:extLst>
          </p:cNvPr>
          <p:cNvPicPr>
            <a:picLocks noChangeAspect="1"/>
          </p:cNvPicPr>
          <p:nvPr/>
        </p:nvPicPr>
        <p:blipFill>
          <a:blip r:embed="rId2"/>
          <a:stretch>
            <a:fillRect/>
          </a:stretch>
        </p:blipFill>
        <p:spPr>
          <a:xfrm>
            <a:off x="838199" y="1825625"/>
            <a:ext cx="8107017" cy="1447662"/>
          </a:xfrm>
          <a:prstGeom prst="rect">
            <a:avLst/>
          </a:prstGeom>
        </p:spPr>
      </p:pic>
    </p:spTree>
    <p:extLst>
      <p:ext uri="{BB962C8B-B14F-4D97-AF65-F5344CB8AC3E}">
        <p14:creationId xmlns:p14="http://schemas.microsoft.com/office/powerpoint/2010/main" val="199621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40C-8257-9F47-EE13-17A5836563B2}"/>
              </a:ext>
            </a:extLst>
          </p:cNvPr>
          <p:cNvSpPr>
            <a:spLocks noGrp="1"/>
          </p:cNvSpPr>
          <p:nvPr>
            <p:ph type="title"/>
          </p:nvPr>
        </p:nvSpPr>
        <p:spPr/>
        <p:txBody>
          <a:bodyPr/>
          <a:lstStyle/>
          <a:p>
            <a:r>
              <a:rPr lang="en-US" dirty="0"/>
              <a:t>RUN</a:t>
            </a:r>
          </a:p>
        </p:txBody>
      </p:sp>
      <p:sp>
        <p:nvSpPr>
          <p:cNvPr id="3" name="Content Placeholder 2">
            <a:extLst>
              <a:ext uri="{FF2B5EF4-FFF2-40B4-BE49-F238E27FC236}">
                <a16:creationId xmlns:a16="http://schemas.microsoft.com/office/drawing/2014/main" id="{BA2D90D1-F974-610A-0B39-2F489E2F25BC}"/>
              </a:ext>
            </a:extLst>
          </p:cNvPr>
          <p:cNvSpPr>
            <a:spLocks noGrp="1"/>
          </p:cNvSpPr>
          <p:nvPr>
            <p:ph idx="1"/>
          </p:nvPr>
        </p:nvSpPr>
        <p:spPr/>
        <p:txBody>
          <a:bodyPr/>
          <a:lstStyle/>
          <a:p>
            <a:r>
              <a:rPr lang="en-US" dirty="0">
                <a:latin typeface="+mj-lt"/>
              </a:rPr>
              <a:t>RUN has 2 forms:</a:t>
            </a:r>
          </a:p>
          <a:p>
            <a:pPr lvl="1"/>
            <a:r>
              <a:rPr lang="en-US" dirty="0">
                <a:latin typeface="+mj-lt"/>
              </a:rPr>
              <a:t>RUN &lt;command&gt; (shell form, the command is run in a shell, which by default is /bin/</a:t>
            </a:r>
            <a:r>
              <a:rPr lang="en-US" dirty="0" err="1">
                <a:latin typeface="+mj-lt"/>
              </a:rPr>
              <a:t>sh</a:t>
            </a:r>
            <a:r>
              <a:rPr lang="en-US" dirty="0">
                <a:latin typeface="+mj-lt"/>
              </a:rPr>
              <a:t> -c on Linux or </a:t>
            </a:r>
            <a:r>
              <a:rPr lang="en-US" dirty="0" err="1">
                <a:latin typeface="+mj-lt"/>
              </a:rPr>
              <a:t>cmd</a:t>
            </a:r>
            <a:r>
              <a:rPr lang="en-US" dirty="0">
                <a:latin typeface="+mj-lt"/>
              </a:rPr>
              <a:t> /S /C on Windows)</a:t>
            </a:r>
          </a:p>
          <a:p>
            <a:pPr lvl="1"/>
            <a:r>
              <a:rPr lang="en-US" dirty="0">
                <a:latin typeface="+mj-lt"/>
              </a:rPr>
              <a:t>RUN ["executable", "param1", "param2"] (exec form)</a:t>
            </a:r>
          </a:p>
          <a:p>
            <a:r>
              <a:rPr lang="en-US" dirty="0">
                <a:latin typeface="+mj-lt"/>
              </a:rPr>
              <a:t>The RUN instruction will execute any commands in a new layer on top of the current image and commit the results. The resulting committed image will be used for the next step in the </a:t>
            </a:r>
            <a:r>
              <a:rPr lang="en-US" dirty="0" err="1">
                <a:latin typeface="+mj-lt"/>
              </a:rPr>
              <a:t>Dockerfile</a:t>
            </a:r>
            <a:r>
              <a:rPr lang="en-US" dirty="0">
                <a:latin typeface="+mj-lt"/>
              </a:rPr>
              <a:t>.</a:t>
            </a:r>
          </a:p>
          <a:p>
            <a:r>
              <a:rPr lang="en-US" dirty="0">
                <a:latin typeface="+mj-lt"/>
              </a:rPr>
              <a:t>The exec form makes it possible to avoid shell string munging, and to RUN commands using a base image that does not contain the specified shell executable.</a:t>
            </a:r>
          </a:p>
        </p:txBody>
      </p:sp>
    </p:spTree>
    <p:extLst>
      <p:ext uri="{BB962C8B-B14F-4D97-AF65-F5344CB8AC3E}">
        <p14:creationId xmlns:p14="http://schemas.microsoft.com/office/powerpoint/2010/main" val="140171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D845-A3E7-ADB7-DFA7-E3F231C8187B}"/>
              </a:ext>
            </a:extLst>
          </p:cNvPr>
          <p:cNvSpPr>
            <a:spLocks noGrp="1"/>
          </p:cNvSpPr>
          <p:nvPr>
            <p:ph type="title"/>
          </p:nvPr>
        </p:nvSpPr>
        <p:spPr/>
        <p:txBody>
          <a:bodyPr/>
          <a:lstStyle/>
          <a:p>
            <a:r>
              <a:rPr lang="en-US" dirty="0"/>
              <a:t>CMD</a:t>
            </a:r>
          </a:p>
        </p:txBody>
      </p:sp>
      <p:sp>
        <p:nvSpPr>
          <p:cNvPr id="3" name="Content Placeholder 2">
            <a:extLst>
              <a:ext uri="{FF2B5EF4-FFF2-40B4-BE49-F238E27FC236}">
                <a16:creationId xmlns:a16="http://schemas.microsoft.com/office/drawing/2014/main" id="{E27F39A8-CEFE-64BD-A0BF-10A252732A55}"/>
              </a:ext>
            </a:extLst>
          </p:cNvPr>
          <p:cNvSpPr>
            <a:spLocks noGrp="1"/>
          </p:cNvSpPr>
          <p:nvPr>
            <p:ph idx="1"/>
          </p:nvPr>
        </p:nvSpPr>
        <p:spPr/>
        <p:txBody>
          <a:bodyPr/>
          <a:lstStyle/>
          <a:p>
            <a:r>
              <a:rPr lang="en-US" dirty="0">
                <a:latin typeface="+mj-lt"/>
              </a:rPr>
              <a:t>The CMD instruction has three forms:</a:t>
            </a:r>
          </a:p>
          <a:p>
            <a:pPr lvl="1"/>
            <a:r>
              <a:rPr lang="en-US" dirty="0">
                <a:latin typeface="+mj-lt"/>
              </a:rPr>
              <a:t>CMD ["executable","param1","param2"] (exec form, this is the preferred form)</a:t>
            </a:r>
          </a:p>
          <a:p>
            <a:pPr lvl="1"/>
            <a:r>
              <a:rPr lang="en-US" dirty="0">
                <a:latin typeface="+mj-lt"/>
              </a:rPr>
              <a:t>CMD ["param1","param2"] (as default parameters to ENTRYPOINT)</a:t>
            </a:r>
          </a:p>
          <a:p>
            <a:pPr lvl="1"/>
            <a:r>
              <a:rPr lang="en-US" dirty="0">
                <a:latin typeface="+mj-lt"/>
              </a:rPr>
              <a:t>CMD command param1 param2 (shell form)</a:t>
            </a:r>
          </a:p>
          <a:p>
            <a:r>
              <a:rPr lang="en-US" dirty="0">
                <a:latin typeface="+mj-lt"/>
              </a:rPr>
              <a:t>There can only be one CMD instruction in a </a:t>
            </a:r>
            <a:r>
              <a:rPr lang="en-US" dirty="0" err="1">
                <a:latin typeface="+mj-lt"/>
              </a:rPr>
              <a:t>Dockerfile</a:t>
            </a:r>
            <a:r>
              <a:rPr lang="en-US" dirty="0">
                <a:latin typeface="+mj-lt"/>
              </a:rPr>
              <a:t>. If you list more than one CMD then only the last CMD will take effect.</a:t>
            </a:r>
          </a:p>
        </p:txBody>
      </p:sp>
    </p:spTree>
    <p:extLst>
      <p:ext uri="{BB962C8B-B14F-4D97-AF65-F5344CB8AC3E}">
        <p14:creationId xmlns:p14="http://schemas.microsoft.com/office/powerpoint/2010/main" val="93366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0F31-977A-669F-6E06-7380CABA46AA}"/>
              </a:ext>
            </a:extLst>
          </p:cNvPr>
          <p:cNvSpPr>
            <a:spLocks noGrp="1"/>
          </p:cNvSpPr>
          <p:nvPr>
            <p:ph type="title"/>
          </p:nvPr>
        </p:nvSpPr>
        <p:spPr/>
        <p:txBody>
          <a:bodyPr/>
          <a:lstStyle/>
          <a:p>
            <a:r>
              <a:rPr lang="en-US" dirty="0"/>
              <a:t>LABEL</a:t>
            </a:r>
          </a:p>
        </p:txBody>
      </p:sp>
      <p:sp>
        <p:nvSpPr>
          <p:cNvPr id="3" name="Content Placeholder 2">
            <a:extLst>
              <a:ext uri="{FF2B5EF4-FFF2-40B4-BE49-F238E27FC236}">
                <a16:creationId xmlns:a16="http://schemas.microsoft.com/office/drawing/2014/main" id="{0306241E-FAF8-B793-5186-D6D8DC8B71F8}"/>
              </a:ext>
            </a:extLst>
          </p:cNvPr>
          <p:cNvSpPr>
            <a:spLocks noGrp="1"/>
          </p:cNvSpPr>
          <p:nvPr>
            <p:ph idx="1"/>
          </p:nvPr>
        </p:nvSpPr>
        <p:spPr/>
        <p:txBody>
          <a:bodyPr/>
          <a:lstStyle/>
          <a:p>
            <a:r>
              <a:rPr lang="en-US" dirty="0">
                <a:latin typeface="+mj-lt"/>
              </a:rPr>
              <a:t>LABEL &lt;key&gt;=&lt;value&gt; &lt;key&gt;=&lt;value&gt; &lt;key&gt;=&lt;value&gt; ...</a:t>
            </a:r>
          </a:p>
          <a:p>
            <a:r>
              <a:rPr lang="en-US" dirty="0">
                <a:latin typeface="+mj-lt"/>
              </a:rPr>
              <a:t>The LABEL instruction adds metadata to an image. A LABEL is a key-value pair. To include spaces within a LABEL value, use quotes and backslashes as you would in command-line parsing. </a:t>
            </a:r>
          </a:p>
        </p:txBody>
      </p:sp>
      <p:pic>
        <p:nvPicPr>
          <p:cNvPr id="6" name="Picture 5">
            <a:extLst>
              <a:ext uri="{FF2B5EF4-FFF2-40B4-BE49-F238E27FC236}">
                <a16:creationId xmlns:a16="http://schemas.microsoft.com/office/drawing/2014/main" id="{B322DEA1-38C5-7446-17C1-6CF29802FBDD}"/>
              </a:ext>
            </a:extLst>
          </p:cNvPr>
          <p:cNvPicPr>
            <a:picLocks noChangeAspect="1"/>
          </p:cNvPicPr>
          <p:nvPr/>
        </p:nvPicPr>
        <p:blipFill>
          <a:blip r:embed="rId2"/>
          <a:stretch>
            <a:fillRect/>
          </a:stretch>
        </p:blipFill>
        <p:spPr>
          <a:xfrm>
            <a:off x="1717398" y="3847893"/>
            <a:ext cx="7095297" cy="1810785"/>
          </a:xfrm>
          <a:prstGeom prst="rect">
            <a:avLst/>
          </a:prstGeom>
        </p:spPr>
      </p:pic>
    </p:spTree>
    <p:extLst>
      <p:ext uri="{BB962C8B-B14F-4D97-AF65-F5344CB8AC3E}">
        <p14:creationId xmlns:p14="http://schemas.microsoft.com/office/powerpoint/2010/main" val="231180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9F8D-E996-5BB9-3CA8-124683A6A076}"/>
              </a:ext>
            </a:extLst>
          </p:cNvPr>
          <p:cNvSpPr>
            <a:spLocks noGrp="1"/>
          </p:cNvSpPr>
          <p:nvPr>
            <p:ph type="title"/>
          </p:nvPr>
        </p:nvSpPr>
        <p:spPr/>
        <p:txBody>
          <a:bodyPr/>
          <a:lstStyle/>
          <a:p>
            <a:r>
              <a:rPr lang="en-US" dirty="0"/>
              <a:t>EXPOSE</a:t>
            </a:r>
          </a:p>
        </p:txBody>
      </p:sp>
      <p:pic>
        <p:nvPicPr>
          <p:cNvPr id="7" name="Content Placeholder 6">
            <a:extLst>
              <a:ext uri="{FF2B5EF4-FFF2-40B4-BE49-F238E27FC236}">
                <a16:creationId xmlns:a16="http://schemas.microsoft.com/office/drawing/2014/main" id="{B79DDCB0-3C8C-2E4C-5AFD-6422CFBE2DD5}"/>
              </a:ext>
            </a:extLst>
          </p:cNvPr>
          <p:cNvPicPr>
            <a:picLocks noGrp="1" noChangeAspect="1"/>
          </p:cNvPicPr>
          <p:nvPr>
            <p:ph idx="1"/>
          </p:nvPr>
        </p:nvPicPr>
        <p:blipFill>
          <a:blip r:embed="rId2"/>
          <a:stretch>
            <a:fillRect/>
          </a:stretch>
        </p:blipFill>
        <p:spPr>
          <a:xfrm>
            <a:off x="1360211" y="1894198"/>
            <a:ext cx="5530919" cy="1325562"/>
          </a:xfrm>
        </p:spPr>
      </p:pic>
      <p:sp>
        <p:nvSpPr>
          <p:cNvPr id="10" name="TextBox 9">
            <a:extLst>
              <a:ext uri="{FF2B5EF4-FFF2-40B4-BE49-F238E27FC236}">
                <a16:creationId xmlns:a16="http://schemas.microsoft.com/office/drawing/2014/main" id="{E8E15682-0FB6-DCBA-0797-A417B1902125}"/>
              </a:ext>
            </a:extLst>
          </p:cNvPr>
          <p:cNvSpPr txBox="1"/>
          <p:nvPr/>
        </p:nvSpPr>
        <p:spPr>
          <a:xfrm>
            <a:off x="1532488" y="4064601"/>
            <a:ext cx="9215025" cy="1815882"/>
          </a:xfrm>
          <a:prstGeom prst="rect">
            <a:avLst/>
          </a:prstGeom>
          <a:noFill/>
        </p:spPr>
        <p:txBody>
          <a:bodyPr wrap="square">
            <a:spAutoFit/>
          </a:bodyPr>
          <a:lstStyle/>
          <a:p>
            <a:r>
              <a:rPr lang="en-US" sz="2800" dirty="0">
                <a:latin typeface="+mj-lt"/>
              </a:rPr>
              <a:t>The EXPOSE instruction informs Docker that the container listens on the specified network ports at runtime. You can specify whether the port listens on TCP or UDP, and the default is TCP if the protocol is not specified.</a:t>
            </a:r>
          </a:p>
        </p:txBody>
      </p:sp>
    </p:spTree>
    <p:extLst>
      <p:ext uri="{BB962C8B-B14F-4D97-AF65-F5344CB8AC3E}">
        <p14:creationId xmlns:p14="http://schemas.microsoft.com/office/powerpoint/2010/main" val="2703622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702</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Open Sans</vt:lpstr>
      <vt:lpstr>Office Theme</vt:lpstr>
      <vt:lpstr>Dockerfile</vt:lpstr>
      <vt:lpstr>Dockerfile </vt:lpstr>
      <vt:lpstr>Docker build</vt:lpstr>
      <vt:lpstr>..</vt:lpstr>
      <vt:lpstr>Dockerfile format</vt:lpstr>
      <vt:lpstr>RUN</vt:lpstr>
      <vt:lpstr>CMD</vt:lpstr>
      <vt:lpstr>LABEL</vt:lpstr>
      <vt:lpstr>EXPOSE</vt:lpstr>
      <vt:lpstr>ADD and COPY</vt:lpstr>
      <vt:lpstr>ENTRYPOINT</vt:lpstr>
      <vt:lpstr> Understand how CMD and ENTRYPOINT interact </vt:lpstr>
      <vt:lpstr>Examples</vt:lpstr>
      <vt:lpstr>Docker hubs</vt:lpstr>
      <vt:lpstr>Push image to docker hub</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Dockerfile</dc:title>
  <dc:creator>john</dc:creator>
  <cp:lastModifiedBy>john</cp:lastModifiedBy>
  <cp:revision>15</cp:revision>
  <dcterms:created xsi:type="dcterms:W3CDTF">2022-09-09T05:29:54Z</dcterms:created>
  <dcterms:modified xsi:type="dcterms:W3CDTF">2022-09-17T09:14:55Z</dcterms:modified>
</cp:coreProperties>
</file>