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A471-D9F4-8EE2-34FC-8786D4B9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5705E-6523-683E-D872-AFB2FA1F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5A72-7229-54B0-D03F-D707C0B1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5E0D-DECC-C025-D868-08AF1611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0491-D974-EC0A-5A8D-895BEAA5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B63D-E01B-1FE4-6D82-2CDFDCED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4D17-4EEA-7656-5B53-8571D062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0E21-A0FE-9BCC-CF63-ABEEE157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0273-5969-C5F7-8886-4DE6046B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0792-9E23-378B-A5C2-0CBA1C95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1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B185A-316E-282E-A7BE-F43658F53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1D8B-289A-7339-1000-829B911C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1C3E-B6C7-6D3D-D671-7A2BFE59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6CE2-1183-C0F8-FD46-3BF75552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F877-AFC9-4522-2586-7B8BC657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1AAC-CF21-1466-2E0E-6D207757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3CDA-2A01-BE8B-C91C-0672D098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078B-B370-8EF5-911C-CDE26A35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6148-1E3E-50D5-B50A-05442697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A54B-6052-B67F-12CA-E6316AD3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AFD7-32A3-8702-35B7-C9565732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C00C-B340-7299-CC30-EB78747C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BC9E-2BE6-BD2A-1344-5809FA7E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6711-D6B2-985F-F3CD-672FF0D5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7051-8408-1432-579C-2CDE2F4A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3C69-94A1-0F00-C918-1DD6DD23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603F-5C81-135B-D49F-A3E91442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B57F1-873C-EDDE-A17D-7414D6A84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1357B-AF3C-1E43-A11A-CC8CBA0F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A4886-642A-74A5-4614-8EC9724C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4757A-C631-E6FC-2501-C87DBD1E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0300-6512-8F06-8388-03A4944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AE8F-0B52-2F54-DB76-E5AD2B39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15BF-F691-21F3-CA11-27141BF33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4159A-BD79-C48A-C0F2-72AAA590A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38990-94D3-2FCC-DEF9-54DB42E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7B8E9-E99A-5000-B865-254B0ACB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8AE84-AB94-0E78-28A2-7CF389F8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769C5-69CE-DA3C-1D25-43EE79BE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C255-8DE7-CBCD-7580-09132765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DDDC8-A087-4F2C-6DB9-68E9BBD1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9F47-D6FA-B8FE-1EAB-F23EB61F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6B657-81EB-0D23-EF4E-BD51092E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DF05-A7C7-163A-CCAC-5ABE1DA6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7F9AC-29BF-91C1-5B9D-C0BAA9CC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FDDCC-2EE8-3F42-4E8D-65F86396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C0A2-BAF8-45F8-FCE5-71DD8060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260B-D154-EB0C-3F0A-96849B4C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2CE01-318C-17BA-A0F5-CE15AEAEE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BBCC2-6B8A-8B76-B371-877D6067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496A-15D2-C10D-7862-A0FEC606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47DBD-FF9F-0EA8-9CB7-AFBC3D9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C7F8-7B19-448F-F38F-BF87BDB8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331FA-1DD7-C7EF-6616-6166D66B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2E9F-B2EB-4E0B-64B3-F55488A0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390BB-9EE6-06B9-0791-DAE76138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67316-8555-DF75-6719-F64AA227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5C6F4-4DB0-99E3-9FE0-45E895DF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0B848-BE7D-30C5-6869-DA86CC96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0B644-94B4-FD8C-DCBB-222EE7B1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AD800-0447-4878-0450-2318145A0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CD1D-0F23-4D58-8AF7-329E7D704CC8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AC3D-E92A-C28A-2365-0EB10A6CF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827F-D3C5-A4A6-960E-F782CB4AF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8287-2F24-4D84-807D-BE3E93F4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stio.io/latest/docs/setup/getting-start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aw.githubusercontent.com/GoogleCloudPlatform/microservices-demo/main/release/kubernetes-manifests.ya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7341-D234-569A-AC39-C8551590C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C8912-B945-0B83-8C8F-5DA1EF47A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59460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6EC-699A-0E0B-422F-2F6B7A3A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DAF27-7A01-F2D1-C06A-1AED0C3AE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402" y="1819275"/>
            <a:ext cx="5343525" cy="1609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D507D-997B-726C-5459-61A193793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02" y="3772521"/>
            <a:ext cx="63722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9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388B-D027-4424-691C-3CD2DFA2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9FB3D-6FED-E148-6453-7383266D8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624" y="2352674"/>
            <a:ext cx="8461306" cy="2855429"/>
          </a:xfrm>
        </p:spPr>
      </p:pic>
    </p:spTree>
    <p:extLst>
      <p:ext uri="{BB962C8B-B14F-4D97-AF65-F5344CB8AC3E}">
        <p14:creationId xmlns:p14="http://schemas.microsoft.com/office/powerpoint/2010/main" val="107049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07E2-E4FC-709D-483C-502AF3A8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one of the pod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F03057-BA32-8B64-2669-50ECFBC8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62" y="2186781"/>
            <a:ext cx="9591675" cy="3629025"/>
          </a:xfrm>
        </p:spPr>
      </p:pic>
    </p:spTree>
    <p:extLst>
      <p:ext uri="{BB962C8B-B14F-4D97-AF65-F5344CB8AC3E}">
        <p14:creationId xmlns:p14="http://schemas.microsoft.com/office/powerpoint/2010/main" val="232819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2BCE-9273-4B77-6634-7ED84511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FBED2-F288-C1E1-EACA-6543FCBA2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1815548"/>
            <a:ext cx="9629775" cy="4121425"/>
          </a:xfrm>
        </p:spPr>
      </p:pic>
    </p:spTree>
    <p:extLst>
      <p:ext uri="{BB962C8B-B14F-4D97-AF65-F5344CB8AC3E}">
        <p14:creationId xmlns:p14="http://schemas.microsoft.com/office/powerpoint/2010/main" val="30062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45B3-D5AE-97E1-8F2E-D5AEFF9C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4244-0F08-AD22-DF5D-4BA8BC5E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</a:t>
            </a:r>
            <a:r>
              <a:rPr lang="en-US" dirty="0" err="1"/>
              <a:t>kuberentes-manifest.yaml</a:t>
            </a:r>
            <a:endParaRPr lang="en-US" dirty="0"/>
          </a:p>
          <a:p>
            <a:pPr lvl="1"/>
            <a:r>
              <a:rPr lang="en-US" dirty="0"/>
              <a:t>Did you find any </a:t>
            </a:r>
            <a:r>
              <a:rPr lang="en-US" dirty="0" err="1"/>
              <a:t>init</a:t>
            </a:r>
            <a:r>
              <a:rPr lang="en-US" dirty="0"/>
              <a:t> container ?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istio</a:t>
            </a:r>
            <a:r>
              <a:rPr lang="en-US" dirty="0"/>
              <a:t> code added??</a:t>
            </a:r>
          </a:p>
        </p:txBody>
      </p:sp>
    </p:spTree>
    <p:extLst>
      <p:ext uri="{BB962C8B-B14F-4D97-AF65-F5344CB8AC3E}">
        <p14:creationId xmlns:p14="http://schemas.microsoft.com/office/powerpoint/2010/main" val="378697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F90E-FC25-A095-581F-B845F6E4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2EB46-849C-09EE-66AB-E132D3DCA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387" y="2405856"/>
            <a:ext cx="5991225" cy="3190875"/>
          </a:xfrm>
        </p:spPr>
      </p:pic>
    </p:spTree>
    <p:extLst>
      <p:ext uri="{BB962C8B-B14F-4D97-AF65-F5344CB8AC3E}">
        <p14:creationId xmlns:p14="http://schemas.microsoft.com/office/powerpoint/2010/main" val="14895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ABC6-4AB6-F8E0-87B6-64BB1FF2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istio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8790-5F53-EB10-ACAA-A330E7CE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setup </a:t>
            </a:r>
            <a:r>
              <a:rPr lang="en-US" dirty="0" err="1"/>
              <a:t>istio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https://istio.io/latest/docs/setup/getting-started/</a:t>
            </a:r>
            <a:endParaRPr lang="en-US" dirty="0"/>
          </a:p>
          <a:p>
            <a:r>
              <a:rPr lang="en-US" b="0" i="0" dirty="0">
                <a:effectLst/>
                <a:latin typeface="SFMono-Regular"/>
              </a:rPr>
              <a:t>curl</a:t>
            </a:r>
            <a:r>
              <a:rPr lang="en-US" b="0" i="0" dirty="0">
                <a:solidFill>
                  <a:srgbClr val="293655"/>
                </a:solidFill>
                <a:effectLst/>
                <a:latin typeface="SFMono-Regular"/>
              </a:rPr>
              <a:t> -L https://istio.io/downloadIstio </a:t>
            </a:r>
            <a:r>
              <a:rPr lang="en-US" b="0" i="0" dirty="0">
                <a:effectLst/>
                <a:latin typeface="SFMono-Regular"/>
              </a:rPr>
              <a:t>|</a:t>
            </a:r>
            <a:r>
              <a:rPr lang="en-US" b="0" i="0" dirty="0">
                <a:solidFill>
                  <a:srgbClr val="293655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93655"/>
                </a:solidFill>
                <a:effectLst/>
                <a:latin typeface="SFMono-Regular"/>
              </a:rPr>
              <a:t>sh</a:t>
            </a:r>
            <a:r>
              <a:rPr lang="en-US" b="0" i="0" dirty="0">
                <a:solidFill>
                  <a:srgbClr val="293655"/>
                </a:solidFill>
                <a:effectLst/>
                <a:latin typeface="SFMono-Regular"/>
              </a:rPr>
              <a:t> -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A9ACF-663D-86D4-0DE9-E5215B9D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282950"/>
            <a:ext cx="9658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1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E693-0F51-9B4E-CB82-840D9F5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follow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87DCF-23B7-AAF2-BA4A-002702B0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1" y="2154515"/>
            <a:ext cx="7762047" cy="3710781"/>
          </a:xfrm>
        </p:spPr>
      </p:pic>
    </p:spTree>
    <p:extLst>
      <p:ext uri="{BB962C8B-B14F-4D97-AF65-F5344CB8AC3E}">
        <p14:creationId xmlns:p14="http://schemas.microsoft.com/office/powerpoint/2010/main" val="33233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7407-8A8B-7F0E-822A-CA63071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B752A-CF5C-C480-A190-E29F620EF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922" y="1378226"/>
            <a:ext cx="8897973" cy="4798737"/>
          </a:xfrm>
        </p:spPr>
      </p:pic>
    </p:spTree>
    <p:extLst>
      <p:ext uri="{BB962C8B-B14F-4D97-AF65-F5344CB8AC3E}">
        <p14:creationId xmlns:p14="http://schemas.microsoft.com/office/powerpoint/2010/main" val="270506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08C6-991F-F5F7-6FF8-FC5509BE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namespace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6598-E696-DBF2-5F1D-40843C90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3655"/>
                </a:solidFill>
                <a:effectLst/>
                <a:latin typeface="Barlow" panose="00000500000000000000" pitchFamily="2" charset="0"/>
              </a:rPr>
              <a:t>Add a namespace label to instruct Istio to automatically inject Envoy sidecar proxies when you deploy your application later:</a:t>
            </a:r>
          </a:p>
          <a:p>
            <a:r>
              <a:rPr lang="en-US" dirty="0">
                <a:solidFill>
                  <a:srgbClr val="293655"/>
                </a:solidFill>
                <a:latin typeface="Barlow" panose="00000500000000000000" pitchFamily="2" charset="0"/>
              </a:rPr>
              <a:t>Create a new namespace</a:t>
            </a:r>
          </a:p>
          <a:p>
            <a:pPr lvl="1"/>
            <a:r>
              <a:rPr lang="en-US" dirty="0" err="1">
                <a:solidFill>
                  <a:srgbClr val="293655"/>
                </a:solidFill>
                <a:latin typeface="Barlow" panose="00000500000000000000" pitchFamily="2" charset="0"/>
              </a:rPr>
              <a:t>kubectl</a:t>
            </a:r>
            <a:r>
              <a:rPr lang="en-US" dirty="0">
                <a:solidFill>
                  <a:srgbClr val="293655"/>
                </a:solidFill>
                <a:latin typeface="Barlow" panose="00000500000000000000" pitchFamily="2" charset="0"/>
              </a:rPr>
              <a:t> create ns test-</a:t>
            </a:r>
            <a:r>
              <a:rPr lang="en-US" dirty="0" err="1">
                <a:solidFill>
                  <a:srgbClr val="293655"/>
                </a:solidFill>
                <a:latin typeface="Barlow" panose="00000500000000000000" pitchFamily="2" charset="0"/>
              </a:rPr>
              <a:t>istio</a:t>
            </a:r>
            <a:endParaRPr lang="en-US" dirty="0">
              <a:solidFill>
                <a:srgbClr val="293655"/>
              </a:solidFill>
              <a:latin typeface="Barlow" panose="00000500000000000000" pitchFamily="2" charset="0"/>
            </a:endParaRPr>
          </a:p>
          <a:p>
            <a:pPr lvl="1"/>
            <a:r>
              <a:rPr lang="en-US" dirty="0" err="1">
                <a:solidFill>
                  <a:srgbClr val="293655"/>
                </a:solidFill>
                <a:latin typeface="Barlow" panose="00000500000000000000" pitchFamily="2" charset="0"/>
              </a:rPr>
              <a:t>kubectl</a:t>
            </a:r>
            <a:r>
              <a:rPr lang="en-US" dirty="0">
                <a:solidFill>
                  <a:srgbClr val="293655"/>
                </a:solidFill>
                <a:latin typeface="Barlow" panose="00000500000000000000" pitchFamily="2" charset="0"/>
              </a:rPr>
              <a:t> label namespace test-</a:t>
            </a:r>
            <a:r>
              <a:rPr lang="en-US" dirty="0" err="1">
                <a:solidFill>
                  <a:srgbClr val="293655"/>
                </a:solidFill>
                <a:latin typeface="Barlow" panose="00000500000000000000" pitchFamily="2" charset="0"/>
              </a:rPr>
              <a:t>istio</a:t>
            </a:r>
            <a:r>
              <a:rPr lang="en-US" dirty="0">
                <a:solidFill>
                  <a:srgbClr val="293655"/>
                </a:solidFill>
                <a:latin typeface="Barlow" panose="00000500000000000000" pitchFamily="2" charset="0"/>
              </a:rPr>
              <a:t> </a:t>
            </a:r>
            <a:r>
              <a:rPr lang="en-US" dirty="0" err="1">
                <a:solidFill>
                  <a:srgbClr val="293655"/>
                </a:solidFill>
                <a:latin typeface="Barlow" panose="00000500000000000000" pitchFamily="2" charset="0"/>
              </a:rPr>
              <a:t>istio</a:t>
            </a:r>
            <a:r>
              <a:rPr lang="en-US" dirty="0">
                <a:solidFill>
                  <a:srgbClr val="293655"/>
                </a:solidFill>
                <a:latin typeface="Barlow" panose="00000500000000000000" pitchFamily="2" charset="0"/>
              </a:rPr>
              <a:t>-injection=enabled</a:t>
            </a:r>
          </a:p>
          <a:p>
            <a:pPr lvl="1"/>
            <a:endParaRPr lang="en-US" dirty="0">
              <a:solidFill>
                <a:srgbClr val="293655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4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9F29-85B8-0362-3489-0757CA8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Istio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4A47E-9439-E3F6-1645-2D24C56F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627" y="1690688"/>
            <a:ext cx="6341786" cy="4166773"/>
          </a:xfrm>
        </p:spPr>
      </p:pic>
    </p:spTree>
    <p:extLst>
      <p:ext uri="{BB962C8B-B14F-4D97-AF65-F5344CB8AC3E}">
        <p14:creationId xmlns:p14="http://schemas.microsoft.com/office/powerpoint/2010/main" val="328356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414-C835-76AF-EBE2-18C284DA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92FD-C792-DC1B-4968-D02CD8FE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Istio will inject envoy proxy each of the micro-service it manages.</a:t>
            </a:r>
          </a:p>
          <a:p>
            <a:r>
              <a:rPr lang="en-US" dirty="0"/>
              <a:t>Download google microservice demo</a:t>
            </a:r>
          </a:p>
          <a:p>
            <a:pPr lvl="1"/>
            <a:r>
              <a:rPr lang="en-US" dirty="0">
                <a:hlinkClick r:id="rId2"/>
              </a:rPr>
              <a:t>https://raw.githubusercontent.com/GoogleCloudPlatform/microservices-demo/main/release/kubernetes-manifests.yaml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create -f </a:t>
            </a:r>
            <a:r>
              <a:rPr lang="en-US" dirty="0" err="1"/>
              <a:t>kubernetes-manifests.yaml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9001A-315F-DF5C-988D-8C8B63B10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93" y="4267199"/>
            <a:ext cx="7458075" cy="22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4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C960-CF25-BDF1-EC28-23CA9293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CC2-2C33-2DE5-6E8D-F492B5F9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By-default all the configuration will go in default namespace</a:t>
            </a:r>
          </a:p>
          <a:p>
            <a:r>
              <a:rPr lang="en-US" dirty="0"/>
              <a:t>Check the labels for default namespace</a:t>
            </a:r>
          </a:p>
          <a:p>
            <a:r>
              <a:rPr lang="en-US" dirty="0"/>
              <a:t> </a:t>
            </a:r>
            <a:r>
              <a:rPr lang="en-US" dirty="0" err="1"/>
              <a:t>kubectl</a:t>
            </a:r>
            <a:r>
              <a:rPr lang="en-US" dirty="0"/>
              <a:t> get ns default --show-labels</a:t>
            </a:r>
          </a:p>
          <a:p>
            <a:pPr lvl="1"/>
            <a:r>
              <a:rPr lang="en-US" dirty="0"/>
              <a:t>NAME              STATUS   AGE     LABELS</a:t>
            </a:r>
          </a:p>
          <a:p>
            <a:pPr lvl="1"/>
            <a:r>
              <a:rPr lang="en-US" dirty="0"/>
              <a:t>default           Active   16d     kubernetes.io/metadata.name=default</a:t>
            </a:r>
          </a:p>
          <a:p>
            <a:r>
              <a:rPr lang="en-US" dirty="0"/>
              <a:t>We need to enable the </a:t>
            </a:r>
            <a:r>
              <a:rPr lang="en-US" dirty="0" err="1"/>
              <a:t>istio</a:t>
            </a:r>
            <a:r>
              <a:rPr lang="en-US" dirty="0"/>
              <a:t>-injection (key-value pair) so it can inject envoy</a:t>
            </a:r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label namespace default </a:t>
            </a:r>
            <a:r>
              <a:rPr lang="en-US" dirty="0" err="1"/>
              <a:t>istio</a:t>
            </a:r>
            <a:r>
              <a:rPr lang="en-US" dirty="0"/>
              <a:t>-injection=enabled</a:t>
            </a:r>
          </a:p>
        </p:txBody>
      </p:sp>
    </p:spTree>
    <p:extLst>
      <p:ext uri="{BB962C8B-B14F-4D97-AF65-F5344CB8AC3E}">
        <p14:creationId xmlns:p14="http://schemas.microsoft.com/office/powerpoint/2010/main" val="402028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C12C-609F-CC37-380C-7012E11F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9449-DD3A-5B29-BACA-16058F55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need to shutdown all the resources, which we have deployed  using manifest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kubectl</a:t>
            </a:r>
            <a:r>
              <a:rPr lang="en-US" dirty="0"/>
              <a:t> delete -f </a:t>
            </a:r>
            <a:r>
              <a:rPr lang="en-US" dirty="0" err="1"/>
              <a:t>kubernetes-manifests.yaml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Recreate it again, it will deploy the envoy proxy</a:t>
            </a:r>
          </a:p>
        </p:txBody>
      </p:sp>
    </p:spTree>
    <p:extLst>
      <p:ext uri="{BB962C8B-B14F-4D97-AF65-F5344CB8AC3E}">
        <p14:creationId xmlns:p14="http://schemas.microsoft.com/office/powerpoint/2010/main" val="105310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Barlow</vt:lpstr>
      <vt:lpstr>Calibri</vt:lpstr>
      <vt:lpstr>Calibri Light</vt:lpstr>
      <vt:lpstr>SFMono-Regular</vt:lpstr>
      <vt:lpstr>Office Theme</vt:lpstr>
      <vt:lpstr>Istio</vt:lpstr>
      <vt:lpstr>Setup istio</vt:lpstr>
      <vt:lpstr>Steps to follow</vt:lpstr>
      <vt:lpstr>..</vt:lpstr>
      <vt:lpstr>Add a namespace </vt:lpstr>
      <vt:lpstr>Istio Architecture</vt:lpstr>
      <vt:lpstr>.Demo</vt:lpstr>
      <vt:lpstr>..</vt:lpstr>
      <vt:lpstr>..</vt:lpstr>
      <vt:lpstr>..</vt:lpstr>
      <vt:lpstr>..</vt:lpstr>
      <vt:lpstr>Describe one of the pod</vt:lpstr>
      <vt:lpstr>..</vt:lpstr>
      <vt:lpstr>Check the manifest file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Istio</dc:title>
  <dc:creator>john</dc:creator>
  <cp:lastModifiedBy>john</cp:lastModifiedBy>
  <cp:revision>17</cp:revision>
  <dcterms:created xsi:type="dcterms:W3CDTF">2022-09-26T01:22:26Z</dcterms:created>
  <dcterms:modified xsi:type="dcterms:W3CDTF">2022-09-26T03:22:19Z</dcterms:modified>
</cp:coreProperties>
</file>