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D753-43A2-C735-34DB-207F2A7D5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F81E32-FDA0-E7C9-50E3-45FB2D1E7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45BD8D-E757-1B9D-7B12-59D81077247E}"/>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5" name="Footer Placeholder 4">
            <a:extLst>
              <a:ext uri="{FF2B5EF4-FFF2-40B4-BE49-F238E27FC236}">
                <a16:creationId xmlns:a16="http://schemas.microsoft.com/office/drawing/2014/main" id="{34B867D8-A702-8A83-6F63-58C1A8631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90A98-3326-8CEA-D75F-4283F074F032}"/>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58630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00F7-1B3F-7208-C17E-FFB9999908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4055AE-F4FF-C383-B5FD-D91914FC4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3B8E1-5DE4-2AB8-A079-24AB100756DA}"/>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5" name="Footer Placeholder 4">
            <a:extLst>
              <a:ext uri="{FF2B5EF4-FFF2-40B4-BE49-F238E27FC236}">
                <a16:creationId xmlns:a16="http://schemas.microsoft.com/office/drawing/2014/main" id="{8E11C590-FBF5-F90D-F064-857EDF771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AF30D-5EAB-8306-96BE-0FC17AE015B4}"/>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374698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81583-A5E0-E568-EFEE-901C8461F1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80BF1-A507-A21A-7E1D-DE9FCAFBF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F1128-67EB-B8F3-E613-33316925E275}"/>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5" name="Footer Placeholder 4">
            <a:extLst>
              <a:ext uri="{FF2B5EF4-FFF2-40B4-BE49-F238E27FC236}">
                <a16:creationId xmlns:a16="http://schemas.microsoft.com/office/drawing/2014/main" id="{E622C379-8FCB-6A96-658F-8D56CEFA3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4E55C-61AB-C92C-A7F1-72FA61C2AD39}"/>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42391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C7D8-504B-0897-2B3F-D744AB819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5E51F-1610-596D-CB05-7B560D316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10CCA-D3DC-7338-1F06-3E44C9E5664E}"/>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5" name="Footer Placeholder 4">
            <a:extLst>
              <a:ext uri="{FF2B5EF4-FFF2-40B4-BE49-F238E27FC236}">
                <a16:creationId xmlns:a16="http://schemas.microsoft.com/office/drawing/2014/main" id="{67DEA51F-B173-5E9F-E3B8-77A037261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52F80-0888-ECA5-D0FD-211D01B7DC70}"/>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7809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1484-2951-1DA2-7498-9B7D1D951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9411F7-1A98-015F-D744-FC85A97BC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0F581-6BF7-B340-08BA-4B6CA2EA7AEC}"/>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5" name="Footer Placeholder 4">
            <a:extLst>
              <a:ext uri="{FF2B5EF4-FFF2-40B4-BE49-F238E27FC236}">
                <a16:creationId xmlns:a16="http://schemas.microsoft.com/office/drawing/2014/main" id="{BF217B6E-AF97-C924-A71C-18D669D66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98A96-D8D6-795C-E895-BDA2286763A1}"/>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250976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48A5-B107-61A0-3FF3-0227F70D5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8C3E8-8F31-EA0F-D1F7-E37361EFB4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1CAF63-4790-E516-F617-7249FDB89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D81C51-4BCF-917B-D445-03B4F0154FDE}"/>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6" name="Footer Placeholder 5">
            <a:extLst>
              <a:ext uri="{FF2B5EF4-FFF2-40B4-BE49-F238E27FC236}">
                <a16:creationId xmlns:a16="http://schemas.microsoft.com/office/drawing/2014/main" id="{261E2752-8A85-F6E1-A388-DD56DF0015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8C994-546F-2640-EDC0-D5FF2D31A2AD}"/>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259418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DE76-BB3E-9EF5-8986-0D9C30C820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BEDEC5-22EF-ECA0-F353-54463909B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5A42C-729D-BAEF-ABAB-CF53DC5E5D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06CC5-836A-F47D-6D7E-1D99A61E7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BB945-2DFE-93D9-814F-57840EB9D1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AF4DA7-D074-E363-8E34-4133D6403C10}"/>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8" name="Footer Placeholder 7">
            <a:extLst>
              <a:ext uri="{FF2B5EF4-FFF2-40B4-BE49-F238E27FC236}">
                <a16:creationId xmlns:a16="http://schemas.microsoft.com/office/drawing/2014/main" id="{5281948C-64D3-73C9-2B44-09EEDFB0D2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2FC5D9-785A-A478-DD75-53421EDD502F}"/>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168500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69AC-BCFB-3C60-E481-2EBD29D65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C79EF6-CC8D-743D-292F-97D4E4F7E66B}"/>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4" name="Footer Placeholder 3">
            <a:extLst>
              <a:ext uri="{FF2B5EF4-FFF2-40B4-BE49-F238E27FC236}">
                <a16:creationId xmlns:a16="http://schemas.microsoft.com/office/drawing/2014/main" id="{E445F6B8-4F90-7C92-7F23-03D9ACB5B6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B2DC80-440A-5AD9-B659-466F2147EDDA}"/>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418355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28A79-A1A5-6C3D-D73A-6AB6C8C0E73D}"/>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3" name="Footer Placeholder 2">
            <a:extLst>
              <a:ext uri="{FF2B5EF4-FFF2-40B4-BE49-F238E27FC236}">
                <a16:creationId xmlns:a16="http://schemas.microsoft.com/office/drawing/2014/main" id="{B14EFA5E-F905-175F-3573-8211EA9E4B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7FDFC3-53C4-5DCB-B7A1-B298A73260BF}"/>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71742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F589-A940-B318-9163-A22A34A6C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D1AA57-E7C5-95A6-B796-FBB5875D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8FB65D-775F-7500-4FAC-806B975F5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C9608-64BA-0700-655A-EA33CB8F2167}"/>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6" name="Footer Placeholder 5">
            <a:extLst>
              <a:ext uri="{FF2B5EF4-FFF2-40B4-BE49-F238E27FC236}">
                <a16:creationId xmlns:a16="http://schemas.microsoft.com/office/drawing/2014/main" id="{6ED2F14F-3B78-73E5-B006-AFE5A8E2A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D4E33-579D-C816-3942-FAEE880C60C0}"/>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394380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C28D-59E4-EBBF-2E01-6CE9BE501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57E82-7C2D-A622-442E-2D7A28649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A5F20B-060F-C878-ABFA-BE9222D33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0754E-3B54-F4F9-078B-7B27BE7B09AA}"/>
              </a:ext>
            </a:extLst>
          </p:cNvPr>
          <p:cNvSpPr>
            <a:spLocks noGrp="1"/>
          </p:cNvSpPr>
          <p:nvPr>
            <p:ph type="dt" sz="half" idx="10"/>
          </p:nvPr>
        </p:nvSpPr>
        <p:spPr/>
        <p:txBody>
          <a:bodyPr/>
          <a:lstStyle/>
          <a:p>
            <a:fld id="{54807C59-DC0D-42C4-BAD4-80B1E462D84E}" type="datetimeFigureOut">
              <a:rPr lang="en-US" smtClean="0"/>
              <a:t>9/17/2022</a:t>
            </a:fld>
            <a:endParaRPr lang="en-US"/>
          </a:p>
        </p:txBody>
      </p:sp>
      <p:sp>
        <p:nvSpPr>
          <p:cNvPr id="6" name="Footer Placeholder 5">
            <a:extLst>
              <a:ext uri="{FF2B5EF4-FFF2-40B4-BE49-F238E27FC236}">
                <a16:creationId xmlns:a16="http://schemas.microsoft.com/office/drawing/2014/main" id="{46B97DC6-0BB2-C9F6-9ED1-9759FEAA1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B41DE-286F-8C28-87B1-CCF65E848863}"/>
              </a:ext>
            </a:extLst>
          </p:cNvPr>
          <p:cNvSpPr>
            <a:spLocks noGrp="1"/>
          </p:cNvSpPr>
          <p:nvPr>
            <p:ph type="sldNum" sz="quarter" idx="12"/>
          </p:nvPr>
        </p:nvSpPr>
        <p:spPr/>
        <p:txBody>
          <a:bodyPr/>
          <a:lstStyle/>
          <a:p>
            <a:fld id="{D4886634-448E-4B4E-9F38-6C93C4D1D380}" type="slidenum">
              <a:rPr lang="en-US" smtClean="0"/>
              <a:t>‹#›</a:t>
            </a:fld>
            <a:endParaRPr lang="en-US"/>
          </a:p>
        </p:txBody>
      </p:sp>
    </p:spTree>
    <p:extLst>
      <p:ext uri="{BB962C8B-B14F-4D97-AF65-F5344CB8AC3E}">
        <p14:creationId xmlns:p14="http://schemas.microsoft.com/office/powerpoint/2010/main" val="426468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129C2-EFDE-2B4E-A70F-5CDBE67FD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41CC1-F062-7EA7-67F2-C493BCEE8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3C54E-BCF2-F2D0-2EDD-04EBF4A77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07C59-DC0D-42C4-BAD4-80B1E462D84E}" type="datetimeFigureOut">
              <a:rPr lang="en-US" smtClean="0"/>
              <a:t>9/17/2022</a:t>
            </a:fld>
            <a:endParaRPr lang="en-US"/>
          </a:p>
        </p:txBody>
      </p:sp>
      <p:sp>
        <p:nvSpPr>
          <p:cNvPr id="5" name="Footer Placeholder 4">
            <a:extLst>
              <a:ext uri="{FF2B5EF4-FFF2-40B4-BE49-F238E27FC236}">
                <a16:creationId xmlns:a16="http://schemas.microsoft.com/office/drawing/2014/main" id="{C2F9264D-91F2-C3B9-CC26-70BDE0DEF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DE2DF3-E503-C52A-35B3-89E1EAB9C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86634-448E-4B4E-9F38-6C93C4D1D380}" type="slidenum">
              <a:rPr lang="en-US" smtClean="0"/>
              <a:t>‹#›</a:t>
            </a:fld>
            <a:endParaRPr lang="en-US"/>
          </a:p>
        </p:txBody>
      </p:sp>
    </p:spTree>
    <p:extLst>
      <p:ext uri="{BB962C8B-B14F-4D97-AF65-F5344CB8AC3E}">
        <p14:creationId xmlns:p14="http://schemas.microsoft.com/office/powerpoint/2010/main" val="3748001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reference/command-line-tools-reference/kubel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D162-C2E5-5D42-1BB7-8EF280FE3BF2}"/>
              </a:ext>
            </a:extLst>
          </p:cNvPr>
          <p:cNvSpPr>
            <a:spLocks noGrp="1"/>
          </p:cNvSpPr>
          <p:nvPr>
            <p:ph type="ctrTitle"/>
          </p:nvPr>
        </p:nvSpPr>
        <p:spPr/>
        <p:txBody>
          <a:bodyPr/>
          <a:lstStyle/>
          <a:p>
            <a:r>
              <a:rPr lang="en-US" dirty="0"/>
              <a:t>Probes</a:t>
            </a:r>
          </a:p>
        </p:txBody>
      </p:sp>
      <p:sp>
        <p:nvSpPr>
          <p:cNvPr id="3" name="Subtitle 2">
            <a:extLst>
              <a:ext uri="{FF2B5EF4-FFF2-40B4-BE49-F238E27FC236}">
                <a16:creationId xmlns:a16="http://schemas.microsoft.com/office/drawing/2014/main" id="{EFCDE88C-FD09-3047-2815-BFB6A06C52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775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27ED-6B81-A4C1-3316-4EBA284459C5}"/>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9D5D3CBD-8387-E0D2-3377-623AE5ADFF0D}"/>
              </a:ext>
            </a:extLst>
          </p:cNvPr>
          <p:cNvSpPr>
            <a:spLocks noGrp="1"/>
          </p:cNvSpPr>
          <p:nvPr>
            <p:ph idx="1"/>
          </p:nvPr>
        </p:nvSpPr>
        <p:spPr/>
        <p:txBody>
          <a:bodyPr/>
          <a:lstStyle/>
          <a:p>
            <a:r>
              <a:rPr lang="en-US" b="0" i="0" dirty="0">
                <a:solidFill>
                  <a:srgbClr val="222222"/>
                </a:solidFill>
                <a:effectLst/>
                <a:latin typeface="+mj-lt"/>
              </a:rPr>
              <a:t>Readiness and liveness probes can be used in parallel for the same container. Using both can ensure that traffic does not reach a container that is not ready for it, and that containers are restarted when they fail.</a:t>
            </a:r>
            <a:endParaRPr lang="en-US" dirty="0">
              <a:latin typeface="+mj-lt"/>
            </a:endParaRPr>
          </a:p>
        </p:txBody>
      </p:sp>
    </p:spTree>
    <p:extLst>
      <p:ext uri="{BB962C8B-B14F-4D97-AF65-F5344CB8AC3E}">
        <p14:creationId xmlns:p14="http://schemas.microsoft.com/office/powerpoint/2010/main" val="40536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855E-CF56-EB70-72E7-163514C47BF2}"/>
              </a:ext>
            </a:extLst>
          </p:cNvPr>
          <p:cNvSpPr>
            <a:spLocks noGrp="1"/>
          </p:cNvSpPr>
          <p:nvPr>
            <p:ph type="title"/>
          </p:nvPr>
        </p:nvSpPr>
        <p:spPr/>
        <p:txBody>
          <a:bodyPr/>
          <a:lstStyle/>
          <a:p>
            <a:r>
              <a:rPr lang="en-US" dirty="0"/>
              <a:t>Probes</a:t>
            </a:r>
          </a:p>
        </p:txBody>
      </p:sp>
      <p:sp>
        <p:nvSpPr>
          <p:cNvPr id="3" name="Content Placeholder 2">
            <a:extLst>
              <a:ext uri="{FF2B5EF4-FFF2-40B4-BE49-F238E27FC236}">
                <a16:creationId xmlns:a16="http://schemas.microsoft.com/office/drawing/2014/main" id="{63EEA535-8E4E-5CA1-1238-C441569CEE80}"/>
              </a:ext>
            </a:extLst>
          </p:cNvPr>
          <p:cNvSpPr>
            <a:spLocks noGrp="1"/>
          </p:cNvSpPr>
          <p:nvPr>
            <p:ph idx="1"/>
          </p:nvPr>
        </p:nvSpPr>
        <p:spPr/>
        <p:txBody>
          <a:bodyPr>
            <a:normAutofit/>
          </a:bodyPr>
          <a:lstStyle/>
          <a:p>
            <a:r>
              <a:rPr lang="en-US" dirty="0">
                <a:latin typeface="+mj-lt"/>
              </a:rPr>
              <a:t>Probes are used to check the health of application inside the pod</a:t>
            </a:r>
          </a:p>
          <a:p>
            <a:r>
              <a:rPr lang="en-US" u="sng" dirty="0">
                <a:latin typeface="+mj-lt"/>
              </a:rPr>
              <a:t>Types of probe:</a:t>
            </a:r>
          </a:p>
          <a:p>
            <a:pPr lvl="1"/>
            <a:r>
              <a:rPr lang="en-US" sz="2800" dirty="0">
                <a:latin typeface="+mj-lt"/>
              </a:rPr>
              <a:t>Liveness </a:t>
            </a:r>
            <a:r>
              <a:rPr lang="en-US" sz="2800" dirty="0" err="1">
                <a:latin typeface="+mj-lt"/>
              </a:rPr>
              <a:t>Probe:The</a:t>
            </a:r>
            <a:r>
              <a:rPr lang="en-US" sz="2800" dirty="0">
                <a:latin typeface="+mj-lt"/>
              </a:rPr>
              <a:t> </a:t>
            </a:r>
            <a:r>
              <a:rPr lang="en-US" sz="2800" dirty="0" err="1">
                <a:latin typeface="+mj-lt"/>
                <a:hlinkClick r:id="rId2">
                  <a:extLst>
                    <a:ext uri="{A12FA001-AC4F-418D-AE19-62706E023703}">
                      <ahyp:hlinkClr xmlns:ahyp="http://schemas.microsoft.com/office/drawing/2018/hyperlinkcolor" val="tx"/>
                    </a:ext>
                  </a:extLst>
                </a:hlinkClick>
              </a:rPr>
              <a:t>kubelet</a:t>
            </a:r>
            <a:r>
              <a:rPr lang="en-US" sz="2800" dirty="0">
                <a:latin typeface="+mj-lt"/>
              </a:rPr>
              <a:t> uses liveness probes to know when to restart a container. For example, liveness probes could catch a deadlock, where an application is running, but unable to make progress</a:t>
            </a:r>
          </a:p>
          <a:p>
            <a:pPr lvl="1"/>
            <a:r>
              <a:rPr lang="en-US" sz="2800" dirty="0">
                <a:latin typeface="+mj-lt"/>
              </a:rPr>
              <a:t>Readiness </a:t>
            </a:r>
            <a:r>
              <a:rPr lang="en-US" sz="2800" dirty="0" err="1">
                <a:latin typeface="+mj-lt"/>
              </a:rPr>
              <a:t>Probe:The</a:t>
            </a:r>
            <a:r>
              <a:rPr lang="en-US" sz="2800" dirty="0">
                <a:latin typeface="+mj-lt"/>
              </a:rPr>
              <a:t> </a:t>
            </a:r>
            <a:r>
              <a:rPr lang="en-US" sz="2800" dirty="0" err="1">
                <a:latin typeface="+mj-lt"/>
              </a:rPr>
              <a:t>kubelet</a:t>
            </a:r>
            <a:r>
              <a:rPr lang="en-US" sz="2800" dirty="0">
                <a:latin typeface="+mj-lt"/>
              </a:rPr>
              <a:t> uses readiness probes to know when a container is ready to start accepting traffic. A Pod is considered ready when all of its containers are ready. </a:t>
            </a:r>
          </a:p>
        </p:txBody>
      </p:sp>
    </p:spTree>
    <p:extLst>
      <p:ext uri="{BB962C8B-B14F-4D97-AF65-F5344CB8AC3E}">
        <p14:creationId xmlns:p14="http://schemas.microsoft.com/office/powerpoint/2010/main" val="366955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2B71-1702-A80E-F2D1-5C36E2658A7D}"/>
              </a:ext>
            </a:extLst>
          </p:cNvPr>
          <p:cNvSpPr>
            <a:spLocks noGrp="1"/>
          </p:cNvSpPr>
          <p:nvPr>
            <p:ph type="title"/>
          </p:nvPr>
        </p:nvSpPr>
        <p:spPr/>
        <p:txBody>
          <a:bodyPr/>
          <a:lstStyle/>
          <a:p>
            <a:r>
              <a:rPr lang="en-US" dirty="0"/>
              <a:t>Liveness Probe</a:t>
            </a:r>
          </a:p>
        </p:txBody>
      </p:sp>
      <p:pic>
        <p:nvPicPr>
          <p:cNvPr id="5" name="Content Placeholder 4">
            <a:extLst>
              <a:ext uri="{FF2B5EF4-FFF2-40B4-BE49-F238E27FC236}">
                <a16:creationId xmlns:a16="http://schemas.microsoft.com/office/drawing/2014/main" id="{F566A39E-5AB0-4394-ECD8-885B632CDD86}"/>
              </a:ext>
            </a:extLst>
          </p:cNvPr>
          <p:cNvPicPr>
            <a:picLocks noGrp="1" noChangeAspect="1"/>
          </p:cNvPicPr>
          <p:nvPr>
            <p:ph idx="1"/>
          </p:nvPr>
        </p:nvPicPr>
        <p:blipFill>
          <a:blip r:embed="rId2"/>
          <a:stretch>
            <a:fillRect/>
          </a:stretch>
        </p:blipFill>
        <p:spPr>
          <a:xfrm>
            <a:off x="1775791" y="2067339"/>
            <a:ext cx="7196759" cy="3975652"/>
          </a:xfrm>
        </p:spPr>
      </p:pic>
    </p:spTree>
    <p:extLst>
      <p:ext uri="{BB962C8B-B14F-4D97-AF65-F5344CB8AC3E}">
        <p14:creationId xmlns:p14="http://schemas.microsoft.com/office/powerpoint/2010/main" val="213690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2EAD-3F76-1206-A333-66B3C31CD2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0708292D-601B-66EE-E64A-65E8A024FF25}"/>
              </a:ext>
            </a:extLst>
          </p:cNvPr>
          <p:cNvSpPr>
            <a:spLocks noGrp="1"/>
          </p:cNvSpPr>
          <p:nvPr>
            <p:ph idx="1"/>
          </p:nvPr>
        </p:nvSpPr>
        <p:spPr/>
        <p:txBody>
          <a:bodyPr/>
          <a:lstStyle/>
          <a:p>
            <a:r>
              <a:rPr lang="en-US" dirty="0">
                <a:latin typeface="+mj-lt"/>
              </a:rPr>
              <a:t> The </a:t>
            </a:r>
            <a:r>
              <a:rPr lang="en-US" dirty="0" err="1">
                <a:latin typeface="+mj-lt"/>
              </a:rPr>
              <a:t>periodSeconds</a:t>
            </a:r>
            <a:r>
              <a:rPr lang="en-US" dirty="0">
                <a:latin typeface="+mj-lt"/>
              </a:rPr>
              <a:t> field specifies that the </a:t>
            </a:r>
            <a:r>
              <a:rPr lang="en-US" dirty="0" err="1">
                <a:latin typeface="+mj-lt"/>
              </a:rPr>
              <a:t>kubelet</a:t>
            </a:r>
            <a:r>
              <a:rPr lang="en-US" dirty="0">
                <a:latin typeface="+mj-lt"/>
              </a:rPr>
              <a:t> should perform a liveness probe every 5 seconds. The </a:t>
            </a:r>
            <a:r>
              <a:rPr lang="en-US" dirty="0" err="1">
                <a:latin typeface="+mj-lt"/>
              </a:rPr>
              <a:t>initialDelaySeconds</a:t>
            </a:r>
            <a:r>
              <a:rPr lang="en-US" dirty="0">
                <a:latin typeface="+mj-lt"/>
              </a:rPr>
              <a:t> field tells the </a:t>
            </a:r>
            <a:r>
              <a:rPr lang="en-US" dirty="0" err="1">
                <a:latin typeface="+mj-lt"/>
              </a:rPr>
              <a:t>kubelet</a:t>
            </a:r>
            <a:r>
              <a:rPr lang="en-US" dirty="0">
                <a:latin typeface="+mj-lt"/>
              </a:rPr>
              <a:t> that it should wait 5 seconds</a:t>
            </a:r>
          </a:p>
          <a:p>
            <a:r>
              <a:rPr lang="en-US" dirty="0">
                <a:latin typeface="+mj-lt"/>
              </a:rPr>
              <a:t>.To perform a probe, the </a:t>
            </a:r>
            <a:r>
              <a:rPr lang="en-US" dirty="0" err="1">
                <a:latin typeface="+mj-lt"/>
              </a:rPr>
              <a:t>kubelet</a:t>
            </a:r>
            <a:r>
              <a:rPr lang="en-US" dirty="0">
                <a:latin typeface="+mj-lt"/>
              </a:rPr>
              <a:t> executes the command cat /</a:t>
            </a:r>
            <a:r>
              <a:rPr lang="en-US" dirty="0" err="1">
                <a:latin typeface="+mj-lt"/>
              </a:rPr>
              <a:t>tmp</a:t>
            </a:r>
            <a:r>
              <a:rPr lang="en-US" dirty="0">
                <a:latin typeface="+mj-lt"/>
              </a:rPr>
              <a:t>/healthy in the target container. If the command succeeds, it returns 0, and the </a:t>
            </a:r>
            <a:r>
              <a:rPr lang="en-US" dirty="0" err="1">
                <a:latin typeface="+mj-lt"/>
              </a:rPr>
              <a:t>kubelet</a:t>
            </a:r>
            <a:r>
              <a:rPr lang="en-US" dirty="0">
                <a:latin typeface="+mj-lt"/>
              </a:rPr>
              <a:t> considers the container to be alive and healthy. If the command returns a non-zero value, the </a:t>
            </a:r>
            <a:r>
              <a:rPr lang="en-US" dirty="0" err="1">
                <a:latin typeface="+mj-lt"/>
              </a:rPr>
              <a:t>kubelet</a:t>
            </a:r>
            <a:r>
              <a:rPr lang="en-US" dirty="0">
                <a:latin typeface="+mj-lt"/>
              </a:rPr>
              <a:t> kills the container and restarts it.</a:t>
            </a:r>
          </a:p>
        </p:txBody>
      </p:sp>
    </p:spTree>
    <p:extLst>
      <p:ext uri="{BB962C8B-B14F-4D97-AF65-F5344CB8AC3E}">
        <p14:creationId xmlns:p14="http://schemas.microsoft.com/office/powerpoint/2010/main" val="28549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E0D1-F702-DBCF-1B77-2168EEED5A70}"/>
              </a:ext>
            </a:extLst>
          </p:cNvPr>
          <p:cNvSpPr>
            <a:spLocks noGrp="1"/>
          </p:cNvSpPr>
          <p:nvPr>
            <p:ph type="title"/>
          </p:nvPr>
        </p:nvSpPr>
        <p:spPr/>
        <p:txBody>
          <a:bodyPr>
            <a:normAutofit/>
          </a:bodyPr>
          <a:lstStyle/>
          <a:p>
            <a:r>
              <a:rPr lang="en-US" sz="2800" b="0" i="0" dirty="0">
                <a:solidFill>
                  <a:srgbClr val="222222"/>
                </a:solidFill>
                <a:effectLst/>
                <a:latin typeface="open sans" panose="020B0606030504020204" pitchFamily="34" charset="0"/>
              </a:rPr>
              <a:t>Within 30 seconds, view the Pod events:</a:t>
            </a:r>
            <a:endParaRPr lang="en-US" sz="2800" dirty="0"/>
          </a:p>
        </p:txBody>
      </p:sp>
      <p:pic>
        <p:nvPicPr>
          <p:cNvPr id="5" name="Content Placeholder 4">
            <a:extLst>
              <a:ext uri="{FF2B5EF4-FFF2-40B4-BE49-F238E27FC236}">
                <a16:creationId xmlns:a16="http://schemas.microsoft.com/office/drawing/2014/main" id="{5C0525D1-9D88-D494-FE6D-35F61B52B75C}"/>
              </a:ext>
            </a:extLst>
          </p:cNvPr>
          <p:cNvPicPr>
            <a:picLocks noGrp="1" noChangeAspect="1"/>
          </p:cNvPicPr>
          <p:nvPr>
            <p:ph idx="1"/>
          </p:nvPr>
        </p:nvPicPr>
        <p:blipFill>
          <a:blip r:embed="rId2"/>
          <a:stretch>
            <a:fillRect/>
          </a:stretch>
        </p:blipFill>
        <p:spPr>
          <a:xfrm>
            <a:off x="838200" y="3240349"/>
            <a:ext cx="10515600" cy="2895407"/>
          </a:xfrm>
        </p:spPr>
      </p:pic>
    </p:spTree>
    <p:extLst>
      <p:ext uri="{BB962C8B-B14F-4D97-AF65-F5344CB8AC3E}">
        <p14:creationId xmlns:p14="http://schemas.microsoft.com/office/powerpoint/2010/main" val="60652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9A3D-4EAD-339E-20A3-50F605D7C2FA}"/>
              </a:ext>
            </a:extLst>
          </p:cNvPr>
          <p:cNvSpPr>
            <a:spLocks noGrp="1"/>
          </p:cNvSpPr>
          <p:nvPr>
            <p:ph type="title"/>
          </p:nvPr>
        </p:nvSpPr>
        <p:spPr/>
        <p:txBody>
          <a:bodyPr/>
          <a:lstStyle/>
          <a:p>
            <a:r>
              <a:rPr lang="en-US" sz="2000" b="0" i="0" dirty="0">
                <a:solidFill>
                  <a:srgbClr val="222222"/>
                </a:solidFill>
                <a:effectLst/>
                <a:latin typeface="open sans" panose="020B0606030504020204" pitchFamily="34" charset="0"/>
              </a:rPr>
              <a:t>After 35 seconds, view the Pod events again</a:t>
            </a:r>
            <a:r>
              <a:rPr lang="en-US" b="0" i="0" dirty="0">
                <a:solidFill>
                  <a:srgbClr val="222222"/>
                </a:solidFill>
                <a:effectLst/>
                <a:latin typeface="open sans" panose="020B0606030504020204" pitchFamily="34" charset="0"/>
              </a:rPr>
              <a:t>:</a:t>
            </a:r>
            <a:endParaRPr lang="en-US" dirty="0"/>
          </a:p>
        </p:txBody>
      </p:sp>
      <p:pic>
        <p:nvPicPr>
          <p:cNvPr id="5" name="Content Placeholder 4">
            <a:extLst>
              <a:ext uri="{FF2B5EF4-FFF2-40B4-BE49-F238E27FC236}">
                <a16:creationId xmlns:a16="http://schemas.microsoft.com/office/drawing/2014/main" id="{3BCB563A-8F12-2627-4236-893E2A60CE9B}"/>
              </a:ext>
            </a:extLst>
          </p:cNvPr>
          <p:cNvPicPr>
            <a:picLocks noGrp="1" noChangeAspect="1"/>
          </p:cNvPicPr>
          <p:nvPr>
            <p:ph idx="1"/>
          </p:nvPr>
        </p:nvPicPr>
        <p:blipFill>
          <a:blip r:embed="rId2"/>
          <a:stretch>
            <a:fillRect/>
          </a:stretch>
        </p:blipFill>
        <p:spPr>
          <a:xfrm>
            <a:off x="838200" y="2438400"/>
            <a:ext cx="10515600" cy="2632277"/>
          </a:xfrm>
        </p:spPr>
      </p:pic>
    </p:spTree>
    <p:extLst>
      <p:ext uri="{BB962C8B-B14F-4D97-AF65-F5344CB8AC3E}">
        <p14:creationId xmlns:p14="http://schemas.microsoft.com/office/powerpoint/2010/main" val="2049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23F5-69EF-2320-DBB6-B39C653AD993}"/>
              </a:ext>
            </a:extLst>
          </p:cNvPr>
          <p:cNvSpPr>
            <a:spLocks noGrp="1"/>
          </p:cNvSpPr>
          <p:nvPr>
            <p:ph type="title"/>
          </p:nvPr>
        </p:nvSpPr>
        <p:spPr/>
        <p:txBody>
          <a:bodyPr>
            <a:normAutofit/>
          </a:bodyPr>
          <a:lstStyle/>
          <a:p>
            <a:r>
              <a:rPr lang="en-US" sz="2000" b="0" i="0" dirty="0">
                <a:solidFill>
                  <a:srgbClr val="222222"/>
                </a:solidFill>
                <a:effectLst/>
                <a:latin typeface="open sans" panose="020B0606030504020204" pitchFamily="34" charset="0"/>
              </a:rPr>
              <a:t>Wait another 30 seconds, and verify that the container has been restarted:</a:t>
            </a:r>
            <a:endParaRPr lang="en-US" sz="2000" dirty="0"/>
          </a:p>
        </p:txBody>
      </p:sp>
      <p:pic>
        <p:nvPicPr>
          <p:cNvPr id="5" name="Content Placeholder 4">
            <a:extLst>
              <a:ext uri="{FF2B5EF4-FFF2-40B4-BE49-F238E27FC236}">
                <a16:creationId xmlns:a16="http://schemas.microsoft.com/office/drawing/2014/main" id="{9B8D7C98-2D0D-7861-86EC-5EBD6BE65E35}"/>
              </a:ext>
            </a:extLst>
          </p:cNvPr>
          <p:cNvPicPr>
            <a:picLocks noGrp="1" noChangeAspect="1"/>
          </p:cNvPicPr>
          <p:nvPr>
            <p:ph idx="1"/>
          </p:nvPr>
        </p:nvPicPr>
        <p:blipFill>
          <a:blip r:embed="rId2"/>
          <a:stretch>
            <a:fillRect/>
          </a:stretch>
        </p:blipFill>
        <p:spPr>
          <a:xfrm>
            <a:off x="838200" y="3165414"/>
            <a:ext cx="10515600" cy="2307733"/>
          </a:xfrm>
        </p:spPr>
      </p:pic>
    </p:spTree>
    <p:extLst>
      <p:ext uri="{BB962C8B-B14F-4D97-AF65-F5344CB8AC3E}">
        <p14:creationId xmlns:p14="http://schemas.microsoft.com/office/powerpoint/2010/main" val="418025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18BF-3D58-C313-B52D-4501D18F986E}"/>
              </a:ext>
            </a:extLst>
          </p:cNvPr>
          <p:cNvSpPr>
            <a:spLocks noGrp="1"/>
          </p:cNvSpPr>
          <p:nvPr>
            <p:ph type="title"/>
          </p:nvPr>
        </p:nvSpPr>
        <p:spPr/>
        <p:txBody>
          <a:bodyPr/>
          <a:lstStyle/>
          <a:p>
            <a:r>
              <a:rPr lang="en-US" dirty="0" err="1"/>
              <a:t>ReadinessProbe</a:t>
            </a:r>
            <a:endParaRPr lang="en-US" dirty="0"/>
          </a:p>
        </p:txBody>
      </p:sp>
      <p:sp>
        <p:nvSpPr>
          <p:cNvPr id="3" name="Content Placeholder 2">
            <a:extLst>
              <a:ext uri="{FF2B5EF4-FFF2-40B4-BE49-F238E27FC236}">
                <a16:creationId xmlns:a16="http://schemas.microsoft.com/office/drawing/2014/main" id="{F078A12A-4749-5365-FFEF-A22401F68315}"/>
              </a:ext>
            </a:extLst>
          </p:cNvPr>
          <p:cNvSpPr>
            <a:spLocks noGrp="1"/>
          </p:cNvSpPr>
          <p:nvPr>
            <p:ph idx="1"/>
          </p:nvPr>
        </p:nvSpPr>
        <p:spPr/>
        <p:txBody>
          <a:bodyPr/>
          <a:lstStyle/>
          <a:p>
            <a:r>
              <a:rPr lang="en-US" dirty="0">
                <a:latin typeface="+mj-lt"/>
              </a:rPr>
              <a:t>Sometimes, applications are temporarily unable to serve traffic. For example, an application might need to load large data or configuration files during startup, or depend on external services after startup. In such cases, you don't want to kill the application, but you don't want to send it requests either.</a:t>
            </a:r>
          </a:p>
          <a:p>
            <a:r>
              <a:rPr lang="en-US" b="0" i="0" dirty="0">
                <a:solidFill>
                  <a:srgbClr val="000000"/>
                </a:solidFill>
                <a:effectLst/>
                <a:latin typeface="+mj-lt"/>
              </a:rPr>
              <a:t>Readiness probes runs on the container during its whole lifecycle.</a:t>
            </a:r>
          </a:p>
          <a:p>
            <a:r>
              <a:rPr lang="en-US" dirty="0">
                <a:latin typeface="+mj-lt"/>
              </a:rPr>
              <a:t>Readiness probes are configured similarly to liveness probes. The only difference is that you use the </a:t>
            </a:r>
            <a:r>
              <a:rPr lang="en-US" dirty="0" err="1">
                <a:latin typeface="+mj-lt"/>
              </a:rPr>
              <a:t>readinessProbe</a:t>
            </a:r>
            <a:r>
              <a:rPr lang="en-US" dirty="0">
                <a:latin typeface="+mj-lt"/>
              </a:rPr>
              <a:t> field instead of the </a:t>
            </a:r>
            <a:r>
              <a:rPr lang="en-US" dirty="0" err="1">
                <a:latin typeface="+mj-lt"/>
              </a:rPr>
              <a:t>livenessProbe</a:t>
            </a:r>
            <a:r>
              <a:rPr lang="en-US" dirty="0">
                <a:latin typeface="+mj-lt"/>
              </a:rPr>
              <a:t> field.</a:t>
            </a:r>
          </a:p>
        </p:txBody>
      </p:sp>
    </p:spTree>
    <p:extLst>
      <p:ext uri="{BB962C8B-B14F-4D97-AF65-F5344CB8AC3E}">
        <p14:creationId xmlns:p14="http://schemas.microsoft.com/office/powerpoint/2010/main" val="212434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2E3C-6A0D-D073-BCD6-8D211EEDB188}"/>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75909970-0127-4458-85AB-1EDAF5120AEC}"/>
              </a:ext>
            </a:extLst>
          </p:cNvPr>
          <p:cNvPicPr>
            <a:picLocks noGrp="1" noChangeAspect="1"/>
          </p:cNvPicPr>
          <p:nvPr>
            <p:ph idx="1"/>
          </p:nvPr>
        </p:nvPicPr>
        <p:blipFill>
          <a:blip r:embed="rId2"/>
          <a:stretch>
            <a:fillRect/>
          </a:stretch>
        </p:blipFill>
        <p:spPr>
          <a:xfrm>
            <a:off x="1258749" y="1789044"/>
            <a:ext cx="7686675" cy="3071571"/>
          </a:xfrm>
        </p:spPr>
      </p:pic>
    </p:spTree>
    <p:extLst>
      <p:ext uri="{BB962C8B-B14F-4D97-AF65-F5344CB8AC3E}">
        <p14:creationId xmlns:p14="http://schemas.microsoft.com/office/powerpoint/2010/main" val="2169276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349</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Probes</vt:lpstr>
      <vt:lpstr>Probes</vt:lpstr>
      <vt:lpstr>Liveness Probe</vt:lpstr>
      <vt:lpstr>..</vt:lpstr>
      <vt:lpstr>Within 30 seconds, view the Pod events:</vt:lpstr>
      <vt:lpstr>After 35 seconds, view the Pod events again:</vt:lpstr>
      <vt:lpstr>Wait another 30 seconds, and verify that the container has been restarted:</vt:lpstr>
      <vt:lpstr>ReadinessProbe</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Probes</dc:title>
  <dc:creator>john</dc:creator>
  <cp:lastModifiedBy>john</cp:lastModifiedBy>
  <cp:revision>6</cp:revision>
  <dcterms:created xsi:type="dcterms:W3CDTF">2022-09-10T06:57:17Z</dcterms:created>
  <dcterms:modified xsi:type="dcterms:W3CDTF">2022-09-17T09:20:26Z</dcterms:modified>
</cp:coreProperties>
</file>