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09EAD-577B-45FE-969E-8042B0C292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076E59-F731-1371-5AC4-42B6092EF0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3C6495-A1F7-07CC-E33E-F1EB60C38A0B}"/>
              </a:ext>
            </a:extLst>
          </p:cNvPr>
          <p:cNvSpPr>
            <a:spLocks noGrp="1"/>
          </p:cNvSpPr>
          <p:nvPr>
            <p:ph type="dt" sz="half" idx="10"/>
          </p:nvPr>
        </p:nvSpPr>
        <p:spPr/>
        <p:txBody>
          <a:bodyPr/>
          <a:lstStyle/>
          <a:p>
            <a:fld id="{A469727C-CA91-4676-A31B-014A4571B5AC}" type="datetimeFigureOut">
              <a:rPr lang="en-US" smtClean="0"/>
              <a:t>9/26/2022</a:t>
            </a:fld>
            <a:endParaRPr lang="en-US"/>
          </a:p>
        </p:txBody>
      </p:sp>
      <p:sp>
        <p:nvSpPr>
          <p:cNvPr id="5" name="Footer Placeholder 4">
            <a:extLst>
              <a:ext uri="{FF2B5EF4-FFF2-40B4-BE49-F238E27FC236}">
                <a16:creationId xmlns:a16="http://schemas.microsoft.com/office/drawing/2014/main" id="{5840CA00-B461-10DB-9588-80A8CE4DE5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8E2D4C-2D70-A61D-E41C-F1FBDE839AB0}"/>
              </a:ext>
            </a:extLst>
          </p:cNvPr>
          <p:cNvSpPr>
            <a:spLocks noGrp="1"/>
          </p:cNvSpPr>
          <p:nvPr>
            <p:ph type="sldNum" sz="quarter" idx="12"/>
          </p:nvPr>
        </p:nvSpPr>
        <p:spPr/>
        <p:txBody>
          <a:bodyPr/>
          <a:lstStyle/>
          <a:p>
            <a:fld id="{5C1A43E9-6D27-469E-906B-391CF4CFCA2B}" type="slidenum">
              <a:rPr lang="en-US" smtClean="0"/>
              <a:t>‹#›</a:t>
            </a:fld>
            <a:endParaRPr lang="en-US"/>
          </a:p>
        </p:txBody>
      </p:sp>
    </p:spTree>
    <p:extLst>
      <p:ext uri="{BB962C8B-B14F-4D97-AF65-F5344CB8AC3E}">
        <p14:creationId xmlns:p14="http://schemas.microsoft.com/office/powerpoint/2010/main" val="2460777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D5BF-C8CA-9899-EA6F-1585067CCD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DB0A19-80FC-623C-178D-7600D30FD0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B3BA6B-05AF-3539-DA01-A39DFE7EB51C}"/>
              </a:ext>
            </a:extLst>
          </p:cNvPr>
          <p:cNvSpPr>
            <a:spLocks noGrp="1"/>
          </p:cNvSpPr>
          <p:nvPr>
            <p:ph type="dt" sz="half" idx="10"/>
          </p:nvPr>
        </p:nvSpPr>
        <p:spPr/>
        <p:txBody>
          <a:bodyPr/>
          <a:lstStyle/>
          <a:p>
            <a:fld id="{A469727C-CA91-4676-A31B-014A4571B5AC}" type="datetimeFigureOut">
              <a:rPr lang="en-US" smtClean="0"/>
              <a:t>9/26/2022</a:t>
            </a:fld>
            <a:endParaRPr lang="en-US"/>
          </a:p>
        </p:txBody>
      </p:sp>
      <p:sp>
        <p:nvSpPr>
          <p:cNvPr id="5" name="Footer Placeholder 4">
            <a:extLst>
              <a:ext uri="{FF2B5EF4-FFF2-40B4-BE49-F238E27FC236}">
                <a16:creationId xmlns:a16="http://schemas.microsoft.com/office/drawing/2014/main" id="{E8315FC2-3BE4-FEAF-732F-2CCEC61BA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AEEB50-70BA-D0F8-B93D-AC8EB5EE6E56}"/>
              </a:ext>
            </a:extLst>
          </p:cNvPr>
          <p:cNvSpPr>
            <a:spLocks noGrp="1"/>
          </p:cNvSpPr>
          <p:nvPr>
            <p:ph type="sldNum" sz="quarter" idx="12"/>
          </p:nvPr>
        </p:nvSpPr>
        <p:spPr/>
        <p:txBody>
          <a:bodyPr/>
          <a:lstStyle/>
          <a:p>
            <a:fld id="{5C1A43E9-6D27-469E-906B-391CF4CFCA2B}" type="slidenum">
              <a:rPr lang="en-US" smtClean="0"/>
              <a:t>‹#›</a:t>
            </a:fld>
            <a:endParaRPr lang="en-US"/>
          </a:p>
        </p:txBody>
      </p:sp>
    </p:spTree>
    <p:extLst>
      <p:ext uri="{BB962C8B-B14F-4D97-AF65-F5344CB8AC3E}">
        <p14:creationId xmlns:p14="http://schemas.microsoft.com/office/powerpoint/2010/main" val="1491373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D50539-AFB7-2114-9723-25E95A714B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F10AC6-EB4B-CC8C-FFD8-5356AB47B6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7B22E-48D9-AE07-B04E-DE85ADBD89A9}"/>
              </a:ext>
            </a:extLst>
          </p:cNvPr>
          <p:cNvSpPr>
            <a:spLocks noGrp="1"/>
          </p:cNvSpPr>
          <p:nvPr>
            <p:ph type="dt" sz="half" idx="10"/>
          </p:nvPr>
        </p:nvSpPr>
        <p:spPr/>
        <p:txBody>
          <a:bodyPr/>
          <a:lstStyle/>
          <a:p>
            <a:fld id="{A469727C-CA91-4676-A31B-014A4571B5AC}" type="datetimeFigureOut">
              <a:rPr lang="en-US" smtClean="0"/>
              <a:t>9/26/2022</a:t>
            </a:fld>
            <a:endParaRPr lang="en-US"/>
          </a:p>
        </p:txBody>
      </p:sp>
      <p:sp>
        <p:nvSpPr>
          <p:cNvPr id="5" name="Footer Placeholder 4">
            <a:extLst>
              <a:ext uri="{FF2B5EF4-FFF2-40B4-BE49-F238E27FC236}">
                <a16:creationId xmlns:a16="http://schemas.microsoft.com/office/drawing/2014/main" id="{852AC446-7B32-4061-47A6-1A0F691DB0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2CCE7-C1CA-824E-5E2D-5F01984630B6}"/>
              </a:ext>
            </a:extLst>
          </p:cNvPr>
          <p:cNvSpPr>
            <a:spLocks noGrp="1"/>
          </p:cNvSpPr>
          <p:nvPr>
            <p:ph type="sldNum" sz="quarter" idx="12"/>
          </p:nvPr>
        </p:nvSpPr>
        <p:spPr/>
        <p:txBody>
          <a:bodyPr/>
          <a:lstStyle/>
          <a:p>
            <a:fld id="{5C1A43E9-6D27-469E-906B-391CF4CFCA2B}" type="slidenum">
              <a:rPr lang="en-US" smtClean="0"/>
              <a:t>‹#›</a:t>
            </a:fld>
            <a:endParaRPr lang="en-US"/>
          </a:p>
        </p:txBody>
      </p:sp>
    </p:spTree>
    <p:extLst>
      <p:ext uri="{BB962C8B-B14F-4D97-AF65-F5344CB8AC3E}">
        <p14:creationId xmlns:p14="http://schemas.microsoft.com/office/powerpoint/2010/main" val="3253765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D4AAB-89A0-1DED-D4B1-946CEB9225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BFC4B9-B3D7-26DF-5B78-D8838A2A97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2EDB07-F628-F662-39C7-D030764175BD}"/>
              </a:ext>
            </a:extLst>
          </p:cNvPr>
          <p:cNvSpPr>
            <a:spLocks noGrp="1"/>
          </p:cNvSpPr>
          <p:nvPr>
            <p:ph type="dt" sz="half" idx="10"/>
          </p:nvPr>
        </p:nvSpPr>
        <p:spPr/>
        <p:txBody>
          <a:bodyPr/>
          <a:lstStyle/>
          <a:p>
            <a:fld id="{A469727C-CA91-4676-A31B-014A4571B5AC}" type="datetimeFigureOut">
              <a:rPr lang="en-US" smtClean="0"/>
              <a:t>9/26/2022</a:t>
            </a:fld>
            <a:endParaRPr lang="en-US"/>
          </a:p>
        </p:txBody>
      </p:sp>
      <p:sp>
        <p:nvSpPr>
          <p:cNvPr id="5" name="Footer Placeholder 4">
            <a:extLst>
              <a:ext uri="{FF2B5EF4-FFF2-40B4-BE49-F238E27FC236}">
                <a16:creationId xmlns:a16="http://schemas.microsoft.com/office/drawing/2014/main" id="{5CBEE3DA-049B-A4E2-8484-AA07061A7B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DAE335-35C4-3416-5044-18EB8FD9FBA7}"/>
              </a:ext>
            </a:extLst>
          </p:cNvPr>
          <p:cNvSpPr>
            <a:spLocks noGrp="1"/>
          </p:cNvSpPr>
          <p:nvPr>
            <p:ph type="sldNum" sz="quarter" idx="12"/>
          </p:nvPr>
        </p:nvSpPr>
        <p:spPr/>
        <p:txBody>
          <a:bodyPr/>
          <a:lstStyle/>
          <a:p>
            <a:fld id="{5C1A43E9-6D27-469E-906B-391CF4CFCA2B}" type="slidenum">
              <a:rPr lang="en-US" smtClean="0"/>
              <a:t>‹#›</a:t>
            </a:fld>
            <a:endParaRPr lang="en-US"/>
          </a:p>
        </p:txBody>
      </p:sp>
    </p:spTree>
    <p:extLst>
      <p:ext uri="{BB962C8B-B14F-4D97-AF65-F5344CB8AC3E}">
        <p14:creationId xmlns:p14="http://schemas.microsoft.com/office/powerpoint/2010/main" val="1225838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03484-1574-0DE2-7AE4-C8BD7D6786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83740F-E6A5-E778-A3C4-EB00FB3ADC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C018CC-89AF-D5E8-0DD2-242C6B9A409F}"/>
              </a:ext>
            </a:extLst>
          </p:cNvPr>
          <p:cNvSpPr>
            <a:spLocks noGrp="1"/>
          </p:cNvSpPr>
          <p:nvPr>
            <p:ph type="dt" sz="half" idx="10"/>
          </p:nvPr>
        </p:nvSpPr>
        <p:spPr/>
        <p:txBody>
          <a:bodyPr/>
          <a:lstStyle/>
          <a:p>
            <a:fld id="{A469727C-CA91-4676-A31B-014A4571B5AC}" type="datetimeFigureOut">
              <a:rPr lang="en-US" smtClean="0"/>
              <a:t>9/26/2022</a:t>
            </a:fld>
            <a:endParaRPr lang="en-US"/>
          </a:p>
        </p:txBody>
      </p:sp>
      <p:sp>
        <p:nvSpPr>
          <p:cNvPr id="5" name="Footer Placeholder 4">
            <a:extLst>
              <a:ext uri="{FF2B5EF4-FFF2-40B4-BE49-F238E27FC236}">
                <a16:creationId xmlns:a16="http://schemas.microsoft.com/office/drawing/2014/main" id="{1119AA4C-4094-51A0-39B1-7B4B702AD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D26A3-3848-704F-7CE8-DC6BAD077F0D}"/>
              </a:ext>
            </a:extLst>
          </p:cNvPr>
          <p:cNvSpPr>
            <a:spLocks noGrp="1"/>
          </p:cNvSpPr>
          <p:nvPr>
            <p:ph type="sldNum" sz="quarter" idx="12"/>
          </p:nvPr>
        </p:nvSpPr>
        <p:spPr/>
        <p:txBody>
          <a:bodyPr/>
          <a:lstStyle/>
          <a:p>
            <a:fld id="{5C1A43E9-6D27-469E-906B-391CF4CFCA2B}" type="slidenum">
              <a:rPr lang="en-US" smtClean="0"/>
              <a:t>‹#›</a:t>
            </a:fld>
            <a:endParaRPr lang="en-US"/>
          </a:p>
        </p:txBody>
      </p:sp>
    </p:spTree>
    <p:extLst>
      <p:ext uri="{BB962C8B-B14F-4D97-AF65-F5344CB8AC3E}">
        <p14:creationId xmlns:p14="http://schemas.microsoft.com/office/powerpoint/2010/main" val="176768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0C986-D8E0-68A7-B28F-5450E5407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3B68EF-B903-2F37-F91B-8BB9E2C75E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298C53-9E14-F644-F165-55D677BCC7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67E624-6565-23A2-8710-42E0C84CFCF2}"/>
              </a:ext>
            </a:extLst>
          </p:cNvPr>
          <p:cNvSpPr>
            <a:spLocks noGrp="1"/>
          </p:cNvSpPr>
          <p:nvPr>
            <p:ph type="dt" sz="half" idx="10"/>
          </p:nvPr>
        </p:nvSpPr>
        <p:spPr/>
        <p:txBody>
          <a:bodyPr/>
          <a:lstStyle/>
          <a:p>
            <a:fld id="{A469727C-CA91-4676-A31B-014A4571B5AC}" type="datetimeFigureOut">
              <a:rPr lang="en-US" smtClean="0"/>
              <a:t>9/26/2022</a:t>
            </a:fld>
            <a:endParaRPr lang="en-US"/>
          </a:p>
        </p:txBody>
      </p:sp>
      <p:sp>
        <p:nvSpPr>
          <p:cNvPr id="6" name="Footer Placeholder 5">
            <a:extLst>
              <a:ext uri="{FF2B5EF4-FFF2-40B4-BE49-F238E27FC236}">
                <a16:creationId xmlns:a16="http://schemas.microsoft.com/office/drawing/2014/main" id="{5C21A510-AAE4-5163-AEC7-B8C26950C7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C1777F-3C47-7381-4F6D-314B4D9C2800}"/>
              </a:ext>
            </a:extLst>
          </p:cNvPr>
          <p:cNvSpPr>
            <a:spLocks noGrp="1"/>
          </p:cNvSpPr>
          <p:nvPr>
            <p:ph type="sldNum" sz="quarter" idx="12"/>
          </p:nvPr>
        </p:nvSpPr>
        <p:spPr/>
        <p:txBody>
          <a:bodyPr/>
          <a:lstStyle/>
          <a:p>
            <a:fld id="{5C1A43E9-6D27-469E-906B-391CF4CFCA2B}" type="slidenum">
              <a:rPr lang="en-US" smtClean="0"/>
              <a:t>‹#›</a:t>
            </a:fld>
            <a:endParaRPr lang="en-US"/>
          </a:p>
        </p:txBody>
      </p:sp>
    </p:spTree>
    <p:extLst>
      <p:ext uri="{BB962C8B-B14F-4D97-AF65-F5344CB8AC3E}">
        <p14:creationId xmlns:p14="http://schemas.microsoft.com/office/powerpoint/2010/main" val="850322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F2F1-579B-9158-0234-97090CF0F8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46FF44-5B53-2A07-8586-83DAD83312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A43927-267A-8DE0-A2AE-DB848012B0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1031BC-00D5-0D50-B77A-D84FF6EACB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D785A6-A456-331E-FDFF-8748D940BF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FB9BC2-4ABE-49A1-4DEA-799DBFD72FDE}"/>
              </a:ext>
            </a:extLst>
          </p:cNvPr>
          <p:cNvSpPr>
            <a:spLocks noGrp="1"/>
          </p:cNvSpPr>
          <p:nvPr>
            <p:ph type="dt" sz="half" idx="10"/>
          </p:nvPr>
        </p:nvSpPr>
        <p:spPr/>
        <p:txBody>
          <a:bodyPr/>
          <a:lstStyle/>
          <a:p>
            <a:fld id="{A469727C-CA91-4676-A31B-014A4571B5AC}" type="datetimeFigureOut">
              <a:rPr lang="en-US" smtClean="0"/>
              <a:t>9/26/2022</a:t>
            </a:fld>
            <a:endParaRPr lang="en-US"/>
          </a:p>
        </p:txBody>
      </p:sp>
      <p:sp>
        <p:nvSpPr>
          <p:cNvPr id="8" name="Footer Placeholder 7">
            <a:extLst>
              <a:ext uri="{FF2B5EF4-FFF2-40B4-BE49-F238E27FC236}">
                <a16:creationId xmlns:a16="http://schemas.microsoft.com/office/drawing/2014/main" id="{4F6BB230-E453-1A0B-0960-1150CB187C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177495-85A9-10A6-534F-4E2EF1592C6E}"/>
              </a:ext>
            </a:extLst>
          </p:cNvPr>
          <p:cNvSpPr>
            <a:spLocks noGrp="1"/>
          </p:cNvSpPr>
          <p:nvPr>
            <p:ph type="sldNum" sz="quarter" idx="12"/>
          </p:nvPr>
        </p:nvSpPr>
        <p:spPr/>
        <p:txBody>
          <a:bodyPr/>
          <a:lstStyle/>
          <a:p>
            <a:fld id="{5C1A43E9-6D27-469E-906B-391CF4CFCA2B}" type="slidenum">
              <a:rPr lang="en-US" smtClean="0"/>
              <a:t>‹#›</a:t>
            </a:fld>
            <a:endParaRPr lang="en-US"/>
          </a:p>
        </p:txBody>
      </p:sp>
    </p:spTree>
    <p:extLst>
      <p:ext uri="{BB962C8B-B14F-4D97-AF65-F5344CB8AC3E}">
        <p14:creationId xmlns:p14="http://schemas.microsoft.com/office/powerpoint/2010/main" val="3511923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079F-36C9-B646-AF0C-439D9D8B5E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EF8BB4-2DA0-AD79-7471-00A32552EE78}"/>
              </a:ext>
            </a:extLst>
          </p:cNvPr>
          <p:cNvSpPr>
            <a:spLocks noGrp="1"/>
          </p:cNvSpPr>
          <p:nvPr>
            <p:ph type="dt" sz="half" idx="10"/>
          </p:nvPr>
        </p:nvSpPr>
        <p:spPr/>
        <p:txBody>
          <a:bodyPr/>
          <a:lstStyle/>
          <a:p>
            <a:fld id="{A469727C-CA91-4676-A31B-014A4571B5AC}" type="datetimeFigureOut">
              <a:rPr lang="en-US" smtClean="0"/>
              <a:t>9/26/2022</a:t>
            </a:fld>
            <a:endParaRPr lang="en-US"/>
          </a:p>
        </p:txBody>
      </p:sp>
      <p:sp>
        <p:nvSpPr>
          <p:cNvPr id="4" name="Footer Placeholder 3">
            <a:extLst>
              <a:ext uri="{FF2B5EF4-FFF2-40B4-BE49-F238E27FC236}">
                <a16:creationId xmlns:a16="http://schemas.microsoft.com/office/drawing/2014/main" id="{6C768D59-186B-E8F1-C943-D473B6F37F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A0CF56-DE94-A7A6-5AF1-2C450E9E2FEE}"/>
              </a:ext>
            </a:extLst>
          </p:cNvPr>
          <p:cNvSpPr>
            <a:spLocks noGrp="1"/>
          </p:cNvSpPr>
          <p:nvPr>
            <p:ph type="sldNum" sz="quarter" idx="12"/>
          </p:nvPr>
        </p:nvSpPr>
        <p:spPr/>
        <p:txBody>
          <a:bodyPr/>
          <a:lstStyle/>
          <a:p>
            <a:fld id="{5C1A43E9-6D27-469E-906B-391CF4CFCA2B}" type="slidenum">
              <a:rPr lang="en-US" smtClean="0"/>
              <a:t>‹#›</a:t>
            </a:fld>
            <a:endParaRPr lang="en-US"/>
          </a:p>
        </p:txBody>
      </p:sp>
    </p:spTree>
    <p:extLst>
      <p:ext uri="{BB962C8B-B14F-4D97-AF65-F5344CB8AC3E}">
        <p14:creationId xmlns:p14="http://schemas.microsoft.com/office/powerpoint/2010/main" val="106396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596E61-567F-D837-2E32-4517E99B476C}"/>
              </a:ext>
            </a:extLst>
          </p:cNvPr>
          <p:cNvSpPr>
            <a:spLocks noGrp="1"/>
          </p:cNvSpPr>
          <p:nvPr>
            <p:ph type="dt" sz="half" idx="10"/>
          </p:nvPr>
        </p:nvSpPr>
        <p:spPr/>
        <p:txBody>
          <a:bodyPr/>
          <a:lstStyle/>
          <a:p>
            <a:fld id="{A469727C-CA91-4676-A31B-014A4571B5AC}" type="datetimeFigureOut">
              <a:rPr lang="en-US" smtClean="0"/>
              <a:t>9/26/2022</a:t>
            </a:fld>
            <a:endParaRPr lang="en-US"/>
          </a:p>
        </p:txBody>
      </p:sp>
      <p:sp>
        <p:nvSpPr>
          <p:cNvPr id="3" name="Footer Placeholder 2">
            <a:extLst>
              <a:ext uri="{FF2B5EF4-FFF2-40B4-BE49-F238E27FC236}">
                <a16:creationId xmlns:a16="http://schemas.microsoft.com/office/drawing/2014/main" id="{D9C91671-8ED4-A121-6A31-46815E87F0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33968D-B108-6E97-D02E-1CC55F14CF12}"/>
              </a:ext>
            </a:extLst>
          </p:cNvPr>
          <p:cNvSpPr>
            <a:spLocks noGrp="1"/>
          </p:cNvSpPr>
          <p:nvPr>
            <p:ph type="sldNum" sz="quarter" idx="12"/>
          </p:nvPr>
        </p:nvSpPr>
        <p:spPr/>
        <p:txBody>
          <a:bodyPr/>
          <a:lstStyle/>
          <a:p>
            <a:fld id="{5C1A43E9-6D27-469E-906B-391CF4CFCA2B}" type="slidenum">
              <a:rPr lang="en-US" smtClean="0"/>
              <a:t>‹#›</a:t>
            </a:fld>
            <a:endParaRPr lang="en-US"/>
          </a:p>
        </p:txBody>
      </p:sp>
    </p:spTree>
    <p:extLst>
      <p:ext uri="{BB962C8B-B14F-4D97-AF65-F5344CB8AC3E}">
        <p14:creationId xmlns:p14="http://schemas.microsoft.com/office/powerpoint/2010/main" val="29012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A99A-0872-7CF4-BEC9-70FCC5085E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A7D3EA-C2FE-16A2-F887-899E808191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B0F3A1-43A7-177B-7A1E-558339D567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2EB0CC-878D-598B-C8F7-E277FDFADCDD}"/>
              </a:ext>
            </a:extLst>
          </p:cNvPr>
          <p:cNvSpPr>
            <a:spLocks noGrp="1"/>
          </p:cNvSpPr>
          <p:nvPr>
            <p:ph type="dt" sz="half" idx="10"/>
          </p:nvPr>
        </p:nvSpPr>
        <p:spPr/>
        <p:txBody>
          <a:bodyPr/>
          <a:lstStyle/>
          <a:p>
            <a:fld id="{A469727C-CA91-4676-A31B-014A4571B5AC}" type="datetimeFigureOut">
              <a:rPr lang="en-US" smtClean="0"/>
              <a:t>9/26/2022</a:t>
            </a:fld>
            <a:endParaRPr lang="en-US"/>
          </a:p>
        </p:txBody>
      </p:sp>
      <p:sp>
        <p:nvSpPr>
          <p:cNvPr id="6" name="Footer Placeholder 5">
            <a:extLst>
              <a:ext uri="{FF2B5EF4-FFF2-40B4-BE49-F238E27FC236}">
                <a16:creationId xmlns:a16="http://schemas.microsoft.com/office/drawing/2014/main" id="{705C0A9B-9BDF-966F-6D13-83B2E0E763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FB71F6-92A2-4E69-6B61-A66CD651D55D}"/>
              </a:ext>
            </a:extLst>
          </p:cNvPr>
          <p:cNvSpPr>
            <a:spLocks noGrp="1"/>
          </p:cNvSpPr>
          <p:nvPr>
            <p:ph type="sldNum" sz="quarter" idx="12"/>
          </p:nvPr>
        </p:nvSpPr>
        <p:spPr/>
        <p:txBody>
          <a:bodyPr/>
          <a:lstStyle/>
          <a:p>
            <a:fld id="{5C1A43E9-6D27-469E-906B-391CF4CFCA2B}" type="slidenum">
              <a:rPr lang="en-US" smtClean="0"/>
              <a:t>‹#›</a:t>
            </a:fld>
            <a:endParaRPr lang="en-US"/>
          </a:p>
        </p:txBody>
      </p:sp>
    </p:spTree>
    <p:extLst>
      <p:ext uri="{BB962C8B-B14F-4D97-AF65-F5344CB8AC3E}">
        <p14:creationId xmlns:p14="http://schemas.microsoft.com/office/powerpoint/2010/main" val="827450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D46EC-01F8-7D15-3AAE-57B467E220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780603-EDA0-98FE-BC59-70B1DAE139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90DD0C-9340-C530-9CED-2F6282C81C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46EDB6-FF2C-E4AC-04D6-FC02F01F5620}"/>
              </a:ext>
            </a:extLst>
          </p:cNvPr>
          <p:cNvSpPr>
            <a:spLocks noGrp="1"/>
          </p:cNvSpPr>
          <p:nvPr>
            <p:ph type="dt" sz="half" idx="10"/>
          </p:nvPr>
        </p:nvSpPr>
        <p:spPr/>
        <p:txBody>
          <a:bodyPr/>
          <a:lstStyle/>
          <a:p>
            <a:fld id="{A469727C-CA91-4676-A31B-014A4571B5AC}" type="datetimeFigureOut">
              <a:rPr lang="en-US" smtClean="0"/>
              <a:t>9/26/2022</a:t>
            </a:fld>
            <a:endParaRPr lang="en-US"/>
          </a:p>
        </p:txBody>
      </p:sp>
      <p:sp>
        <p:nvSpPr>
          <p:cNvPr id="6" name="Footer Placeholder 5">
            <a:extLst>
              <a:ext uri="{FF2B5EF4-FFF2-40B4-BE49-F238E27FC236}">
                <a16:creationId xmlns:a16="http://schemas.microsoft.com/office/drawing/2014/main" id="{5F7CF347-7196-9851-9261-331130305D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F438C4-19BF-7379-0C7A-103C928F69DB}"/>
              </a:ext>
            </a:extLst>
          </p:cNvPr>
          <p:cNvSpPr>
            <a:spLocks noGrp="1"/>
          </p:cNvSpPr>
          <p:nvPr>
            <p:ph type="sldNum" sz="quarter" idx="12"/>
          </p:nvPr>
        </p:nvSpPr>
        <p:spPr/>
        <p:txBody>
          <a:bodyPr/>
          <a:lstStyle/>
          <a:p>
            <a:fld id="{5C1A43E9-6D27-469E-906B-391CF4CFCA2B}" type="slidenum">
              <a:rPr lang="en-US" smtClean="0"/>
              <a:t>‹#›</a:t>
            </a:fld>
            <a:endParaRPr lang="en-US"/>
          </a:p>
        </p:txBody>
      </p:sp>
    </p:spTree>
    <p:extLst>
      <p:ext uri="{BB962C8B-B14F-4D97-AF65-F5344CB8AC3E}">
        <p14:creationId xmlns:p14="http://schemas.microsoft.com/office/powerpoint/2010/main" val="947369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180585-693A-4656-439F-649FC8849A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2CFC4A-7EDE-8707-015F-E205506C1C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334BA-EB8C-C67C-34B0-CFA24DF5A3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9727C-CA91-4676-A31B-014A4571B5AC}" type="datetimeFigureOut">
              <a:rPr lang="en-US" smtClean="0"/>
              <a:t>9/26/2022</a:t>
            </a:fld>
            <a:endParaRPr lang="en-US"/>
          </a:p>
        </p:txBody>
      </p:sp>
      <p:sp>
        <p:nvSpPr>
          <p:cNvPr id="5" name="Footer Placeholder 4">
            <a:extLst>
              <a:ext uri="{FF2B5EF4-FFF2-40B4-BE49-F238E27FC236}">
                <a16:creationId xmlns:a16="http://schemas.microsoft.com/office/drawing/2014/main" id="{6E9E9AAB-42BB-370B-A061-2B36E97CB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150FD2-622E-F76E-BDE0-D65E0392C3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A43E9-6D27-469E-906B-391CF4CFCA2B}" type="slidenum">
              <a:rPr lang="en-US" smtClean="0"/>
              <a:t>‹#›</a:t>
            </a:fld>
            <a:endParaRPr lang="en-US"/>
          </a:p>
        </p:txBody>
      </p:sp>
    </p:spTree>
    <p:extLst>
      <p:ext uri="{BB962C8B-B14F-4D97-AF65-F5344CB8AC3E}">
        <p14:creationId xmlns:p14="http://schemas.microsoft.com/office/powerpoint/2010/main" val="2195410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40B8C-5140-AF98-3293-DDAF6A51C494}"/>
              </a:ext>
            </a:extLst>
          </p:cNvPr>
          <p:cNvSpPr>
            <a:spLocks noGrp="1"/>
          </p:cNvSpPr>
          <p:nvPr>
            <p:ph type="ctrTitle"/>
          </p:nvPr>
        </p:nvSpPr>
        <p:spPr/>
        <p:txBody>
          <a:bodyPr/>
          <a:lstStyle/>
          <a:p>
            <a:r>
              <a:rPr lang="en-US" dirty="0"/>
              <a:t>Stateful sets	</a:t>
            </a:r>
          </a:p>
        </p:txBody>
      </p:sp>
      <p:sp>
        <p:nvSpPr>
          <p:cNvPr id="3" name="Subtitle 2">
            <a:extLst>
              <a:ext uri="{FF2B5EF4-FFF2-40B4-BE49-F238E27FC236}">
                <a16:creationId xmlns:a16="http://schemas.microsoft.com/office/drawing/2014/main" id="{FF0C88B1-FBBE-64D2-8CFC-E5A518AD4DF0}"/>
              </a:ext>
            </a:extLst>
          </p:cNvPr>
          <p:cNvSpPr>
            <a:spLocks noGrp="1"/>
          </p:cNvSpPr>
          <p:nvPr>
            <p:ph type="subTitle" idx="1"/>
          </p:nvPr>
        </p:nvSpPr>
        <p:spPr/>
        <p:txBody>
          <a:bodyPr/>
          <a:lstStyle/>
          <a:p>
            <a:r>
              <a:rPr lang="en-US" dirty="0"/>
              <a:t>OW</a:t>
            </a:r>
          </a:p>
        </p:txBody>
      </p:sp>
    </p:spTree>
    <p:extLst>
      <p:ext uri="{BB962C8B-B14F-4D97-AF65-F5344CB8AC3E}">
        <p14:creationId xmlns:p14="http://schemas.microsoft.com/office/powerpoint/2010/main" val="3659792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A11C-80E1-EE80-3F7E-843889E4A62A}"/>
              </a:ext>
            </a:extLst>
          </p:cNvPr>
          <p:cNvSpPr>
            <a:spLocks noGrp="1"/>
          </p:cNvSpPr>
          <p:nvPr>
            <p:ph type="title"/>
          </p:nvPr>
        </p:nvSpPr>
        <p:spPr/>
        <p:txBody>
          <a:bodyPr/>
          <a:lstStyle/>
          <a:p>
            <a:r>
              <a:rPr lang="en-US" dirty="0"/>
              <a:t>Update Strategies</a:t>
            </a:r>
          </a:p>
        </p:txBody>
      </p:sp>
      <p:sp>
        <p:nvSpPr>
          <p:cNvPr id="3" name="Content Placeholder 2">
            <a:extLst>
              <a:ext uri="{FF2B5EF4-FFF2-40B4-BE49-F238E27FC236}">
                <a16:creationId xmlns:a16="http://schemas.microsoft.com/office/drawing/2014/main" id="{F01C2E93-78CC-1AD7-25D4-524B9A8D17B1}"/>
              </a:ext>
            </a:extLst>
          </p:cNvPr>
          <p:cNvSpPr>
            <a:spLocks noGrp="1"/>
          </p:cNvSpPr>
          <p:nvPr>
            <p:ph idx="1"/>
          </p:nvPr>
        </p:nvSpPr>
        <p:spPr/>
        <p:txBody>
          <a:bodyPr/>
          <a:lstStyle/>
          <a:p>
            <a:r>
              <a:rPr lang="en-US" dirty="0">
                <a:latin typeface="+mj-lt"/>
              </a:rPr>
              <a:t>A </a:t>
            </a:r>
            <a:r>
              <a:rPr lang="en-US" dirty="0" err="1">
                <a:latin typeface="+mj-lt"/>
              </a:rPr>
              <a:t>StatefulSet’s</a:t>
            </a:r>
            <a:r>
              <a:rPr lang="en-US" dirty="0">
                <a:latin typeface="+mj-lt"/>
              </a:rPr>
              <a:t> .</a:t>
            </a:r>
            <a:r>
              <a:rPr lang="en-US" dirty="0" err="1">
                <a:latin typeface="+mj-lt"/>
              </a:rPr>
              <a:t>spec.updateStrategy</a:t>
            </a:r>
            <a:r>
              <a:rPr lang="en-US" dirty="0">
                <a:latin typeface="+mj-lt"/>
              </a:rPr>
              <a:t> field allows you to configure rolling update:</a:t>
            </a:r>
          </a:p>
          <a:p>
            <a:pPr lvl="1"/>
            <a:r>
              <a:rPr lang="en-US" dirty="0" err="1">
                <a:latin typeface="+mj-lt"/>
              </a:rPr>
              <a:t>OnDelete</a:t>
            </a:r>
            <a:r>
              <a:rPr lang="en-US" dirty="0">
                <a:latin typeface="+mj-lt"/>
              </a:rPr>
              <a:t>: When a </a:t>
            </a:r>
            <a:r>
              <a:rPr lang="en-US" dirty="0" err="1">
                <a:latin typeface="+mj-lt"/>
              </a:rPr>
              <a:t>StatefulSet’s</a:t>
            </a:r>
            <a:r>
              <a:rPr lang="en-US" dirty="0">
                <a:latin typeface="+mj-lt"/>
              </a:rPr>
              <a:t> .</a:t>
            </a:r>
            <a:r>
              <a:rPr lang="en-US" dirty="0" err="1">
                <a:latin typeface="+mj-lt"/>
              </a:rPr>
              <a:t>spec.updateStrategy.type</a:t>
            </a:r>
            <a:r>
              <a:rPr lang="en-US" dirty="0">
                <a:latin typeface="+mj-lt"/>
              </a:rPr>
              <a:t> is set to </a:t>
            </a:r>
            <a:r>
              <a:rPr lang="en-US" dirty="0" err="1">
                <a:latin typeface="+mj-lt"/>
              </a:rPr>
              <a:t>OnDelete</a:t>
            </a:r>
            <a:r>
              <a:rPr lang="en-US" dirty="0">
                <a:latin typeface="+mj-lt"/>
              </a:rPr>
              <a:t>, the </a:t>
            </a:r>
            <a:r>
              <a:rPr lang="en-US" dirty="0" err="1">
                <a:latin typeface="+mj-lt"/>
              </a:rPr>
              <a:t>StatefulSet</a:t>
            </a:r>
            <a:r>
              <a:rPr lang="en-US" dirty="0">
                <a:latin typeface="+mj-lt"/>
              </a:rPr>
              <a:t> controller will not automatically update the pods. Users must manually delete Pods to cause the controller to create new pods that reflect modification made to .</a:t>
            </a:r>
            <a:r>
              <a:rPr lang="en-US" dirty="0" err="1">
                <a:latin typeface="+mj-lt"/>
              </a:rPr>
              <a:t>spec.template</a:t>
            </a:r>
            <a:endParaRPr lang="en-US" dirty="0">
              <a:latin typeface="+mj-lt"/>
            </a:endParaRPr>
          </a:p>
          <a:p>
            <a:pPr lvl="1"/>
            <a:r>
              <a:rPr lang="en-US" dirty="0" err="1">
                <a:latin typeface="+mj-lt"/>
              </a:rPr>
              <a:t>RollingUpdate</a:t>
            </a:r>
            <a:r>
              <a:rPr lang="en-US" dirty="0">
                <a:latin typeface="+mj-lt"/>
              </a:rPr>
              <a:t>: When .</a:t>
            </a:r>
            <a:r>
              <a:rPr lang="en-US" dirty="0" err="1">
                <a:latin typeface="+mj-lt"/>
              </a:rPr>
              <a:t>spec.udpateStrategy.type</a:t>
            </a:r>
            <a:r>
              <a:rPr lang="en-US" dirty="0">
                <a:latin typeface="+mj-lt"/>
              </a:rPr>
              <a:t> is set to </a:t>
            </a:r>
            <a:r>
              <a:rPr lang="en-US" dirty="0" err="1">
                <a:latin typeface="+mj-lt"/>
              </a:rPr>
              <a:t>RollingUpdate</a:t>
            </a:r>
            <a:r>
              <a:rPr lang="en-US" dirty="0">
                <a:latin typeface="+mj-lt"/>
              </a:rPr>
              <a:t>, the controller will delete and recreate each pod. It will proceed from largest ordinal to the smallest. It will wait until the updated pod is Running and ready prior to update the next one.</a:t>
            </a:r>
          </a:p>
        </p:txBody>
      </p:sp>
    </p:spTree>
    <p:extLst>
      <p:ext uri="{BB962C8B-B14F-4D97-AF65-F5344CB8AC3E}">
        <p14:creationId xmlns:p14="http://schemas.microsoft.com/office/powerpoint/2010/main" val="3744921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0B6FB-5FFA-0FAD-3099-D50A5E02AB7C}"/>
              </a:ext>
            </a:extLst>
          </p:cNvPr>
          <p:cNvSpPr>
            <a:spLocks noGrp="1"/>
          </p:cNvSpPr>
          <p:nvPr>
            <p:ph type="title"/>
          </p:nvPr>
        </p:nvSpPr>
        <p:spPr/>
        <p:txBody>
          <a:bodyPr/>
          <a:lstStyle/>
          <a:p>
            <a:r>
              <a:rPr lang="en-US" b="0" i="0">
                <a:solidFill>
                  <a:srgbClr val="222222"/>
                </a:solidFill>
                <a:effectLst/>
                <a:latin typeface="open sans" panose="020B0606030504020204" pitchFamily="34" charset="0"/>
              </a:rPr>
              <a:t>Partitioned rolling updates</a:t>
            </a:r>
          </a:p>
        </p:txBody>
      </p:sp>
      <p:sp>
        <p:nvSpPr>
          <p:cNvPr id="3" name="Content Placeholder 2">
            <a:extLst>
              <a:ext uri="{FF2B5EF4-FFF2-40B4-BE49-F238E27FC236}">
                <a16:creationId xmlns:a16="http://schemas.microsoft.com/office/drawing/2014/main" id="{96D366C6-C185-F585-6A05-DA87C4C6F89C}"/>
              </a:ext>
            </a:extLst>
          </p:cNvPr>
          <p:cNvSpPr>
            <a:spLocks noGrp="1"/>
          </p:cNvSpPr>
          <p:nvPr>
            <p:ph idx="1"/>
          </p:nvPr>
        </p:nvSpPr>
        <p:spPr/>
        <p:txBody>
          <a:bodyPr/>
          <a:lstStyle/>
          <a:p>
            <a:r>
              <a:rPr lang="en-US" dirty="0">
                <a:latin typeface="+mj-lt"/>
              </a:rPr>
              <a:t>The </a:t>
            </a:r>
            <a:r>
              <a:rPr lang="en-US" dirty="0" err="1">
                <a:latin typeface="+mj-lt"/>
              </a:rPr>
              <a:t>RollingUpdate</a:t>
            </a:r>
            <a:r>
              <a:rPr lang="en-US" dirty="0">
                <a:latin typeface="+mj-lt"/>
              </a:rPr>
              <a:t> update strategy can be partitioned, by specifying a .</a:t>
            </a:r>
            <a:r>
              <a:rPr lang="en-US" dirty="0" err="1">
                <a:latin typeface="+mj-lt"/>
              </a:rPr>
              <a:t>spec.updateStrategy.rollingUpdate.partition</a:t>
            </a:r>
            <a:r>
              <a:rPr lang="en-US" dirty="0">
                <a:latin typeface="+mj-lt"/>
              </a:rPr>
              <a:t>. If a partition is specified, all Pods with an ordinal that is greater than or equal to the partition will be updated when the </a:t>
            </a:r>
            <a:r>
              <a:rPr lang="en-US" dirty="0" err="1">
                <a:latin typeface="+mj-lt"/>
              </a:rPr>
              <a:t>StatefulSet's</a:t>
            </a:r>
            <a:r>
              <a:rPr lang="en-US" dirty="0">
                <a:latin typeface="+mj-lt"/>
              </a:rPr>
              <a:t> .</a:t>
            </a:r>
            <a:r>
              <a:rPr lang="en-US" dirty="0" err="1">
                <a:latin typeface="+mj-lt"/>
              </a:rPr>
              <a:t>spec.template</a:t>
            </a:r>
            <a:r>
              <a:rPr lang="en-US" dirty="0">
                <a:latin typeface="+mj-lt"/>
              </a:rPr>
              <a:t> is updated. </a:t>
            </a:r>
          </a:p>
          <a:p>
            <a:r>
              <a:rPr lang="en-US" dirty="0">
                <a:latin typeface="+mj-lt"/>
              </a:rPr>
              <a:t>All Pods with an ordinal that is less than the partition will not be updated, and, even if they are deleted, they will be recreated at the previous version.</a:t>
            </a:r>
          </a:p>
          <a:p>
            <a:r>
              <a:rPr lang="en-US" dirty="0">
                <a:solidFill>
                  <a:srgbClr val="222222"/>
                </a:solidFill>
                <a:latin typeface="+mj-lt"/>
              </a:rPr>
              <a:t>T</a:t>
            </a:r>
            <a:r>
              <a:rPr lang="en-US" b="0" i="0" dirty="0">
                <a:solidFill>
                  <a:srgbClr val="222222"/>
                </a:solidFill>
                <a:effectLst/>
                <a:latin typeface="+mj-lt"/>
              </a:rPr>
              <a:t>hey are useful if you want to stage an update, roll out a canary, or perform a phased roll out.</a:t>
            </a:r>
            <a:endParaRPr lang="en-US" dirty="0">
              <a:latin typeface="+mj-lt"/>
            </a:endParaRPr>
          </a:p>
        </p:txBody>
      </p:sp>
    </p:spTree>
    <p:extLst>
      <p:ext uri="{BB962C8B-B14F-4D97-AF65-F5344CB8AC3E}">
        <p14:creationId xmlns:p14="http://schemas.microsoft.com/office/powerpoint/2010/main" val="1172718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FE770-FFFF-9A65-67F3-59580AE81E5E}"/>
              </a:ext>
            </a:extLst>
          </p:cNvPr>
          <p:cNvSpPr>
            <a:spLocks noGrp="1"/>
          </p:cNvSpPr>
          <p:nvPr>
            <p:ph type="title"/>
          </p:nvPr>
        </p:nvSpPr>
        <p:spPr/>
        <p:txBody>
          <a:bodyPr/>
          <a:lstStyle/>
          <a:p>
            <a:r>
              <a:rPr lang="en-US" b="0" i="0" dirty="0" err="1">
                <a:solidFill>
                  <a:srgbClr val="222222"/>
                </a:solidFill>
                <a:effectLst/>
                <a:latin typeface="open sans" panose="020B0606030504020204" pitchFamily="34" charset="0"/>
              </a:rPr>
              <a:t>PersistentVolumeClaim</a:t>
            </a:r>
            <a:r>
              <a:rPr lang="en-US" b="0" i="0" dirty="0">
                <a:solidFill>
                  <a:srgbClr val="222222"/>
                </a:solidFill>
                <a:effectLst/>
                <a:latin typeface="open sans" panose="020B0606030504020204" pitchFamily="34" charset="0"/>
              </a:rPr>
              <a:t> retention</a:t>
            </a:r>
            <a:endParaRPr lang="en-US" dirty="0"/>
          </a:p>
        </p:txBody>
      </p:sp>
      <p:sp>
        <p:nvSpPr>
          <p:cNvPr id="3" name="Content Placeholder 2">
            <a:extLst>
              <a:ext uri="{FF2B5EF4-FFF2-40B4-BE49-F238E27FC236}">
                <a16:creationId xmlns:a16="http://schemas.microsoft.com/office/drawing/2014/main" id="{8CC5AD42-DD95-353A-169F-650D8EF50EB1}"/>
              </a:ext>
            </a:extLst>
          </p:cNvPr>
          <p:cNvSpPr>
            <a:spLocks noGrp="1"/>
          </p:cNvSpPr>
          <p:nvPr>
            <p:ph idx="1"/>
          </p:nvPr>
        </p:nvSpPr>
        <p:spPr/>
        <p:txBody>
          <a:bodyPr>
            <a:normAutofit lnSpcReduction="10000"/>
          </a:bodyPr>
          <a:lstStyle/>
          <a:p>
            <a:r>
              <a:rPr lang="en-US" dirty="0">
                <a:latin typeface="+mj-lt"/>
              </a:rPr>
              <a:t>The optional .</a:t>
            </a:r>
            <a:r>
              <a:rPr lang="en-US" dirty="0" err="1">
                <a:latin typeface="+mj-lt"/>
              </a:rPr>
              <a:t>spec.persistentVolumeClaimRetentionPolicy</a:t>
            </a:r>
            <a:r>
              <a:rPr lang="en-US" dirty="0">
                <a:latin typeface="+mj-lt"/>
              </a:rPr>
              <a:t> field controls if and how PVCs are deleted during the lifecycle of a </a:t>
            </a:r>
            <a:r>
              <a:rPr lang="en-US" dirty="0" err="1">
                <a:latin typeface="+mj-lt"/>
              </a:rPr>
              <a:t>StatefulSet</a:t>
            </a:r>
            <a:r>
              <a:rPr lang="en-US" dirty="0">
                <a:latin typeface="+mj-lt"/>
              </a:rPr>
              <a:t>. You must enable the </a:t>
            </a:r>
            <a:r>
              <a:rPr lang="en-US" dirty="0" err="1">
                <a:latin typeface="+mj-lt"/>
              </a:rPr>
              <a:t>StatefulSetAutoDeletePVC</a:t>
            </a:r>
            <a:r>
              <a:rPr lang="en-US" dirty="0">
                <a:latin typeface="+mj-lt"/>
              </a:rPr>
              <a:t> feature gate to use this field. Once enabled, there are two policies you can configure for each </a:t>
            </a:r>
            <a:r>
              <a:rPr lang="en-US" dirty="0" err="1">
                <a:latin typeface="+mj-lt"/>
              </a:rPr>
              <a:t>StatefulSet</a:t>
            </a:r>
            <a:r>
              <a:rPr lang="en-US" dirty="0">
                <a:latin typeface="+mj-lt"/>
              </a:rPr>
              <a:t>:</a:t>
            </a:r>
          </a:p>
          <a:p>
            <a:r>
              <a:rPr lang="en-US" dirty="0" err="1">
                <a:latin typeface="+mj-lt"/>
              </a:rPr>
              <a:t>whenDeleted</a:t>
            </a:r>
            <a:endParaRPr lang="en-US" dirty="0">
              <a:latin typeface="+mj-lt"/>
            </a:endParaRPr>
          </a:p>
          <a:p>
            <a:pPr lvl="1"/>
            <a:r>
              <a:rPr lang="en-US" dirty="0">
                <a:latin typeface="+mj-lt"/>
              </a:rPr>
              <a:t>configures the volume retention behavior that applies when the </a:t>
            </a:r>
            <a:r>
              <a:rPr lang="en-US" dirty="0" err="1">
                <a:latin typeface="+mj-lt"/>
              </a:rPr>
              <a:t>StatefulSet</a:t>
            </a:r>
            <a:r>
              <a:rPr lang="en-US" dirty="0">
                <a:latin typeface="+mj-lt"/>
              </a:rPr>
              <a:t> is deleted</a:t>
            </a:r>
          </a:p>
          <a:p>
            <a:r>
              <a:rPr lang="en-US" dirty="0" err="1">
                <a:latin typeface="+mj-lt"/>
              </a:rPr>
              <a:t>whenScaled</a:t>
            </a:r>
            <a:endParaRPr lang="en-US" dirty="0">
              <a:latin typeface="+mj-lt"/>
            </a:endParaRPr>
          </a:p>
          <a:p>
            <a:pPr lvl="1"/>
            <a:r>
              <a:rPr lang="en-US" dirty="0">
                <a:latin typeface="+mj-lt"/>
              </a:rPr>
              <a:t>configures the volume retention behavior that applies when the replica count of the </a:t>
            </a:r>
            <a:r>
              <a:rPr lang="en-US" dirty="0" err="1">
                <a:latin typeface="+mj-lt"/>
              </a:rPr>
              <a:t>StatefulSet</a:t>
            </a:r>
            <a:r>
              <a:rPr lang="en-US" dirty="0">
                <a:latin typeface="+mj-lt"/>
              </a:rPr>
              <a:t> is reduced; for example, when scaling down the set.</a:t>
            </a:r>
          </a:p>
        </p:txBody>
      </p:sp>
    </p:spTree>
    <p:extLst>
      <p:ext uri="{BB962C8B-B14F-4D97-AF65-F5344CB8AC3E}">
        <p14:creationId xmlns:p14="http://schemas.microsoft.com/office/powerpoint/2010/main" val="91164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CD4D1-8957-825F-BCAE-BDF642842048}"/>
              </a:ext>
            </a:extLst>
          </p:cNvPr>
          <p:cNvSpPr>
            <a:spLocks noGrp="1"/>
          </p:cNvSpPr>
          <p:nvPr>
            <p:ph type="title"/>
          </p:nvPr>
        </p:nvSpPr>
        <p:spPr/>
        <p:txBody>
          <a:bodyPr/>
          <a:lstStyle/>
          <a:p>
            <a:r>
              <a:rPr lang="en-US" dirty="0"/>
              <a:t>..</a:t>
            </a:r>
          </a:p>
        </p:txBody>
      </p:sp>
      <p:pic>
        <p:nvPicPr>
          <p:cNvPr id="5" name="Content Placeholder 4">
            <a:extLst>
              <a:ext uri="{FF2B5EF4-FFF2-40B4-BE49-F238E27FC236}">
                <a16:creationId xmlns:a16="http://schemas.microsoft.com/office/drawing/2014/main" id="{733B83F7-ECF2-DB8F-DE3B-35239B139EF0}"/>
              </a:ext>
            </a:extLst>
          </p:cNvPr>
          <p:cNvPicPr>
            <a:picLocks noGrp="1" noChangeAspect="1"/>
          </p:cNvPicPr>
          <p:nvPr>
            <p:ph idx="1"/>
          </p:nvPr>
        </p:nvPicPr>
        <p:blipFill>
          <a:blip r:embed="rId2"/>
          <a:stretch>
            <a:fillRect/>
          </a:stretch>
        </p:blipFill>
        <p:spPr>
          <a:xfrm>
            <a:off x="838200" y="1690688"/>
            <a:ext cx="9067800" cy="4193277"/>
          </a:xfrm>
        </p:spPr>
      </p:pic>
    </p:spTree>
    <p:extLst>
      <p:ext uri="{BB962C8B-B14F-4D97-AF65-F5344CB8AC3E}">
        <p14:creationId xmlns:p14="http://schemas.microsoft.com/office/powerpoint/2010/main" val="1286821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A8E88-7C24-697B-1701-00DE7550716A}"/>
              </a:ext>
            </a:extLst>
          </p:cNvPr>
          <p:cNvSpPr>
            <a:spLocks noGrp="1"/>
          </p:cNvSpPr>
          <p:nvPr>
            <p:ph type="title"/>
          </p:nvPr>
        </p:nvSpPr>
        <p:spPr/>
        <p:txBody>
          <a:bodyPr/>
          <a:lstStyle/>
          <a:p>
            <a:r>
              <a:rPr lang="en-US" dirty="0"/>
              <a:t>Replicas</a:t>
            </a:r>
          </a:p>
        </p:txBody>
      </p:sp>
      <p:sp>
        <p:nvSpPr>
          <p:cNvPr id="3" name="Content Placeholder 2">
            <a:extLst>
              <a:ext uri="{FF2B5EF4-FFF2-40B4-BE49-F238E27FC236}">
                <a16:creationId xmlns:a16="http://schemas.microsoft.com/office/drawing/2014/main" id="{17B817E3-F41D-7471-2D76-A0CE790F1BA7}"/>
              </a:ext>
            </a:extLst>
          </p:cNvPr>
          <p:cNvSpPr>
            <a:spLocks noGrp="1"/>
          </p:cNvSpPr>
          <p:nvPr>
            <p:ph idx="1"/>
          </p:nvPr>
        </p:nvSpPr>
        <p:spPr/>
        <p:txBody>
          <a:bodyPr>
            <a:normAutofit lnSpcReduction="10000"/>
          </a:bodyPr>
          <a:lstStyle/>
          <a:p>
            <a:r>
              <a:rPr lang="en-US" dirty="0" err="1">
                <a:latin typeface="+mj-lt"/>
              </a:rPr>
              <a:t>spec.replicas</a:t>
            </a:r>
            <a:r>
              <a:rPr lang="en-US" dirty="0">
                <a:latin typeface="+mj-lt"/>
              </a:rPr>
              <a:t> is an optional field that specifies the number of desired Pods. It defaults to 1.</a:t>
            </a:r>
          </a:p>
          <a:p>
            <a:r>
              <a:rPr lang="en-US" dirty="0">
                <a:latin typeface="+mj-lt"/>
              </a:rPr>
              <a:t>Should you manually scale a deployment, example via </a:t>
            </a:r>
            <a:r>
              <a:rPr lang="en-US" dirty="0" err="1">
                <a:latin typeface="+mj-lt"/>
              </a:rPr>
              <a:t>kubectl</a:t>
            </a:r>
            <a:r>
              <a:rPr lang="en-US" dirty="0">
                <a:latin typeface="+mj-lt"/>
              </a:rPr>
              <a:t> scale </a:t>
            </a:r>
            <a:r>
              <a:rPr lang="en-US" dirty="0" err="1">
                <a:latin typeface="+mj-lt"/>
              </a:rPr>
              <a:t>statefulset</a:t>
            </a:r>
            <a:r>
              <a:rPr lang="en-US" dirty="0">
                <a:latin typeface="+mj-lt"/>
              </a:rPr>
              <a:t> </a:t>
            </a:r>
            <a:r>
              <a:rPr lang="en-US" dirty="0" err="1">
                <a:latin typeface="+mj-lt"/>
              </a:rPr>
              <a:t>statefulset</a:t>
            </a:r>
            <a:r>
              <a:rPr lang="en-US" dirty="0">
                <a:latin typeface="+mj-lt"/>
              </a:rPr>
              <a:t> --replicas=X, and then you update that </a:t>
            </a:r>
            <a:r>
              <a:rPr lang="en-US" dirty="0" err="1">
                <a:latin typeface="+mj-lt"/>
              </a:rPr>
              <a:t>StatefulSet</a:t>
            </a:r>
            <a:r>
              <a:rPr lang="en-US" dirty="0">
                <a:latin typeface="+mj-lt"/>
              </a:rPr>
              <a:t> based on a manifest (for example: by running </a:t>
            </a:r>
            <a:r>
              <a:rPr lang="en-US" dirty="0" err="1">
                <a:latin typeface="+mj-lt"/>
              </a:rPr>
              <a:t>kubectl</a:t>
            </a:r>
            <a:r>
              <a:rPr lang="en-US" dirty="0">
                <a:latin typeface="+mj-lt"/>
              </a:rPr>
              <a:t> apply -f </a:t>
            </a:r>
            <a:r>
              <a:rPr lang="en-US" dirty="0" err="1">
                <a:latin typeface="+mj-lt"/>
              </a:rPr>
              <a:t>statefulset.yaml</a:t>
            </a:r>
            <a:r>
              <a:rPr lang="en-US" dirty="0">
                <a:latin typeface="+mj-lt"/>
              </a:rPr>
              <a:t>), then applying that manifest overwrites the manual scaling that you previously did.</a:t>
            </a:r>
          </a:p>
          <a:p>
            <a:r>
              <a:rPr lang="en-US" dirty="0">
                <a:latin typeface="+mj-lt"/>
              </a:rPr>
              <a:t>If a </a:t>
            </a:r>
            <a:r>
              <a:rPr lang="en-US" dirty="0" err="1">
                <a:latin typeface="+mj-lt"/>
              </a:rPr>
              <a:t>HorizontalPodAutoscaler</a:t>
            </a:r>
            <a:r>
              <a:rPr lang="en-US" dirty="0">
                <a:latin typeface="+mj-lt"/>
              </a:rPr>
              <a:t> (or any similar API for horizontal scaling) is managing scaling for a </a:t>
            </a:r>
            <a:r>
              <a:rPr lang="en-US" dirty="0" err="1">
                <a:latin typeface="+mj-lt"/>
              </a:rPr>
              <a:t>Statefulset</a:t>
            </a:r>
            <a:r>
              <a:rPr lang="en-US" dirty="0">
                <a:latin typeface="+mj-lt"/>
              </a:rPr>
              <a:t>, don't set .</a:t>
            </a:r>
            <a:r>
              <a:rPr lang="en-US" dirty="0" err="1">
                <a:latin typeface="+mj-lt"/>
              </a:rPr>
              <a:t>spec.replicas</a:t>
            </a:r>
            <a:r>
              <a:rPr lang="en-US" dirty="0">
                <a:latin typeface="+mj-lt"/>
              </a:rPr>
              <a:t>. Instead, allow the Kubernetes control plane to manage the .</a:t>
            </a:r>
            <a:r>
              <a:rPr lang="en-US" dirty="0" err="1">
                <a:latin typeface="+mj-lt"/>
              </a:rPr>
              <a:t>spec.replicas</a:t>
            </a:r>
            <a:r>
              <a:rPr lang="en-US" dirty="0">
                <a:latin typeface="+mj-lt"/>
              </a:rPr>
              <a:t> field automatically.</a:t>
            </a:r>
          </a:p>
        </p:txBody>
      </p:sp>
    </p:spTree>
    <p:extLst>
      <p:ext uri="{BB962C8B-B14F-4D97-AF65-F5344CB8AC3E}">
        <p14:creationId xmlns:p14="http://schemas.microsoft.com/office/powerpoint/2010/main" val="1635538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9EC26-55E2-3D3D-D1A4-6AA495E9FCD2}"/>
              </a:ext>
            </a:extLst>
          </p:cNvPr>
          <p:cNvSpPr>
            <a:spLocks noGrp="1"/>
          </p:cNvSpPr>
          <p:nvPr>
            <p:ph type="title"/>
          </p:nvPr>
        </p:nvSpPr>
        <p:spPr/>
        <p:txBody>
          <a:bodyPr/>
          <a:lstStyle/>
          <a:p>
            <a:r>
              <a:rPr lang="en-US" dirty="0"/>
              <a:t>Explain</a:t>
            </a:r>
          </a:p>
        </p:txBody>
      </p:sp>
      <p:sp>
        <p:nvSpPr>
          <p:cNvPr id="3" name="Content Placeholder 2">
            <a:extLst>
              <a:ext uri="{FF2B5EF4-FFF2-40B4-BE49-F238E27FC236}">
                <a16:creationId xmlns:a16="http://schemas.microsoft.com/office/drawing/2014/main" id="{C4EF827C-A600-D8BF-B4AB-5DD4EA4F1EA5}"/>
              </a:ext>
            </a:extLst>
          </p:cNvPr>
          <p:cNvSpPr>
            <a:spLocks noGrp="1"/>
          </p:cNvSpPr>
          <p:nvPr>
            <p:ph idx="1"/>
          </p:nvPr>
        </p:nvSpPr>
        <p:spPr/>
        <p:txBody>
          <a:bodyPr/>
          <a:lstStyle/>
          <a:p>
            <a:r>
              <a:rPr lang="en-US" dirty="0"/>
              <a:t>What is stateful sets?</a:t>
            </a:r>
          </a:p>
          <a:p>
            <a:r>
              <a:rPr lang="en-US" dirty="0"/>
              <a:t>API</a:t>
            </a:r>
          </a:p>
          <a:p>
            <a:r>
              <a:rPr lang="en-US" dirty="0"/>
              <a:t>Limitation	</a:t>
            </a:r>
          </a:p>
        </p:txBody>
      </p:sp>
    </p:spTree>
    <p:extLst>
      <p:ext uri="{BB962C8B-B14F-4D97-AF65-F5344CB8AC3E}">
        <p14:creationId xmlns:p14="http://schemas.microsoft.com/office/powerpoint/2010/main" val="3972351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B80CC-EE60-8A3D-C146-55E0E69D637A}"/>
              </a:ext>
            </a:extLst>
          </p:cNvPr>
          <p:cNvSpPr>
            <a:spLocks noGrp="1"/>
          </p:cNvSpPr>
          <p:nvPr>
            <p:ph type="title"/>
          </p:nvPr>
        </p:nvSpPr>
        <p:spPr/>
        <p:txBody>
          <a:bodyPr/>
          <a:lstStyle/>
          <a:p>
            <a:r>
              <a:rPr lang="en-US" dirty="0" err="1"/>
              <a:t>StatefulSets</a:t>
            </a:r>
            <a:endParaRPr lang="en-US" dirty="0"/>
          </a:p>
        </p:txBody>
      </p:sp>
      <p:sp>
        <p:nvSpPr>
          <p:cNvPr id="3" name="Content Placeholder 2">
            <a:extLst>
              <a:ext uri="{FF2B5EF4-FFF2-40B4-BE49-F238E27FC236}">
                <a16:creationId xmlns:a16="http://schemas.microsoft.com/office/drawing/2014/main" id="{095AE9A9-50FC-9F68-C3AF-0E442002F209}"/>
              </a:ext>
            </a:extLst>
          </p:cNvPr>
          <p:cNvSpPr>
            <a:spLocks noGrp="1"/>
          </p:cNvSpPr>
          <p:nvPr>
            <p:ph idx="1"/>
          </p:nvPr>
        </p:nvSpPr>
        <p:spPr/>
        <p:txBody>
          <a:bodyPr/>
          <a:lstStyle/>
          <a:p>
            <a:r>
              <a:rPr lang="en-US" dirty="0" err="1">
                <a:latin typeface="+mj-lt"/>
              </a:rPr>
              <a:t>StatefulSet</a:t>
            </a:r>
            <a:r>
              <a:rPr lang="en-US" dirty="0">
                <a:latin typeface="+mj-lt"/>
              </a:rPr>
              <a:t> is the workload API object used to manage stateful application</a:t>
            </a:r>
          </a:p>
          <a:p>
            <a:r>
              <a:rPr lang="en-US" dirty="0">
                <a:latin typeface="+mj-lt"/>
              </a:rPr>
              <a:t>Like a Deployment, a </a:t>
            </a:r>
            <a:r>
              <a:rPr lang="en-US" dirty="0" err="1">
                <a:latin typeface="+mj-lt"/>
              </a:rPr>
              <a:t>StatefutSet</a:t>
            </a:r>
            <a:r>
              <a:rPr lang="en-US" dirty="0">
                <a:latin typeface="+mj-lt"/>
              </a:rPr>
              <a:t> manages Pods are based on an identical Spec</a:t>
            </a:r>
          </a:p>
          <a:p>
            <a:r>
              <a:rPr lang="en-US" dirty="0" err="1">
                <a:latin typeface="+mj-lt"/>
              </a:rPr>
              <a:t>StatefulSet</a:t>
            </a:r>
            <a:r>
              <a:rPr lang="en-US" dirty="0">
                <a:latin typeface="+mj-lt"/>
              </a:rPr>
              <a:t> maintains a sticky identity for each of their pods</a:t>
            </a:r>
          </a:p>
          <a:p>
            <a:r>
              <a:rPr lang="en-US" dirty="0">
                <a:latin typeface="+mj-lt"/>
              </a:rPr>
              <a:t>Each pod has persistent identifier that maintains across any rescheduling.</a:t>
            </a:r>
          </a:p>
          <a:p>
            <a:r>
              <a:rPr lang="en-US" dirty="0">
                <a:latin typeface="+mj-lt"/>
              </a:rPr>
              <a:t>When application need stable network identifier or stable persistent storage, </a:t>
            </a:r>
            <a:r>
              <a:rPr lang="en-US" dirty="0" err="1">
                <a:latin typeface="+mj-lt"/>
              </a:rPr>
              <a:t>StatefulSet</a:t>
            </a:r>
            <a:r>
              <a:rPr lang="en-US" dirty="0">
                <a:latin typeface="+mj-lt"/>
              </a:rPr>
              <a:t> are useful</a:t>
            </a:r>
          </a:p>
        </p:txBody>
      </p:sp>
    </p:spTree>
    <p:extLst>
      <p:ext uri="{BB962C8B-B14F-4D97-AF65-F5344CB8AC3E}">
        <p14:creationId xmlns:p14="http://schemas.microsoft.com/office/powerpoint/2010/main" val="2480643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877FA-D90F-412F-2587-A4AA7275E30D}"/>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E14CA9C9-F2EA-A668-1889-B5CFF4BF84C9}"/>
              </a:ext>
            </a:extLst>
          </p:cNvPr>
          <p:cNvSpPr>
            <a:spLocks noGrp="1"/>
          </p:cNvSpPr>
          <p:nvPr>
            <p:ph idx="1"/>
          </p:nvPr>
        </p:nvSpPr>
        <p:spPr/>
        <p:txBody>
          <a:bodyPr/>
          <a:lstStyle/>
          <a:p>
            <a:r>
              <a:rPr lang="en-US" dirty="0">
                <a:latin typeface="+mj-lt"/>
              </a:rPr>
              <a:t>Deleting or scaling down </a:t>
            </a:r>
            <a:r>
              <a:rPr lang="en-US" dirty="0" err="1">
                <a:latin typeface="+mj-lt"/>
              </a:rPr>
              <a:t>StatefulSet</a:t>
            </a:r>
            <a:r>
              <a:rPr lang="en-US" dirty="0">
                <a:latin typeface="+mj-lt"/>
              </a:rPr>
              <a:t> will not delete the volumes associated .</a:t>
            </a:r>
          </a:p>
          <a:p>
            <a:r>
              <a:rPr lang="en-US" dirty="0" err="1">
                <a:latin typeface="+mj-lt"/>
              </a:rPr>
              <a:t>StatefulSet</a:t>
            </a:r>
            <a:r>
              <a:rPr lang="en-US" dirty="0">
                <a:latin typeface="+mj-lt"/>
              </a:rPr>
              <a:t> currently require Headless Service to be responsible for network identity of the pods. Kubernetes admin has to create the service.</a:t>
            </a:r>
          </a:p>
          <a:p>
            <a:r>
              <a:rPr lang="en-US" dirty="0" err="1">
                <a:latin typeface="+mj-lt"/>
              </a:rPr>
              <a:t>StatefulSet</a:t>
            </a:r>
            <a:r>
              <a:rPr lang="en-US" dirty="0">
                <a:latin typeface="+mj-lt"/>
              </a:rPr>
              <a:t> persistent volume must be provided by storage class and storage provisioner</a:t>
            </a:r>
          </a:p>
          <a:p>
            <a:endParaRPr lang="en-US" dirty="0">
              <a:latin typeface="+mj-lt"/>
            </a:endParaRPr>
          </a:p>
        </p:txBody>
      </p:sp>
    </p:spTree>
    <p:extLst>
      <p:ext uri="{BB962C8B-B14F-4D97-AF65-F5344CB8AC3E}">
        <p14:creationId xmlns:p14="http://schemas.microsoft.com/office/powerpoint/2010/main" val="409223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865FD-F581-EFF6-1E17-68E7DB50D9C9}"/>
              </a:ext>
            </a:extLst>
          </p:cNvPr>
          <p:cNvSpPr>
            <a:spLocks noGrp="1"/>
          </p:cNvSpPr>
          <p:nvPr>
            <p:ph type="title"/>
          </p:nvPr>
        </p:nvSpPr>
        <p:spPr/>
        <p:txBody>
          <a:bodyPr/>
          <a:lstStyle/>
          <a:p>
            <a:r>
              <a:rPr lang="en-US" dirty="0" err="1"/>
              <a:t>Api</a:t>
            </a:r>
            <a:r>
              <a:rPr lang="en-US" dirty="0"/>
              <a:t> for stateful set</a:t>
            </a:r>
          </a:p>
        </p:txBody>
      </p:sp>
      <p:pic>
        <p:nvPicPr>
          <p:cNvPr id="5" name="Content Placeholder 4">
            <a:extLst>
              <a:ext uri="{FF2B5EF4-FFF2-40B4-BE49-F238E27FC236}">
                <a16:creationId xmlns:a16="http://schemas.microsoft.com/office/drawing/2014/main" id="{1C781D04-A016-6087-4EAC-1D94E1FCD1DA}"/>
              </a:ext>
            </a:extLst>
          </p:cNvPr>
          <p:cNvPicPr>
            <a:picLocks noGrp="1" noChangeAspect="1"/>
          </p:cNvPicPr>
          <p:nvPr>
            <p:ph idx="1"/>
          </p:nvPr>
        </p:nvPicPr>
        <p:blipFill>
          <a:blip r:embed="rId2"/>
          <a:stretch>
            <a:fillRect/>
          </a:stretch>
        </p:blipFill>
        <p:spPr>
          <a:xfrm>
            <a:off x="1184619" y="1956732"/>
            <a:ext cx="5343525" cy="1809750"/>
          </a:xfrm>
        </p:spPr>
      </p:pic>
      <p:pic>
        <p:nvPicPr>
          <p:cNvPr id="7" name="Picture 6">
            <a:extLst>
              <a:ext uri="{FF2B5EF4-FFF2-40B4-BE49-F238E27FC236}">
                <a16:creationId xmlns:a16="http://schemas.microsoft.com/office/drawing/2014/main" id="{50FA91E1-A812-99B7-78A6-E0E2BC21D46A}"/>
              </a:ext>
            </a:extLst>
          </p:cNvPr>
          <p:cNvPicPr>
            <a:picLocks noChangeAspect="1"/>
          </p:cNvPicPr>
          <p:nvPr/>
        </p:nvPicPr>
        <p:blipFill>
          <a:blip r:embed="rId3"/>
          <a:stretch>
            <a:fillRect/>
          </a:stretch>
        </p:blipFill>
        <p:spPr>
          <a:xfrm>
            <a:off x="1756120" y="4032526"/>
            <a:ext cx="3590925" cy="2114550"/>
          </a:xfrm>
          <a:prstGeom prst="rect">
            <a:avLst/>
          </a:prstGeom>
        </p:spPr>
      </p:pic>
    </p:spTree>
    <p:extLst>
      <p:ext uri="{BB962C8B-B14F-4D97-AF65-F5344CB8AC3E}">
        <p14:creationId xmlns:p14="http://schemas.microsoft.com/office/powerpoint/2010/main" val="409571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3FA71-204A-236F-CAD8-9EA84D623E96}"/>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BE138073-9F9F-B7EE-82DD-B2E00B170B9B}"/>
              </a:ext>
            </a:extLst>
          </p:cNvPr>
          <p:cNvSpPr>
            <a:spLocks noGrp="1"/>
          </p:cNvSpPr>
          <p:nvPr>
            <p:ph idx="1"/>
          </p:nvPr>
        </p:nvSpPr>
        <p:spPr/>
        <p:txBody>
          <a:bodyPr>
            <a:normAutofit/>
          </a:bodyPr>
          <a:lstStyle/>
          <a:p>
            <a:r>
              <a:rPr lang="en-US" dirty="0">
                <a:latin typeface="+mj-lt"/>
              </a:rPr>
              <a:t>A Headless Service, named nginx, is used to control the network domain.</a:t>
            </a:r>
          </a:p>
          <a:p>
            <a:r>
              <a:rPr lang="en-US" dirty="0">
                <a:latin typeface="+mj-lt"/>
              </a:rPr>
              <a:t>The </a:t>
            </a:r>
            <a:r>
              <a:rPr lang="en-US" dirty="0" err="1">
                <a:latin typeface="+mj-lt"/>
              </a:rPr>
              <a:t>StatefulSet</a:t>
            </a:r>
            <a:r>
              <a:rPr lang="en-US" dirty="0">
                <a:latin typeface="+mj-lt"/>
              </a:rPr>
              <a:t>, named web, has a Spec that indicates that 3 replicas of the nginx container will be launched in unique Pods.</a:t>
            </a:r>
          </a:p>
          <a:p>
            <a:r>
              <a:rPr lang="en-US" dirty="0">
                <a:latin typeface="+mj-lt"/>
              </a:rPr>
              <a:t>The </a:t>
            </a:r>
            <a:r>
              <a:rPr lang="en-US" dirty="0" err="1">
                <a:latin typeface="+mj-lt"/>
              </a:rPr>
              <a:t>volumeClaimTemplates</a:t>
            </a:r>
            <a:r>
              <a:rPr lang="en-US" dirty="0">
                <a:latin typeface="+mj-lt"/>
              </a:rPr>
              <a:t> will provide stable storage using </a:t>
            </a:r>
            <a:r>
              <a:rPr lang="en-US" dirty="0" err="1">
                <a:latin typeface="+mj-lt"/>
              </a:rPr>
              <a:t>PersistentVolumes</a:t>
            </a:r>
            <a:r>
              <a:rPr lang="en-US" dirty="0">
                <a:latin typeface="+mj-lt"/>
              </a:rPr>
              <a:t> provisioned by a </a:t>
            </a:r>
            <a:r>
              <a:rPr lang="en-US" dirty="0" err="1">
                <a:latin typeface="+mj-lt"/>
              </a:rPr>
              <a:t>PersistentVolume</a:t>
            </a:r>
            <a:r>
              <a:rPr lang="en-US" dirty="0">
                <a:latin typeface="+mj-lt"/>
              </a:rPr>
              <a:t> Provisioner.</a:t>
            </a:r>
          </a:p>
          <a:p>
            <a:r>
              <a:rPr lang="en-US" dirty="0">
                <a:latin typeface="+mj-lt"/>
              </a:rPr>
              <a:t>You must set the .</a:t>
            </a:r>
            <a:r>
              <a:rPr lang="en-US" dirty="0" err="1">
                <a:latin typeface="+mj-lt"/>
              </a:rPr>
              <a:t>spec.selector</a:t>
            </a:r>
            <a:r>
              <a:rPr lang="en-US" dirty="0">
                <a:latin typeface="+mj-lt"/>
              </a:rPr>
              <a:t> field of a </a:t>
            </a:r>
            <a:r>
              <a:rPr lang="en-US" dirty="0" err="1">
                <a:latin typeface="+mj-lt"/>
              </a:rPr>
              <a:t>StatefulSet</a:t>
            </a:r>
            <a:r>
              <a:rPr lang="en-US" dirty="0">
                <a:latin typeface="+mj-lt"/>
              </a:rPr>
              <a:t> to match the labels of its .</a:t>
            </a:r>
            <a:r>
              <a:rPr lang="en-US" dirty="0" err="1">
                <a:latin typeface="+mj-lt"/>
              </a:rPr>
              <a:t>spec.template.metadata.labels</a:t>
            </a:r>
            <a:r>
              <a:rPr lang="en-US" dirty="0">
                <a:latin typeface="+mj-lt"/>
              </a:rPr>
              <a:t> [Pod Selector]</a:t>
            </a:r>
          </a:p>
          <a:p>
            <a:pPr marL="0" indent="0">
              <a:buNone/>
            </a:pPr>
            <a:endParaRPr lang="en-US" dirty="0">
              <a:latin typeface="+mj-lt"/>
            </a:endParaRPr>
          </a:p>
        </p:txBody>
      </p:sp>
    </p:spTree>
    <p:extLst>
      <p:ext uri="{BB962C8B-B14F-4D97-AF65-F5344CB8AC3E}">
        <p14:creationId xmlns:p14="http://schemas.microsoft.com/office/powerpoint/2010/main" val="4288059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B564-8078-66E2-2C7F-400667F9A739}"/>
              </a:ext>
            </a:extLst>
          </p:cNvPr>
          <p:cNvSpPr>
            <a:spLocks noGrp="1"/>
          </p:cNvSpPr>
          <p:nvPr>
            <p:ph type="title"/>
          </p:nvPr>
        </p:nvSpPr>
        <p:spPr/>
        <p:txBody>
          <a:bodyPr/>
          <a:lstStyle/>
          <a:p>
            <a:r>
              <a:rPr lang="en-US" dirty="0"/>
              <a:t>Stable Network ID</a:t>
            </a:r>
          </a:p>
        </p:txBody>
      </p:sp>
      <p:sp>
        <p:nvSpPr>
          <p:cNvPr id="3" name="Content Placeholder 2">
            <a:extLst>
              <a:ext uri="{FF2B5EF4-FFF2-40B4-BE49-F238E27FC236}">
                <a16:creationId xmlns:a16="http://schemas.microsoft.com/office/drawing/2014/main" id="{08DCC0F9-C546-2032-8306-F077DA5B03F1}"/>
              </a:ext>
            </a:extLst>
          </p:cNvPr>
          <p:cNvSpPr>
            <a:spLocks noGrp="1"/>
          </p:cNvSpPr>
          <p:nvPr>
            <p:ph idx="1"/>
          </p:nvPr>
        </p:nvSpPr>
        <p:spPr/>
        <p:txBody>
          <a:bodyPr>
            <a:normAutofit fontScale="92500"/>
          </a:bodyPr>
          <a:lstStyle/>
          <a:p>
            <a:r>
              <a:rPr lang="en-US" dirty="0">
                <a:latin typeface="+mj-lt"/>
              </a:rPr>
              <a:t>Each pod in </a:t>
            </a:r>
            <a:r>
              <a:rPr lang="en-US" dirty="0" err="1">
                <a:latin typeface="+mj-lt"/>
              </a:rPr>
              <a:t>StatefulSet</a:t>
            </a:r>
            <a:r>
              <a:rPr lang="en-US" dirty="0">
                <a:latin typeface="+mj-lt"/>
              </a:rPr>
              <a:t> drives its hostname from </a:t>
            </a:r>
            <a:r>
              <a:rPr lang="en-US" dirty="0" err="1">
                <a:latin typeface="+mj-lt"/>
              </a:rPr>
              <a:t>StatefulSet</a:t>
            </a:r>
            <a:r>
              <a:rPr lang="en-US" dirty="0">
                <a:latin typeface="+mj-lt"/>
              </a:rPr>
              <a:t> and the ordinal of the pod. The pattern constructed  hostname is $(</a:t>
            </a:r>
            <a:r>
              <a:rPr lang="en-US" dirty="0" err="1">
                <a:latin typeface="+mj-lt"/>
              </a:rPr>
              <a:t>statefulsetname</a:t>
            </a:r>
            <a:r>
              <a:rPr lang="en-US" dirty="0">
                <a:latin typeface="+mj-lt"/>
              </a:rPr>
              <a:t>)-$(ordinal)</a:t>
            </a:r>
          </a:p>
          <a:p>
            <a:r>
              <a:rPr lang="en-US" dirty="0">
                <a:latin typeface="+mj-lt"/>
              </a:rPr>
              <a:t>The </a:t>
            </a:r>
            <a:r>
              <a:rPr lang="en-US" dirty="0" err="1">
                <a:latin typeface="+mj-lt"/>
              </a:rPr>
              <a:t>yaml</a:t>
            </a:r>
            <a:r>
              <a:rPr lang="en-US" dirty="0">
                <a:latin typeface="+mj-lt"/>
              </a:rPr>
              <a:t> in lab will create three pod: web-0,web-1,web-2.</a:t>
            </a:r>
          </a:p>
          <a:p>
            <a:r>
              <a:rPr lang="en-US" dirty="0" err="1">
                <a:latin typeface="+mj-lt"/>
              </a:rPr>
              <a:t>StatefulSet</a:t>
            </a:r>
            <a:r>
              <a:rPr lang="en-US" dirty="0">
                <a:latin typeface="+mj-lt"/>
              </a:rPr>
              <a:t> can  use a Headless service to control the domain of the Pods.</a:t>
            </a:r>
          </a:p>
          <a:p>
            <a:r>
              <a:rPr lang="en-US" dirty="0">
                <a:latin typeface="+mj-lt"/>
              </a:rPr>
              <a:t>The domain managed by this service takes form: $(</a:t>
            </a:r>
            <a:r>
              <a:rPr lang="en-US" dirty="0" err="1">
                <a:latin typeface="+mj-lt"/>
              </a:rPr>
              <a:t>servicename</a:t>
            </a:r>
            <a:r>
              <a:rPr lang="en-US" dirty="0">
                <a:latin typeface="+mj-lt"/>
              </a:rPr>
              <a:t>).$(namespace).</a:t>
            </a:r>
            <a:r>
              <a:rPr lang="en-US" dirty="0" err="1">
                <a:latin typeface="+mj-lt"/>
              </a:rPr>
              <a:t>svc.cluster.local</a:t>
            </a:r>
            <a:r>
              <a:rPr lang="en-US" dirty="0">
                <a:latin typeface="+mj-lt"/>
              </a:rPr>
              <a:t>, where “</a:t>
            </a:r>
            <a:r>
              <a:rPr lang="en-US" dirty="0" err="1">
                <a:latin typeface="+mj-lt"/>
              </a:rPr>
              <a:t>cluster.local</a:t>
            </a:r>
            <a:r>
              <a:rPr lang="en-US" dirty="0">
                <a:latin typeface="+mj-lt"/>
              </a:rPr>
              <a:t>” is the cluster domain.</a:t>
            </a:r>
          </a:p>
          <a:p>
            <a:r>
              <a:rPr lang="en-US" dirty="0">
                <a:latin typeface="+mj-lt"/>
              </a:rPr>
              <a:t>Each pod is created, it gets matching DNS subdomain: $(</a:t>
            </a:r>
            <a:r>
              <a:rPr lang="en-US" dirty="0" err="1">
                <a:latin typeface="+mj-lt"/>
              </a:rPr>
              <a:t>podname</a:t>
            </a:r>
            <a:r>
              <a:rPr lang="en-US" dirty="0">
                <a:latin typeface="+mj-lt"/>
              </a:rPr>
              <a:t>).$(governing service domain).</a:t>
            </a:r>
          </a:p>
          <a:p>
            <a:endParaRPr lang="en-US" dirty="0">
              <a:latin typeface="+mj-lt"/>
            </a:endParaRPr>
          </a:p>
        </p:txBody>
      </p:sp>
    </p:spTree>
    <p:extLst>
      <p:ext uri="{BB962C8B-B14F-4D97-AF65-F5344CB8AC3E}">
        <p14:creationId xmlns:p14="http://schemas.microsoft.com/office/powerpoint/2010/main" val="1169545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A3009-20E6-E6FC-709C-4281F1737471}"/>
              </a:ext>
            </a:extLst>
          </p:cNvPr>
          <p:cNvSpPr>
            <a:spLocks noGrp="1"/>
          </p:cNvSpPr>
          <p:nvPr>
            <p:ph type="title"/>
          </p:nvPr>
        </p:nvSpPr>
        <p:spPr/>
        <p:txBody>
          <a:bodyPr/>
          <a:lstStyle/>
          <a:p>
            <a:r>
              <a:rPr lang="en-US" dirty="0"/>
              <a:t>..</a:t>
            </a:r>
          </a:p>
        </p:txBody>
      </p:sp>
      <p:pic>
        <p:nvPicPr>
          <p:cNvPr id="5" name="Content Placeholder 4">
            <a:extLst>
              <a:ext uri="{FF2B5EF4-FFF2-40B4-BE49-F238E27FC236}">
                <a16:creationId xmlns:a16="http://schemas.microsoft.com/office/drawing/2014/main" id="{8C7F0833-7701-1CF0-F904-EA9350B8C0A6}"/>
              </a:ext>
            </a:extLst>
          </p:cNvPr>
          <p:cNvPicPr>
            <a:picLocks noGrp="1" noChangeAspect="1"/>
          </p:cNvPicPr>
          <p:nvPr>
            <p:ph idx="1"/>
          </p:nvPr>
        </p:nvPicPr>
        <p:blipFill>
          <a:blip r:embed="rId2"/>
          <a:stretch>
            <a:fillRect/>
          </a:stretch>
        </p:blipFill>
        <p:spPr>
          <a:xfrm>
            <a:off x="838200" y="1470991"/>
            <a:ext cx="10386391" cy="4268615"/>
          </a:xfrm>
        </p:spPr>
      </p:pic>
    </p:spTree>
    <p:extLst>
      <p:ext uri="{BB962C8B-B14F-4D97-AF65-F5344CB8AC3E}">
        <p14:creationId xmlns:p14="http://schemas.microsoft.com/office/powerpoint/2010/main" val="1742936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43B2-AC72-037E-D61F-76AF91DE48A1}"/>
              </a:ext>
            </a:extLst>
          </p:cNvPr>
          <p:cNvSpPr>
            <a:spLocks noGrp="1"/>
          </p:cNvSpPr>
          <p:nvPr>
            <p:ph type="title"/>
          </p:nvPr>
        </p:nvSpPr>
        <p:spPr/>
        <p:txBody>
          <a:bodyPr/>
          <a:lstStyle/>
          <a:p>
            <a:r>
              <a:rPr lang="en-US" dirty="0"/>
              <a:t>Deployment and Scaling</a:t>
            </a:r>
          </a:p>
        </p:txBody>
      </p:sp>
      <p:sp>
        <p:nvSpPr>
          <p:cNvPr id="3" name="Content Placeholder 2">
            <a:extLst>
              <a:ext uri="{FF2B5EF4-FFF2-40B4-BE49-F238E27FC236}">
                <a16:creationId xmlns:a16="http://schemas.microsoft.com/office/drawing/2014/main" id="{69F45035-0737-BF1E-C8DD-8B18B30E512B}"/>
              </a:ext>
            </a:extLst>
          </p:cNvPr>
          <p:cNvSpPr>
            <a:spLocks noGrp="1"/>
          </p:cNvSpPr>
          <p:nvPr>
            <p:ph idx="1"/>
          </p:nvPr>
        </p:nvSpPr>
        <p:spPr/>
        <p:txBody>
          <a:bodyPr/>
          <a:lstStyle/>
          <a:p>
            <a:r>
              <a:rPr lang="en-US" dirty="0">
                <a:latin typeface="+mj-lt"/>
              </a:rPr>
              <a:t>For a </a:t>
            </a:r>
            <a:r>
              <a:rPr lang="en-US" dirty="0" err="1">
                <a:latin typeface="+mj-lt"/>
              </a:rPr>
              <a:t>StatefulSet</a:t>
            </a:r>
            <a:r>
              <a:rPr lang="en-US" dirty="0">
                <a:latin typeface="+mj-lt"/>
              </a:rPr>
              <a:t> with N replicas, when Pods are being deployed, they are created sequentially, in order from {0..N-1}.</a:t>
            </a:r>
          </a:p>
          <a:p>
            <a:r>
              <a:rPr lang="en-US" dirty="0">
                <a:latin typeface="+mj-lt"/>
              </a:rPr>
              <a:t>When Pods are being deleted, they are terminated in reverse order, from {N-1..0}.</a:t>
            </a:r>
          </a:p>
          <a:p>
            <a:r>
              <a:rPr lang="en-US" dirty="0">
                <a:latin typeface="+mj-lt"/>
              </a:rPr>
              <a:t>Before a scaling operation is applied to a Pod, all of its predecessors must be Running and Ready.</a:t>
            </a:r>
          </a:p>
          <a:p>
            <a:r>
              <a:rPr lang="en-US" dirty="0">
                <a:latin typeface="+mj-lt"/>
              </a:rPr>
              <a:t>Before a Pod is terminated, all of its successors must be completely shutdown</a:t>
            </a:r>
          </a:p>
        </p:txBody>
      </p:sp>
    </p:spTree>
    <p:extLst>
      <p:ext uri="{BB962C8B-B14F-4D97-AF65-F5344CB8AC3E}">
        <p14:creationId xmlns:p14="http://schemas.microsoft.com/office/powerpoint/2010/main" val="4287109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837</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Open Sans</vt:lpstr>
      <vt:lpstr>Office Theme</vt:lpstr>
      <vt:lpstr>Stateful sets </vt:lpstr>
      <vt:lpstr>Explain</vt:lpstr>
      <vt:lpstr>StatefulSets</vt:lpstr>
      <vt:lpstr>..</vt:lpstr>
      <vt:lpstr>Api for stateful set</vt:lpstr>
      <vt:lpstr>..</vt:lpstr>
      <vt:lpstr>Stable Network ID</vt:lpstr>
      <vt:lpstr>..</vt:lpstr>
      <vt:lpstr>Deployment and Scaling</vt:lpstr>
      <vt:lpstr>Update Strategies</vt:lpstr>
      <vt:lpstr>Partitioned rolling updates</vt:lpstr>
      <vt:lpstr>PersistentVolumeClaim retention</vt:lpstr>
      <vt:lpstr>..</vt:lpstr>
      <vt:lpstr>Replicas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Stateful sets </dc:title>
  <dc:creator>john</dc:creator>
  <cp:lastModifiedBy>john</cp:lastModifiedBy>
  <cp:revision>17</cp:revision>
  <dcterms:created xsi:type="dcterms:W3CDTF">2022-09-26T08:54:40Z</dcterms:created>
  <dcterms:modified xsi:type="dcterms:W3CDTF">2022-09-26T09:48:55Z</dcterms:modified>
</cp:coreProperties>
</file>