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CF8B-D81C-93DF-5986-C416B929CC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008D02-A5C2-37DB-4398-2E446AE12F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303297-8649-E457-DF36-B58201FE6244}"/>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5" name="Footer Placeholder 4">
            <a:extLst>
              <a:ext uri="{FF2B5EF4-FFF2-40B4-BE49-F238E27FC236}">
                <a16:creationId xmlns:a16="http://schemas.microsoft.com/office/drawing/2014/main" id="{832A7BBF-922A-2CC8-3E40-70A915F4F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14E94-EABF-25EB-5227-9B68C04C48B7}"/>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114619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BFF9-3C94-EC51-7CC6-873BB5986A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AC02DC-A613-E2D9-7BC8-1486864B32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A5869-92BB-313A-03E5-272631B773FD}"/>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5" name="Footer Placeholder 4">
            <a:extLst>
              <a:ext uri="{FF2B5EF4-FFF2-40B4-BE49-F238E27FC236}">
                <a16:creationId xmlns:a16="http://schemas.microsoft.com/office/drawing/2014/main" id="{73220370-2BF9-7391-C27F-CE90D946ED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24849-697B-4E1B-2FCB-C44883030123}"/>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2237221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A8490A-76B0-88ED-74AB-E63C5E80B3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D0EA5-DA9B-B465-ABD4-A81BB73610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0B459-71F6-FD96-6D2C-6427443CE43C}"/>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5" name="Footer Placeholder 4">
            <a:extLst>
              <a:ext uri="{FF2B5EF4-FFF2-40B4-BE49-F238E27FC236}">
                <a16:creationId xmlns:a16="http://schemas.microsoft.com/office/drawing/2014/main" id="{A888F6E1-311B-4299-73BF-71B569CC4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D154E-9D77-54FE-CF8E-6458BB208618}"/>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305257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7996-A7B2-CAB7-7A57-BCAC2E341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8FDDB7-E84E-99F9-E8F9-5229079366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3FE42E-E10A-C0DA-6381-9B6ED1A2808E}"/>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5" name="Footer Placeholder 4">
            <a:extLst>
              <a:ext uri="{FF2B5EF4-FFF2-40B4-BE49-F238E27FC236}">
                <a16:creationId xmlns:a16="http://schemas.microsoft.com/office/drawing/2014/main" id="{CD5CF868-D4A7-AF41-F2CE-B32CFE1A0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84EA9-E987-F506-D23B-451EB63BA07A}"/>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4236607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A86AD-227C-C8EB-70EB-D1D3259DCD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07B1C2-09DB-8867-F30A-C32264D0E0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30710C-57E9-9DB7-61D9-ABCFD46809D0}"/>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5" name="Footer Placeholder 4">
            <a:extLst>
              <a:ext uri="{FF2B5EF4-FFF2-40B4-BE49-F238E27FC236}">
                <a16:creationId xmlns:a16="http://schemas.microsoft.com/office/drawing/2014/main" id="{E3D2F19A-2035-D8A2-AD75-874BAFF0CA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46AE2-4E74-5576-7C24-D8A51A0600C6}"/>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113925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9DDA-E224-2E6C-630A-CB01F016A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D3BCE2-1E78-28D2-28B2-56CE2B88AF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0A73AD-D527-9D37-D570-D41F2A4B07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CE7212-32E9-229F-47E5-965BF029C7E1}"/>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6" name="Footer Placeholder 5">
            <a:extLst>
              <a:ext uri="{FF2B5EF4-FFF2-40B4-BE49-F238E27FC236}">
                <a16:creationId xmlns:a16="http://schemas.microsoft.com/office/drawing/2014/main" id="{31CFE4D3-5AAF-F2E0-4F66-6168DB0BC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ED5BD0-A851-694D-067D-D253498B064C}"/>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1077592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28EA6-F8D0-615B-00F7-2F11E2DDD4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88F818-110C-B783-4C37-12C2842826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7758B-E555-05E7-FFF8-5639C2DE7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0D319B-83B2-31F6-FE67-5F8A9B4CF2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79B8F-6B17-9A0D-CBBB-83ADE0BF10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36ADCB-6E89-97B7-CD16-276444087CB3}"/>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8" name="Footer Placeholder 7">
            <a:extLst>
              <a:ext uri="{FF2B5EF4-FFF2-40B4-BE49-F238E27FC236}">
                <a16:creationId xmlns:a16="http://schemas.microsoft.com/office/drawing/2014/main" id="{E2DDAAD3-74A1-49BA-AEEC-C238D88FBC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120EFA-365D-C7FB-9041-A126447B0634}"/>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125561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1F03-2B6B-F0E3-1694-62A8C8ABB5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F88D-8810-62CB-02D0-DE87B7DB74EF}"/>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4" name="Footer Placeholder 3">
            <a:extLst>
              <a:ext uri="{FF2B5EF4-FFF2-40B4-BE49-F238E27FC236}">
                <a16:creationId xmlns:a16="http://schemas.microsoft.com/office/drawing/2014/main" id="{491C41F8-E6D4-5B11-6A4A-9F6035865A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DB65F-7AD9-5C19-EC65-8F7C5A1068FB}"/>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1744650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ADD8E-F0CB-FA39-65FF-112854057095}"/>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3" name="Footer Placeholder 2">
            <a:extLst>
              <a:ext uri="{FF2B5EF4-FFF2-40B4-BE49-F238E27FC236}">
                <a16:creationId xmlns:a16="http://schemas.microsoft.com/office/drawing/2014/main" id="{00B03D01-63D3-DDB9-B56E-D753FB9B67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370E013-094E-E496-5383-DF039DA1978F}"/>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291753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AEA7-7AEE-FFFF-7A22-ACAAE524C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7864F9-ABAF-CAFC-1FB2-2FCD7A36E4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04F030-F414-6685-EA12-6DEDBE153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89C1EB-236B-CAA5-CE57-17C900DC9366}"/>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6" name="Footer Placeholder 5">
            <a:extLst>
              <a:ext uri="{FF2B5EF4-FFF2-40B4-BE49-F238E27FC236}">
                <a16:creationId xmlns:a16="http://schemas.microsoft.com/office/drawing/2014/main" id="{458F6E49-11F0-A10A-330E-4EA9FE07F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875495-D478-BA06-B5D4-43F1458AD53D}"/>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239230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CE67A-8F35-61D7-0A7F-AD7A59FE2C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58E22C-EFFC-EB1D-6D80-9C96B11B1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ECDAAF6-3227-540C-599E-C7EBE3A413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1D64B1-A5DC-0098-FEA8-D4D4286F0318}"/>
              </a:ext>
            </a:extLst>
          </p:cNvPr>
          <p:cNvSpPr>
            <a:spLocks noGrp="1"/>
          </p:cNvSpPr>
          <p:nvPr>
            <p:ph type="dt" sz="half" idx="10"/>
          </p:nvPr>
        </p:nvSpPr>
        <p:spPr/>
        <p:txBody>
          <a:bodyPr/>
          <a:lstStyle/>
          <a:p>
            <a:fld id="{DA6F2562-7CE2-470F-A2A5-55C43BD2DC0C}" type="datetimeFigureOut">
              <a:rPr lang="en-US" smtClean="0"/>
              <a:t>11/15/2022</a:t>
            </a:fld>
            <a:endParaRPr lang="en-US"/>
          </a:p>
        </p:txBody>
      </p:sp>
      <p:sp>
        <p:nvSpPr>
          <p:cNvPr id="6" name="Footer Placeholder 5">
            <a:extLst>
              <a:ext uri="{FF2B5EF4-FFF2-40B4-BE49-F238E27FC236}">
                <a16:creationId xmlns:a16="http://schemas.microsoft.com/office/drawing/2014/main" id="{06E161D7-8D31-DAD0-F6C9-0423D16358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553A7-A686-5E8D-CE16-04AB4BC7550A}"/>
              </a:ext>
            </a:extLst>
          </p:cNvPr>
          <p:cNvSpPr>
            <a:spLocks noGrp="1"/>
          </p:cNvSpPr>
          <p:nvPr>
            <p:ph type="sldNum" sz="quarter" idx="12"/>
          </p:nvPr>
        </p:nvSpPr>
        <p:spPr/>
        <p:txBody>
          <a:bodyPr/>
          <a:lstStyle/>
          <a:p>
            <a:fld id="{4A70C913-48DF-431B-88CE-25E831570BE8}" type="slidenum">
              <a:rPr lang="en-US" smtClean="0"/>
              <a:t>‹#›</a:t>
            </a:fld>
            <a:endParaRPr lang="en-US"/>
          </a:p>
        </p:txBody>
      </p:sp>
    </p:spTree>
    <p:extLst>
      <p:ext uri="{BB962C8B-B14F-4D97-AF65-F5344CB8AC3E}">
        <p14:creationId xmlns:p14="http://schemas.microsoft.com/office/powerpoint/2010/main" val="203378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F414FC-252D-D1BD-FEC2-B4F6AF849B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390483-4171-FD96-FF81-52AF721B3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33AD2-2E2E-E1A0-84E3-3CBF75ABBB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F2562-7CE2-470F-A2A5-55C43BD2DC0C}" type="datetimeFigureOut">
              <a:rPr lang="en-US" smtClean="0"/>
              <a:t>11/15/2022</a:t>
            </a:fld>
            <a:endParaRPr lang="en-US"/>
          </a:p>
        </p:txBody>
      </p:sp>
      <p:sp>
        <p:nvSpPr>
          <p:cNvPr id="5" name="Footer Placeholder 4">
            <a:extLst>
              <a:ext uri="{FF2B5EF4-FFF2-40B4-BE49-F238E27FC236}">
                <a16:creationId xmlns:a16="http://schemas.microsoft.com/office/drawing/2014/main" id="{5637F812-3CEB-809A-3EB4-685AFF629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9DFCE2-621B-93A6-814B-E56EE5198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0C913-48DF-431B-88CE-25E831570BE8}" type="slidenum">
              <a:rPr lang="en-US" smtClean="0"/>
              <a:t>‹#›</a:t>
            </a:fld>
            <a:endParaRPr lang="en-US"/>
          </a:p>
        </p:txBody>
      </p:sp>
    </p:spTree>
    <p:extLst>
      <p:ext uri="{BB962C8B-B14F-4D97-AF65-F5344CB8AC3E}">
        <p14:creationId xmlns:p14="http://schemas.microsoft.com/office/powerpoint/2010/main" val="1775816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FE77-335A-AB07-8095-5590A1675575}"/>
              </a:ext>
            </a:extLst>
          </p:cNvPr>
          <p:cNvSpPr>
            <a:spLocks noGrp="1"/>
          </p:cNvSpPr>
          <p:nvPr>
            <p:ph type="ctrTitle"/>
          </p:nvPr>
        </p:nvSpPr>
        <p:spPr/>
        <p:txBody>
          <a:bodyPr/>
          <a:lstStyle/>
          <a:p>
            <a:r>
              <a:rPr lang="en-US" dirty="0"/>
              <a:t>Replication</a:t>
            </a:r>
          </a:p>
        </p:txBody>
      </p:sp>
      <p:sp>
        <p:nvSpPr>
          <p:cNvPr id="3" name="Subtitle 2">
            <a:extLst>
              <a:ext uri="{FF2B5EF4-FFF2-40B4-BE49-F238E27FC236}">
                <a16:creationId xmlns:a16="http://schemas.microsoft.com/office/drawing/2014/main" id="{112EF256-4271-4A14-A89B-2A698A04FE40}"/>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3345941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CE3E-6C12-315C-B923-65F5B4BB9907}"/>
              </a:ext>
            </a:extLst>
          </p:cNvPr>
          <p:cNvSpPr>
            <a:spLocks noGrp="1"/>
          </p:cNvSpPr>
          <p:nvPr>
            <p:ph type="title"/>
          </p:nvPr>
        </p:nvSpPr>
        <p:spPr/>
        <p:txBody>
          <a:bodyPr/>
          <a:lstStyle/>
          <a:p>
            <a:r>
              <a:rPr lang="en-US" dirty="0"/>
              <a:t>Difference</a:t>
            </a:r>
          </a:p>
        </p:txBody>
      </p:sp>
      <p:pic>
        <p:nvPicPr>
          <p:cNvPr id="5" name="Content Placeholder 4">
            <a:extLst>
              <a:ext uri="{FF2B5EF4-FFF2-40B4-BE49-F238E27FC236}">
                <a16:creationId xmlns:a16="http://schemas.microsoft.com/office/drawing/2014/main" id="{F32EE150-352A-8DC5-5B80-8A63E546FA99}"/>
              </a:ext>
            </a:extLst>
          </p:cNvPr>
          <p:cNvPicPr>
            <a:picLocks noGrp="1" noChangeAspect="1"/>
          </p:cNvPicPr>
          <p:nvPr>
            <p:ph idx="1"/>
          </p:nvPr>
        </p:nvPicPr>
        <p:blipFill>
          <a:blip r:embed="rId2"/>
          <a:stretch>
            <a:fillRect/>
          </a:stretch>
        </p:blipFill>
        <p:spPr>
          <a:xfrm>
            <a:off x="1219200" y="1825625"/>
            <a:ext cx="8032665" cy="4351338"/>
          </a:xfrm>
        </p:spPr>
      </p:pic>
    </p:spTree>
    <p:extLst>
      <p:ext uri="{BB962C8B-B14F-4D97-AF65-F5344CB8AC3E}">
        <p14:creationId xmlns:p14="http://schemas.microsoft.com/office/powerpoint/2010/main" val="350018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71974-9978-C49E-577B-B13F3F085AD3}"/>
              </a:ext>
            </a:extLst>
          </p:cNvPr>
          <p:cNvSpPr>
            <a:spLocks noGrp="1"/>
          </p:cNvSpPr>
          <p:nvPr>
            <p:ph type="title"/>
          </p:nvPr>
        </p:nvSpPr>
        <p:spPr/>
        <p:txBody>
          <a:bodyPr/>
          <a:lstStyle/>
          <a:p>
            <a:r>
              <a:rPr lang="en-US" dirty="0"/>
              <a:t>What is replication</a:t>
            </a:r>
          </a:p>
        </p:txBody>
      </p:sp>
      <p:sp>
        <p:nvSpPr>
          <p:cNvPr id="3" name="Content Placeholder 2">
            <a:extLst>
              <a:ext uri="{FF2B5EF4-FFF2-40B4-BE49-F238E27FC236}">
                <a16:creationId xmlns:a16="http://schemas.microsoft.com/office/drawing/2014/main" id="{0C1C510B-4FC2-AED1-CDA3-FE8D678415FF}"/>
              </a:ext>
            </a:extLst>
          </p:cNvPr>
          <p:cNvSpPr>
            <a:spLocks noGrp="1"/>
          </p:cNvSpPr>
          <p:nvPr>
            <p:ph idx="1"/>
          </p:nvPr>
        </p:nvSpPr>
        <p:spPr/>
        <p:txBody>
          <a:bodyPr/>
          <a:lstStyle/>
          <a:p>
            <a:r>
              <a:rPr lang="en-US" dirty="0"/>
              <a:t>Typically we want to replicate our containers i.e. our application for several reasons which include reliability, load balancing, and scaling. By having multiple versions of the application we prevent problems if one or more pods fail.</a:t>
            </a:r>
          </a:p>
          <a:p>
            <a:r>
              <a:rPr lang="en-US" dirty="0"/>
              <a:t>load balancing by having multiple versions of the containers enables us to easily send traffic to different instances to prevent overloading a single instance or not</a:t>
            </a:r>
          </a:p>
        </p:txBody>
      </p:sp>
    </p:spTree>
    <p:extLst>
      <p:ext uri="{BB962C8B-B14F-4D97-AF65-F5344CB8AC3E}">
        <p14:creationId xmlns:p14="http://schemas.microsoft.com/office/powerpoint/2010/main" val="932149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89D2-ECE8-C2F1-BB3F-96A46A6E9DE0}"/>
              </a:ext>
            </a:extLst>
          </p:cNvPr>
          <p:cNvSpPr>
            <a:spLocks noGrp="1"/>
          </p:cNvSpPr>
          <p:nvPr>
            <p:ph type="title"/>
          </p:nvPr>
        </p:nvSpPr>
        <p:spPr/>
        <p:txBody>
          <a:bodyPr/>
          <a:lstStyle/>
          <a:p>
            <a:r>
              <a:rPr lang="en-US" dirty="0"/>
              <a:t>Replication controller</a:t>
            </a:r>
          </a:p>
        </p:txBody>
      </p:sp>
      <p:sp>
        <p:nvSpPr>
          <p:cNvPr id="3" name="Content Placeholder 2">
            <a:extLst>
              <a:ext uri="{FF2B5EF4-FFF2-40B4-BE49-F238E27FC236}">
                <a16:creationId xmlns:a16="http://schemas.microsoft.com/office/drawing/2014/main" id="{F4495261-465C-94F1-E82A-4253C7725235}"/>
              </a:ext>
            </a:extLst>
          </p:cNvPr>
          <p:cNvSpPr>
            <a:spLocks noGrp="1"/>
          </p:cNvSpPr>
          <p:nvPr>
            <p:ph idx="1"/>
          </p:nvPr>
        </p:nvSpPr>
        <p:spPr/>
        <p:txBody>
          <a:bodyPr/>
          <a:lstStyle/>
          <a:p>
            <a:r>
              <a:rPr lang="en-US" dirty="0"/>
              <a:t>The Replication Controller is a structure that enables us to easily create multiple pods.</a:t>
            </a:r>
          </a:p>
          <a:p>
            <a:r>
              <a:rPr lang="en-US" dirty="0"/>
              <a:t> If we make sure that a number of pods always exists. If a pod crashes, the Replication Controller replaces it with a new pod.</a:t>
            </a:r>
          </a:p>
          <a:p>
            <a:r>
              <a:rPr lang="en-US" dirty="0"/>
              <a:t> The Replication Controller also provides other benefits such as the ability to scale the number of pods and to update or delete multiple pods with a single command.</a:t>
            </a:r>
          </a:p>
        </p:txBody>
      </p:sp>
    </p:spTree>
    <p:extLst>
      <p:ext uri="{BB962C8B-B14F-4D97-AF65-F5344CB8AC3E}">
        <p14:creationId xmlns:p14="http://schemas.microsoft.com/office/powerpoint/2010/main" val="1527543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31DF-213E-4367-C7E2-304B3D65783B}"/>
              </a:ext>
            </a:extLst>
          </p:cNvPr>
          <p:cNvSpPr>
            <a:spLocks noGrp="1"/>
          </p:cNvSpPr>
          <p:nvPr>
            <p:ph type="title"/>
          </p:nvPr>
        </p:nvSpPr>
        <p:spPr/>
        <p:txBody>
          <a:bodyPr/>
          <a:lstStyle/>
          <a:p>
            <a:r>
              <a:rPr lang="en-US" dirty="0" err="1"/>
              <a:t>yaml</a:t>
            </a:r>
            <a:endParaRPr lang="en-US" dirty="0"/>
          </a:p>
        </p:txBody>
      </p:sp>
      <p:pic>
        <p:nvPicPr>
          <p:cNvPr id="5" name="Content Placeholder 4">
            <a:extLst>
              <a:ext uri="{FF2B5EF4-FFF2-40B4-BE49-F238E27FC236}">
                <a16:creationId xmlns:a16="http://schemas.microsoft.com/office/drawing/2014/main" id="{764E7B4C-5723-237D-0D65-CFD3678B5AC5}"/>
              </a:ext>
            </a:extLst>
          </p:cNvPr>
          <p:cNvPicPr>
            <a:picLocks noGrp="1" noChangeAspect="1"/>
          </p:cNvPicPr>
          <p:nvPr>
            <p:ph idx="1"/>
          </p:nvPr>
        </p:nvPicPr>
        <p:blipFill>
          <a:blip r:embed="rId2"/>
          <a:stretch>
            <a:fillRect/>
          </a:stretch>
        </p:blipFill>
        <p:spPr>
          <a:xfrm>
            <a:off x="1722784" y="1444487"/>
            <a:ext cx="6597304" cy="4261782"/>
          </a:xfrm>
        </p:spPr>
      </p:pic>
    </p:spTree>
    <p:extLst>
      <p:ext uri="{BB962C8B-B14F-4D97-AF65-F5344CB8AC3E}">
        <p14:creationId xmlns:p14="http://schemas.microsoft.com/office/powerpoint/2010/main" val="2452731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6DCF-DF52-10D4-B5FF-7B6925A710F7}"/>
              </a:ext>
            </a:extLst>
          </p:cNvPr>
          <p:cNvSpPr>
            <a:spLocks noGrp="1"/>
          </p:cNvSpPr>
          <p:nvPr>
            <p:ph type="title"/>
          </p:nvPr>
        </p:nvSpPr>
        <p:spPr/>
        <p:txBody>
          <a:bodyPr/>
          <a:lstStyle/>
          <a:p>
            <a:r>
              <a:rPr lang="en-US" dirty="0" err="1"/>
              <a:t>Yaml</a:t>
            </a:r>
            <a:r>
              <a:rPr lang="en-US" dirty="0"/>
              <a:t> explanation</a:t>
            </a:r>
          </a:p>
        </p:txBody>
      </p:sp>
      <p:sp>
        <p:nvSpPr>
          <p:cNvPr id="3" name="Content Placeholder 2">
            <a:extLst>
              <a:ext uri="{FF2B5EF4-FFF2-40B4-BE49-F238E27FC236}">
                <a16:creationId xmlns:a16="http://schemas.microsoft.com/office/drawing/2014/main" id="{4A42A75F-3235-46DD-6283-8F48B84CFC4B}"/>
              </a:ext>
            </a:extLst>
          </p:cNvPr>
          <p:cNvSpPr>
            <a:spLocks noGrp="1"/>
          </p:cNvSpPr>
          <p:nvPr>
            <p:ph idx="1"/>
          </p:nvPr>
        </p:nvSpPr>
        <p:spPr/>
        <p:txBody>
          <a:bodyPr>
            <a:normAutofit fontScale="92500" lnSpcReduction="10000"/>
          </a:bodyPr>
          <a:lstStyle/>
          <a:p>
            <a:r>
              <a:rPr lang="en-US" dirty="0"/>
              <a:t> here we will provide the name for the Replication Controller and under the spec, we will be defining how many replicas we want from the given pod definition under the template section. Under the template section, we will be providing the exact details that we have provided in a pod definition </a:t>
            </a:r>
            <a:r>
              <a:rPr lang="en-US" dirty="0" err="1"/>
              <a:t>yml</a:t>
            </a:r>
            <a:r>
              <a:rPr lang="en-US" dirty="0"/>
              <a:t> file that will include metadata labels and under the spec, we can define containers, </a:t>
            </a:r>
            <a:r>
              <a:rPr lang="en-US" dirty="0" err="1"/>
              <a:t>init</a:t>
            </a:r>
            <a:r>
              <a:rPr lang="en-US" dirty="0"/>
              <a:t> containers, different images, ports, different </a:t>
            </a:r>
            <a:r>
              <a:rPr lang="en-US" dirty="0" err="1"/>
              <a:t>configmap</a:t>
            </a:r>
            <a:r>
              <a:rPr lang="en-US" dirty="0"/>
              <a:t> volume mounts, environment variables all of those configurations basically related to pods we can provide it under the template section.</a:t>
            </a:r>
          </a:p>
          <a:p>
            <a:r>
              <a:rPr lang="en-US" dirty="0"/>
              <a:t>The Replication Controller can have an optional selector and spec, where we can provide the labels used in the pods which is used to label query over the pods that should match with the replica count. When the selector is not provided it will assume that the provided template labels will be used as the selector.</a:t>
            </a:r>
          </a:p>
          <a:p>
            <a:endParaRPr lang="en-US" dirty="0"/>
          </a:p>
        </p:txBody>
      </p:sp>
    </p:spTree>
    <p:extLst>
      <p:ext uri="{BB962C8B-B14F-4D97-AF65-F5344CB8AC3E}">
        <p14:creationId xmlns:p14="http://schemas.microsoft.com/office/powerpoint/2010/main" val="2980363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22B7-163A-DD1B-E185-783938732DAD}"/>
              </a:ext>
            </a:extLst>
          </p:cNvPr>
          <p:cNvSpPr>
            <a:spLocks noGrp="1"/>
          </p:cNvSpPr>
          <p:nvPr>
            <p:ph type="title"/>
          </p:nvPr>
        </p:nvSpPr>
        <p:spPr/>
        <p:txBody>
          <a:bodyPr/>
          <a:lstStyle/>
          <a:p>
            <a:r>
              <a:rPr lang="en-US" dirty="0" err="1"/>
              <a:t>cmds</a:t>
            </a:r>
            <a:endParaRPr lang="en-US" dirty="0"/>
          </a:p>
        </p:txBody>
      </p:sp>
      <p:sp>
        <p:nvSpPr>
          <p:cNvPr id="3" name="Content Placeholder 2">
            <a:extLst>
              <a:ext uri="{FF2B5EF4-FFF2-40B4-BE49-F238E27FC236}">
                <a16:creationId xmlns:a16="http://schemas.microsoft.com/office/drawing/2014/main" id="{44EC9744-951A-D587-8C09-7BC7EEE591E0}"/>
              </a:ext>
            </a:extLst>
          </p:cNvPr>
          <p:cNvSpPr>
            <a:spLocks noGrp="1"/>
          </p:cNvSpPr>
          <p:nvPr>
            <p:ph idx="1"/>
          </p:nvPr>
        </p:nvSpPr>
        <p:spPr/>
        <p:txBody>
          <a:bodyPr/>
          <a:lstStyle/>
          <a:p>
            <a:pPr marL="0" indent="0">
              <a:buNone/>
            </a:pPr>
            <a:r>
              <a:rPr lang="en-US" dirty="0" err="1"/>
              <a:t>kubectl</a:t>
            </a:r>
            <a:r>
              <a:rPr lang="en-US" dirty="0"/>
              <a:t> apply -f &lt;replication controller </a:t>
            </a:r>
            <a:r>
              <a:rPr lang="en-US" dirty="0" err="1"/>
              <a:t>yaml</a:t>
            </a:r>
            <a:r>
              <a:rPr lang="en-US" dirty="0"/>
              <a:t>&gt;</a:t>
            </a:r>
          </a:p>
          <a:p>
            <a:pPr marL="0" indent="0">
              <a:buNone/>
            </a:pPr>
            <a:endParaRPr lang="en-US" dirty="0"/>
          </a:p>
          <a:p>
            <a:pPr marL="0" indent="0">
              <a:buNone/>
            </a:pPr>
            <a:r>
              <a:rPr lang="en-US" dirty="0"/>
              <a:t>Check on the status of the </a:t>
            </a:r>
            <a:r>
              <a:rPr lang="en-US" dirty="0" err="1"/>
              <a:t>ReplicationController</a:t>
            </a:r>
            <a:r>
              <a:rPr lang="en-US" dirty="0"/>
              <a:t> using this command:</a:t>
            </a:r>
          </a:p>
          <a:p>
            <a:pPr marL="0" indent="0">
              <a:buNone/>
            </a:pPr>
            <a:endParaRPr lang="en-US" dirty="0"/>
          </a:p>
          <a:p>
            <a:pPr marL="0" indent="0">
              <a:buNone/>
            </a:pPr>
            <a:r>
              <a:rPr lang="en-US" dirty="0" err="1"/>
              <a:t>kubectl</a:t>
            </a:r>
            <a:r>
              <a:rPr lang="en-US" dirty="0"/>
              <a:t> describe &lt;name of </a:t>
            </a:r>
            <a:r>
              <a:rPr lang="en-US"/>
              <a:t>replication controller&gt;</a:t>
            </a:r>
            <a:endParaRPr lang="en-US" dirty="0"/>
          </a:p>
        </p:txBody>
      </p:sp>
    </p:spTree>
    <p:extLst>
      <p:ext uri="{BB962C8B-B14F-4D97-AF65-F5344CB8AC3E}">
        <p14:creationId xmlns:p14="http://schemas.microsoft.com/office/powerpoint/2010/main" val="144539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8B2A-E97B-7DB8-184D-D08F18E09087}"/>
              </a:ext>
            </a:extLst>
          </p:cNvPr>
          <p:cNvSpPr>
            <a:spLocks noGrp="1"/>
          </p:cNvSpPr>
          <p:nvPr>
            <p:ph type="title"/>
          </p:nvPr>
        </p:nvSpPr>
        <p:spPr/>
        <p:txBody>
          <a:bodyPr/>
          <a:lstStyle/>
          <a:p>
            <a:r>
              <a:rPr lang="en-US" dirty="0"/>
              <a:t>Replica set</a:t>
            </a:r>
          </a:p>
        </p:txBody>
      </p:sp>
      <p:sp>
        <p:nvSpPr>
          <p:cNvPr id="3" name="Content Placeholder 2">
            <a:extLst>
              <a:ext uri="{FF2B5EF4-FFF2-40B4-BE49-F238E27FC236}">
                <a16:creationId xmlns:a16="http://schemas.microsoft.com/office/drawing/2014/main" id="{45349367-9C9A-E3F3-FA09-4DA16E138114}"/>
              </a:ext>
            </a:extLst>
          </p:cNvPr>
          <p:cNvSpPr>
            <a:spLocks noGrp="1"/>
          </p:cNvSpPr>
          <p:nvPr>
            <p:ph idx="1"/>
          </p:nvPr>
        </p:nvSpPr>
        <p:spPr/>
        <p:txBody>
          <a:bodyPr/>
          <a:lstStyle/>
          <a:p>
            <a:r>
              <a:rPr lang="en-US" dirty="0"/>
              <a:t>Replica Sets are declared in the same way as Replication Controller except that they have more options for the selectors.</a:t>
            </a:r>
          </a:p>
          <a:p>
            <a:r>
              <a:rPr lang="en-US" dirty="0"/>
              <a:t> The Selector is mandatory for Replica sets as match labels you can provide the pod labels to query the pods to match with the replica count.</a:t>
            </a:r>
          </a:p>
        </p:txBody>
      </p:sp>
    </p:spTree>
    <p:extLst>
      <p:ext uri="{BB962C8B-B14F-4D97-AF65-F5344CB8AC3E}">
        <p14:creationId xmlns:p14="http://schemas.microsoft.com/office/powerpoint/2010/main" val="945277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742B-19C2-E07A-79FE-283D8B06157B}"/>
              </a:ext>
            </a:extLst>
          </p:cNvPr>
          <p:cNvSpPr>
            <a:spLocks noGrp="1"/>
          </p:cNvSpPr>
          <p:nvPr>
            <p:ph type="title"/>
          </p:nvPr>
        </p:nvSpPr>
        <p:spPr/>
        <p:txBody>
          <a:bodyPr/>
          <a:lstStyle/>
          <a:p>
            <a:r>
              <a:rPr lang="en-US" dirty="0" err="1"/>
              <a:t>yaml</a:t>
            </a:r>
            <a:endParaRPr lang="en-US" dirty="0"/>
          </a:p>
        </p:txBody>
      </p:sp>
      <p:pic>
        <p:nvPicPr>
          <p:cNvPr id="5" name="Content Placeholder 4">
            <a:extLst>
              <a:ext uri="{FF2B5EF4-FFF2-40B4-BE49-F238E27FC236}">
                <a16:creationId xmlns:a16="http://schemas.microsoft.com/office/drawing/2014/main" id="{2D597049-D6E4-25CC-0413-E3033FFCFFAB}"/>
              </a:ext>
            </a:extLst>
          </p:cNvPr>
          <p:cNvPicPr>
            <a:picLocks noGrp="1" noChangeAspect="1"/>
          </p:cNvPicPr>
          <p:nvPr>
            <p:ph idx="1"/>
          </p:nvPr>
        </p:nvPicPr>
        <p:blipFill>
          <a:blip r:embed="rId2"/>
          <a:stretch>
            <a:fillRect/>
          </a:stretch>
        </p:blipFill>
        <p:spPr>
          <a:xfrm>
            <a:off x="2464904" y="1842846"/>
            <a:ext cx="6469546" cy="4343400"/>
          </a:xfrm>
        </p:spPr>
      </p:pic>
    </p:spTree>
    <p:extLst>
      <p:ext uri="{BB962C8B-B14F-4D97-AF65-F5344CB8AC3E}">
        <p14:creationId xmlns:p14="http://schemas.microsoft.com/office/powerpoint/2010/main" val="317525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ED54C-9A47-7FBC-38F4-BE57EADEB001}"/>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9227657-FB97-28FA-2D13-D7DE267B49BA}"/>
              </a:ext>
            </a:extLst>
          </p:cNvPr>
          <p:cNvSpPr>
            <a:spLocks noGrp="1"/>
          </p:cNvSpPr>
          <p:nvPr>
            <p:ph idx="1"/>
          </p:nvPr>
        </p:nvSpPr>
        <p:spPr/>
        <p:txBody>
          <a:bodyPr/>
          <a:lstStyle/>
          <a:p>
            <a:r>
              <a:rPr lang="en-US" dirty="0"/>
              <a:t>Here we can see, the API version is apps v1, the kind is </a:t>
            </a:r>
            <a:r>
              <a:rPr lang="en-US" dirty="0" err="1"/>
              <a:t>ReplicaSet</a:t>
            </a:r>
            <a:r>
              <a:rPr lang="en-US" dirty="0"/>
              <a:t>, and then we will be defining what is our </a:t>
            </a:r>
            <a:r>
              <a:rPr lang="en-US" dirty="0" err="1"/>
              <a:t>ReplicaSet</a:t>
            </a:r>
            <a:r>
              <a:rPr lang="en-US" dirty="0"/>
              <a:t> name under the spec section we can define the number of replicas, and under selectors match labels we will define what are our pod labels which need to be considered for the replica counts.</a:t>
            </a:r>
          </a:p>
          <a:p>
            <a:r>
              <a:rPr lang="en-US" dirty="0"/>
              <a:t> Under the template section, we can provide our pod template which includes the containers, images, and labels, under the selector section not only the matching label we can use match expressions as well to configure different conditions for the selector.</a:t>
            </a:r>
          </a:p>
        </p:txBody>
      </p:sp>
    </p:spTree>
    <p:extLst>
      <p:ext uri="{BB962C8B-B14F-4D97-AF65-F5344CB8AC3E}">
        <p14:creationId xmlns:p14="http://schemas.microsoft.com/office/powerpoint/2010/main" val="2934463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507</Words>
  <Application>Microsoft Office PowerPoint</Application>
  <PresentationFormat>Widescreen</PresentationFormat>
  <Paragraphs>27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Replication</vt:lpstr>
      <vt:lpstr>What is replication</vt:lpstr>
      <vt:lpstr>Replication controller</vt:lpstr>
      <vt:lpstr>yaml</vt:lpstr>
      <vt:lpstr>Yaml explanation</vt:lpstr>
      <vt:lpstr>cmds</vt:lpstr>
      <vt:lpstr>Replica set</vt:lpstr>
      <vt:lpstr>yaml</vt:lpstr>
      <vt:lpstr>..</vt:lpstr>
      <vt:lpstr>Difference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Replication</dc:title>
  <dc:creator>john</dc:creator>
  <cp:lastModifiedBy>john</cp:lastModifiedBy>
  <cp:revision>11</cp:revision>
  <dcterms:created xsi:type="dcterms:W3CDTF">2022-11-15T00:41:07Z</dcterms:created>
  <dcterms:modified xsi:type="dcterms:W3CDTF">2022-11-15T00:56:25Z</dcterms:modified>
</cp:coreProperties>
</file>