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5" r:id="rId6"/>
    <p:sldId id="268" r:id="rId7"/>
    <p:sldId id="270" r:id="rId8"/>
    <p:sldId id="273" r:id="rId9"/>
    <p:sldId id="274" r:id="rId10"/>
    <p:sldId id="276" r:id="rId11"/>
    <p:sldId id="277" r:id="rId12"/>
    <p:sldId id="278" r:id="rId13"/>
    <p:sldId id="279" r:id="rId14"/>
    <p:sldId id="280" r:id="rId15"/>
    <p:sldId id="269" r:id="rId16"/>
    <p:sldId id="261" r:id="rId17"/>
    <p:sldId id="258" r:id="rId18"/>
    <p:sldId id="262" r:id="rId19"/>
    <p:sldId id="263" r:id="rId20"/>
    <p:sldId id="264" r:id="rId21"/>
    <p:sldId id="265" r:id="rId22"/>
    <p:sldId id="266" r:id="rId23"/>
    <p:sldId id="267"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80DE-8A1C-863D-2795-22B941F6E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2EB1A6-758F-0005-A97F-CF1AE4CCF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D2EF50-E90B-75DE-241A-04E792501A6A}"/>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5" name="Footer Placeholder 4">
            <a:extLst>
              <a:ext uri="{FF2B5EF4-FFF2-40B4-BE49-F238E27FC236}">
                <a16:creationId xmlns:a16="http://schemas.microsoft.com/office/drawing/2014/main" id="{23760B31-AE48-BDDD-B80D-35757DD06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3BB19-93FE-9653-78BB-97E396E1755A}"/>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184199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2C7D-329C-D611-E4F3-D873A1F9FE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18C33-69B4-696B-6A09-175B459B4D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0718B-531B-4FBE-17B9-9E17604E9A17}"/>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5" name="Footer Placeholder 4">
            <a:extLst>
              <a:ext uri="{FF2B5EF4-FFF2-40B4-BE49-F238E27FC236}">
                <a16:creationId xmlns:a16="http://schemas.microsoft.com/office/drawing/2014/main" id="{10E61405-E6BC-EBFE-7D8C-DE97C3113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18067-C0F1-F2F5-E794-46857092B17D}"/>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146656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A2A73-1351-1EB5-57BE-AA62F3796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B0F63D-EF4C-2AC9-5E36-1121A2F36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5CE50-3105-492E-16E4-21215184F648}"/>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5" name="Footer Placeholder 4">
            <a:extLst>
              <a:ext uri="{FF2B5EF4-FFF2-40B4-BE49-F238E27FC236}">
                <a16:creationId xmlns:a16="http://schemas.microsoft.com/office/drawing/2014/main" id="{7FF3EFF4-D77A-1B4B-955E-124E5846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74792-D8EF-D80D-4033-219101FE47D2}"/>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48669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8283-807F-1FBB-E2CA-B07266F55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E4DD6-AF63-8266-9490-50BA6AC9C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D01EA-D0C3-6728-12B6-6A2BD8549207}"/>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5" name="Footer Placeholder 4">
            <a:extLst>
              <a:ext uri="{FF2B5EF4-FFF2-40B4-BE49-F238E27FC236}">
                <a16:creationId xmlns:a16="http://schemas.microsoft.com/office/drawing/2014/main" id="{651D1D26-5499-9002-7132-D53F64ACC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9C3-2E11-ECF7-108B-CDA70D66DB04}"/>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340814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81FB-CB51-CB63-D374-F13E129F8C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7972D-A4E8-D466-8C9E-643B66821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1F239-EC9F-0082-F9D4-BD40F0A3659B}"/>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5" name="Footer Placeholder 4">
            <a:extLst>
              <a:ext uri="{FF2B5EF4-FFF2-40B4-BE49-F238E27FC236}">
                <a16:creationId xmlns:a16="http://schemas.microsoft.com/office/drawing/2014/main" id="{174BE29E-EF20-2D1D-B82D-1225E3FA2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AF2E-4789-700A-8A31-5787564B1E3E}"/>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56302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3CED-CEF4-FA3D-B81A-BF9C74BC6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1E174F-D272-4CD9-CFA9-AC1A35FCC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28CAA-09AB-D1D7-978D-7D8C59E79D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908753-D44B-E85C-DB13-EABFFCBD443F}"/>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6" name="Footer Placeholder 5">
            <a:extLst>
              <a:ext uri="{FF2B5EF4-FFF2-40B4-BE49-F238E27FC236}">
                <a16:creationId xmlns:a16="http://schemas.microsoft.com/office/drawing/2014/main" id="{DF832677-7F58-55F9-3AFA-B6C9E7EA2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78A98-CC56-7E1E-67C9-F5DC9BAA14F0}"/>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273153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D731-67B3-4902-1C77-438E7B97A6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305ECB-F2D2-AF59-86FD-0337A3C03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83AE1-D89E-49C0-6556-78648191D7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FFF5A-8CD0-9494-9055-0525771F3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0E3FA-181D-D872-9E36-EB5AF20347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0B7616-BB17-5D01-3A44-41BE2F87F0E7}"/>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8" name="Footer Placeholder 7">
            <a:extLst>
              <a:ext uri="{FF2B5EF4-FFF2-40B4-BE49-F238E27FC236}">
                <a16:creationId xmlns:a16="http://schemas.microsoft.com/office/drawing/2014/main" id="{69F395DF-D7AC-3C61-521B-3FB5D10EE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24E82-AFCD-20B0-238B-6EA39CBC0C3E}"/>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296053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525D-BB81-F828-E8DA-DE511F9353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431F21-32A5-A382-FB74-03C8E410D251}"/>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4" name="Footer Placeholder 3">
            <a:extLst>
              <a:ext uri="{FF2B5EF4-FFF2-40B4-BE49-F238E27FC236}">
                <a16:creationId xmlns:a16="http://schemas.microsoft.com/office/drawing/2014/main" id="{C4A75724-BA74-5A2B-45A9-CC531C7404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F0B8F-CF51-4F01-A3A7-FF62C5D4974C}"/>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296944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0A3A8-4E2F-FC02-2CAC-F5C994942942}"/>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3" name="Footer Placeholder 2">
            <a:extLst>
              <a:ext uri="{FF2B5EF4-FFF2-40B4-BE49-F238E27FC236}">
                <a16:creationId xmlns:a16="http://schemas.microsoft.com/office/drawing/2014/main" id="{2BACED78-A821-E37A-D739-16031F972A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DFD86-DA42-696E-B947-DE05D8C8AEF1}"/>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265645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EE27-E183-DDB8-BA4A-5E487EFD8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DBA901-2696-4AE9-56D2-EEDCF2BED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C3D61D-2668-A882-86D9-5D59BB552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154D7-83B9-96F2-6553-258D651A6D6F}"/>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6" name="Footer Placeholder 5">
            <a:extLst>
              <a:ext uri="{FF2B5EF4-FFF2-40B4-BE49-F238E27FC236}">
                <a16:creationId xmlns:a16="http://schemas.microsoft.com/office/drawing/2014/main" id="{596B7063-0AB3-0D7B-C0C2-102748235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48214-60FE-2A5D-5FC9-6060C61DCFDE}"/>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326886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77E-CFAF-0F3E-C54F-8753AFFBF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E10D96-9E75-E839-694D-BEF46053E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A8C44-483F-AFF6-00F6-B1A1C9232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35962-64EB-E8DF-84DF-CF5C0C4E03EB}"/>
              </a:ext>
            </a:extLst>
          </p:cNvPr>
          <p:cNvSpPr>
            <a:spLocks noGrp="1"/>
          </p:cNvSpPr>
          <p:nvPr>
            <p:ph type="dt" sz="half" idx="10"/>
          </p:nvPr>
        </p:nvSpPr>
        <p:spPr/>
        <p:txBody>
          <a:bodyPr/>
          <a:lstStyle/>
          <a:p>
            <a:fld id="{2E5186C5-B1B4-46AF-9C64-9E6214D0D5B3}" type="datetimeFigureOut">
              <a:rPr lang="en-US" smtClean="0"/>
              <a:t>11/17/2022</a:t>
            </a:fld>
            <a:endParaRPr lang="en-US"/>
          </a:p>
        </p:txBody>
      </p:sp>
      <p:sp>
        <p:nvSpPr>
          <p:cNvPr id="6" name="Footer Placeholder 5">
            <a:extLst>
              <a:ext uri="{FF2B5EF4-FFF2-40B4-BE49-F238E27FC236}">
                <a16:creationId xmlns:a16="http://schemas.microsoft.com/office/drawing/2014/main" id="{A2FAC7D9-FFE2-6166-4F46-54E334215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A75F1-D8CD-CEBF-1A2B-8AEA94B9D6C7}"/>
              </a:ext>
            </a:extLst>
          </p:cNvPr>
          <p:cNvSpPr>
            <a:spLocks noGrp="1"/>
          </p:cNvSpPr>
          <p:nvPr>
            <p:ph type="sldNum" sz="quarter" idx="12"/>
          </p:nvPr>
        </p:nvSpPr>
        <p:spPr/>
        <p:txBody>
          <a:bodyPr/>
          <a:lstStyle/>
          <a:p>
            <a:fld id="{E97017EC-23AF-4C6C-8E56-F595A6C0181E}" type="slidenum">
              <a:rPr lang="en-US" smtClean="0"/>
              <a:t>‹#›</a:t>
            </a:fld>
            <a:endParaRPr lang="en-US"/>
          </a:p>
        </p:txBody>
      </p:sp>
    </p:spTree>
    <p:extLst>
      <p:ext uri="{BB962C8B-B14F-4D97-AF65-F5344CB8AC3E}">
        <p14:creationId xmlns:p14="http://schemas.microsoft.com/office/powerpoint/2010/main" val="88624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F51F8-C7EC-071C-4069-0F24899F0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905D0-A26F-C205-AEC3-1F00CC649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EEDE7-8A4F-CD0C-B452-7DF71B15D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186C5-B1B4-46AF-9C64-9E6214D0D5B3}" type="datetimeFigureOut">
              <a:rPr lang="en-US" smtClean="0"/>
              <a:t>11/17/2022</a:t>
            </a:fld>
            <a:endParaRPr lang="en-US"/>
          </a:p>
        </p:txBody>
      </p:sp>
      <p:sp>
        <p:nvSpPr>
          <p:cNvPr id="5" name="Footer Placeholder 4">
            <a:extLst>
              <a:ext uri="{FF2B5EF4-FFF2-40B4-BE49-F238E27FC236}">
                <a16:creationId xmlns:a16="http://schemas.microsoft.com/office/drawing/2014/main" id="{9826B64F-E513-617F-2CE5-4C71FDDF4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180AF-BF52-EB5B-754D-DBB49E745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017EC-23AF-4C6C-8E56-F595A6C0181E}" type="slidenum">
              <a:rPr lang="en-US" smtClean="0"/>
              <a:t>‹#›</a:t>
            </a:fld>
            <a:endParaRPr lang="en-US"/>
          </a:p>
        </p:txBody>
      </p:sp>
    </p:spTree>
    <p:extLst>
      <p:ext uri="{BB962C8B-B14F-4D97-AF65-F5344CB8AC3E}">
        <p14:creationId xmlns:p14="http://schemas.microsoft.com/office/powerpoint/2010/main" val="162454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ancher.com/docs/rancher/v2.5/en/faq/technical/" TargetMode="External"/><Relationship Id="rId2" Type="http://schemas.openxmlformats.org/officeDocument/2006/relationships/hyperlink" Target="https://docs.ranchermanager.rancher.io/v2.5/pages-for-subheaders/rancher-on-a-single-node-with-dock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ranchermanager.rancher.io/reference-guides/cluster-configuration/rancher-server-configuration/rke2-cluster-configu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84DE-2DB0-6354-9A98-9A157A653459}"/>
              </a:ext>
            </a:extLst>
          </p:cNvPr>
          <p:cNvSpPr>
            <a:spLocks noGrp="1"/>
          </p:cNvSpPr>
          <p:nvPr>
            <p:ph type="ctrTitle"/>
          </p:nvPr>
        </p:nvSpPr>
        <p:spPr/>
        <p:txBody>
          <a:bodyPr/>
          <a:lstStyle/>
          <a:p>
            <a:r>
              <a:rPr lang="en-US" dirty="0"/>
              <a:t>Rancher</a:t>
            </a:r>
          </a:p>
        </p:txBody>
      </p:sp>
      <p:sp>
        <p:nvSpPr>
          <p:cNvPr id="3" name="Subtitle 2">
            <a:extLst>
              <a:ext uri="{FF2B5EF4-FFF2-40B4-BE49-F238E27FC236}">
                <a16:creationId xmlns:a16="http://schemas.microsoft.com/office/drawing/2014/main" id="{37816370-7296-9E33-4596-C62F15784732}"/>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297007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E9B9-5C9F-6D4C-7381-E8B95AD45100}"/>
              </a:ext>
            </a:extLst>
          </p:cNvPr>
          <p:cNvSpPr>
            <a:spLocks noGrp="1"/>
          </p:cNvSpPr>
          <p:nvPr>
            <p:ph type="title"/>
          </p:nvPr>
        </p:nvSpPr>
        <p:spPr/>
        <p:txBody>
          <a:bodyPr/>
          <a:lstStyle/>
          <a:p>
            <a:r>
              <a:rPr lang="en-US" dirty="0"/>
              <a:t>Cattle-cluster-agent</a:t>
            </a:r>
          </a:p>
        </p:txBody>
      </p:sp>
      <p:sp>
        <p:nvSpPr>
          <p:cNvPr id="3" name="Content Placeholder 2">
            <a:extLst>
              <a:ext uri="{FF2B5EF4-FFF2-40B4-BE49-F238E27FC236}">
                <a16:creationId xmlns:a16="http://schemas.microsoft.com/office/drawing/2014/main" id="{D4807B55-4641-02FA-EB9C-E923DECBFBF1}"/>
              </a:ext>
            </a:extLst>
          </p:cNvPr>
          <p:cNvSpPr>
            <a:spLocks noGrp="1"/>
          </p:cNvSpPr>
          <p:nvPr>
            <p:ph idx="1"/>
          </p:nvPr>
        </p:nvSpPr>
        <p:spPr/>
        <p:txBody>
          <a:bodyPr/>
          <a:lstStyle/>
          <a:p>
            <a:r>
              <a:rPr lang="en-US" dirty="0"/>
              <a:t>This is the agent, that runs in each downstream clusters</a:t>
            </a:r>
          </a:p>
          <a:p>
            <a:r>
              <a:rPr lang="en-US" dirty="0"/>
              <a:t>It performs following tasks:</a:t>
            </a:r>
          </a:p>
          <a:p>
            <a:pPr lvl="1"/>
            <a:r>
              <a:rPr lang="en-US" dirty="0"/>
              <a:t>Connect to the k8s </a:t>
            </a:r>
            <a:r>
              <a:rPr lang="en-US" dirty="0" err="1"/>
              <a:t>api</a:t>
            </a:r>
            <a:r>
              <a:rPr lang="en-US" dirty="0"/>
              <a:t> server of rancher launcher Kubernetes</a:t>
            </a:r>
          </a:p>
          <a:p>
            <a:pPr lvl="1"/>
            <a:r>
              <a:rPr lang="en-US" dirty="0"/>
              <a:t>Manage workloads, resource creation for each object</a:t>
            </a:r>
          </a:p>
          <a:p>
            <a:pPr lvl="1"/>
            <a:r>
              <a:rPr lang="en-US" dirty="0"/>
              <a:t>Communication between the cluster and Rancher server (through a tunnel) about events, stats and health</a:t>
            </a:r>
          </a:p>
          <a:p>
            <a:pPr lvl="1"/>
            <a:r>
              <a:rPr lang="en-US" dirty="0"/>
              <a:t>If cattle-cluster-agent is not available, one of the node agents creates a tunnel</a:t>
            </a:r>
          </a:p>
          <a:p>
            <a:pPr lvl="1"/>
            <a:r>
              <a:rPr lang="en-US" dirty="0"/>
              <a:t>Cattle-node-agent is deployed as daemon set in rancher launched k8s</a:t>
            </a:r>
          </a:p>
          <a:p>
            <a:pPr lvl="1"/>
            <a:r>
              <a:rPr lang="en-US" dirty="0"/>
              <a:t>It interacts with the nodes when cluster is performing task and get the updates</a:t>
            </a:r>
          </a:p>
          <a:p>
            <a:pPr lvl="1"/>
            <a:endParaRPr lang="en-US" dirty="0"/>
          </a:p>
        </p:txBody>
      </p:sp>
    </p:spTree>
    <p:extLst>
      <p:ext uri="{BB962C8B-B14F-4D97-AF65-F5344CB8AC3E}">
        <p14:creationId xmlns:p14="http://schemas.microsoft.com/office/powerpoint/2010/main" val="334506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86B5-8813-9BBF-B76F-4D5F59DCF3CA}"/>
              </a:ext>
            </a:extLst>
          </p:cNvPr>
          <p:cNvSpPr>
            <a:spLocks noGrp="1"/>
          </p:cNvSpPr>
          <p:nvPr>
            <p:ph type="title"/>
          </p:nvPr>
        </p:nvSpPr>
        <p:spPr/>
        <p:txBody>
          <a:bodyPr/>
          <a:lstStyle/>
          <a:p>
            <a:r>
              <a:rPr lang="en-US" dirty="0"/>
              <a:t>Authorized Cluster endpoints</a:t>
            </a:r>
          </a:p>
        </p:txBody>
      </p:sp>
      <p:sp>
        <p:nvSpPr>
          <p:cNvPr id="3" name="Content Placeholder 2">
            <a:extLst>
              <a:ext uri="{FF2B5EF4-FFF2-40B4-BE49-F238E27FC236}">
                <a16:creationId xmlns:a16="http://schemas.microsoft.com/office/drawing/2014/main" id="{2DEB4937-4266-8255-21DB-983A35A0DBFA}"/>
              </a:ext>
            </a:extLst>
          </p:cNvPr>
          <p:cNvSpPr>
            <a:spLocks noGrp="1"/>
          </p:cNvSpPr>
          <p:nvPr>
            <p:ph idx="1"/>
          </p:nvPr>
        </p:nvSpPr>
        <p:spPr/>
        <p:txBody>
          <a:bodyPr>
            <a:normAutofit fontScale="92500" lnSpcReduction="10000"/>
          </a:bodyPr>
          <a:lstStyle/>
          <a:p>
            <a:r>
              <a:rPr lang="en-US" dirty="0"/>
              <a:t>An authorized cluster endpoint allows users to connect to the k8s </a:t>
            </a:r>
            <a:r>
              <a:rPr lang="en-US" dirty="0" err="1"/>
              <a:t>api</a:t>
            </a:r>
            <a:r>
              <a:rPr lang="en-US" dirty="0"/>
              <a:t> server without having to route their requests</a:t>
            </a:r>
          </a:p>
          <a:p>
            <a:r>
              <a:rPr lang="en-US" dirty="0"/>
              <a:t>This only worked in rancher launched k8s clusters [using RKE]</a:t>
            </a:r>
          </a:p>
          <a:p>
            <a:r>
              <a:rPr lang="en-US" dirty="0"/>
              <a:t>To access the downstream server when Rancher is down</a:t>
            </a:r>
          </a:p>
          <a:p>
            <a:r>
              <a:rPr lang="en-US" dirty="0"/>
              <a:t>The </a:t>
            </a:r>
            <a:r>
              <a:rPr lang="en-US" dirty="0" err="1"/>
              <a:t>kube</a:t>
            </a:r>
            <a:r>
              <a:rPr lang="en-US" dirty="0"/>
              <a:t>-</a:t>
            </a:r>
            <a:r>
              <a:rPr lang="en-US" dirty="0" err="1"/>
              <a:t>api</a:t>
            </a:r>
            <a:r>
              <a:rPr lang="en-US" dirty="0"/>
              <a:t>-auth microservice is deployed to provide the user authentication functionality for the authorized cluster endpoint. When you access the user cluster using </a:t>
            </a:r>
            <a:r>
              <a:rPr lang="en-US" dirty="0" err="1"/>
              <a:t>kubectl</a:t>
            </a:r>
            <a:r>
              <a:rPr lang="en-US" dirty="0"/>
              <a:t>, the cluster's Kubernetes API server authenticates you by using the </a:t>
            </a:r>
            <a:r>
              <a:rPr lang="en-US" dirty="0" err="1"/>
              <a:t>kube</a:t>
            </a:r>
            <a:r>
              <a:rPr lang="en-US" dirty="0"/>
              <a:t>-</a:t>
            </a:r>
            <a:r>
              <a:rPr lang="en-US" dirty="0" err="1"/>
              <a:t>api</a:t>
            </a:r>
            <a:r>
              <a:rPr lang="en-US" dirty="0"/>
              <a:t>-auth service as a webhook.</a:t>
            </a:r>
          </a:p>
          <a:p>
            <a:r>
              <a:rPr lang="en-US" dirty="0"/>
              <a:t>With this endpoint enabled for the downstream cluster, Rancher generates an extra Kubernetes context in the </a:t>
            </a:r>
            <a:r>
              <a:rPr lang="en-US" dirty="0" err="1"/>
              <a:t>kubeconfig</a:t>
            </a:r>
            <a:r>
              <a:rPr lang="en-US" dirty="0"/>
              <a:t> file in order to connect directly to the cluster. This file has the credentials for </a:t>
            </a:r>
            <a:r>
              <a:rPr lang="en-US" dirty="0" err="1"/>
              <a:t>kubectl</a:t>
            </a:r>
            <a:r>
              <a:rPr lang="en-US" dirty="0"/>
              <a:t> and helm</a:t>
            </a:r>
          </a:p>
          <a:p>
            <a:endParaRPr lang="en-US" dirty="0"/>
          </a:p>
        </p:txBody>
      </p:sp>
    </p:spTree>
    <p:extLst>
      <p:ext uri="{BB962C8B-B14F-4D97-AF65-F5344CB8AC3E}">
        <p14:creationId xmlns:p14="http://schemas.microsoft.com/office/powerpoint/2010/main" val="122486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B17-4D8D-05A2-0E8C-89EDCFC9DF08}"/>
              </a:ext>
            </a:extLst>
          </p:cNvPr>
          <p:cNvSpPr>
            <a:spLocks noGrp="1"/>
          </p:cNvSpPr>
          <p:nvPr>
            <p:ph type="title"/>
          </p:nvPr>
        </p:nvSpPr>
        <p:spPr/>
        <p:txBody>
          <a:bodyPr/>
          <a:lstStyle/>
          <a:p>
            <a:r>
              <a:rPr lang="en-US" dirty="0"/>
              <a:t>Important files</a:t>
            </a:r>
          </a:p>
        </p:txBody>
      </p:sp>
      <p:sp>
        <p:nvSpPr>
          <p:cNvPr id="3" name="Content Placeholder 2">
            <a:extLst>
              <a:ext uri="{FF2B5EF4-FFF2-40B4-BE49-F238E27FC236}">
                <a16:creationId xmlns:a16="http://schemas.microsoft.com/office/drawing/2014/main" id="{7031B9EB-BA3C-2558-C3AB-8D2E59F9060F}"/>
              </a:ext>
            </a:extLst>
          </p:cNvPr>
          <p:cNvSpPr>
            <a:spLocks noGrp="1"/>
          </p:cNvSpPr>
          <p:nvPr>
            <p:ph idx="1"/>
          </p:nvPr>
        </p:nvSpPr>
        <p:spPr/>
        <p:txBody>
          <a:bodyPr/>
          <a:lstStyle/>
          <a:p>
            <a:r>
              <a:rPr lang="en-US" dirty="0"/>
              <a:t>rancher-</a:t>
            </a:r>
            <a:r>
              <a:rPr lang="en-US" dirty="0" err="1"/>
              <a:t>cluster.yml</a:t>
            </a:r>
            <a:r>
              <a:rPr lang="en-US" dirty="0"/>
              <a:t>: The RKE cluster configuration file.</a:t>
            </a:r>
          </a:p>
          <a:p>
            <a:r>
              <a:rPr lang="en-US" dirty="0" err="1"/>
              <a:t>kube_config_rancher-cluster.yml</a:t>
            </a:r>
            <a:r>
              <a:rPr lang="en-US" dirty="0"/>
              <a:t>: The </a:t>
            </a:r>
            <a:r>
              <a:rPr lang="en-US" dirty="0" err="1"/>
              <a:t>Kubeconfig</a:t>
            </a:r>
            <a:r>
              <a:rPr lang="en-US" dirty="0"/>
              <a:t> file for the cluster, this file contains credentials for full access to the cluster. You can use this file to authenticate with a Rancher-launched Kubernetes cluster if Rancher goes down.</a:t>
            </a:r>
          </a:p>
          <a:p>
            <a:r>
              <a:rPr lang="en-US" dirty="0"/>
              <a:t>rancher-</a:t>
            </a:r>
            <a:r>
              <a:rPr lang="en-US" dirty="0" err="1"/>
              <a:t>cluster.rkestate</a:t>
            </a:r>
            <a:r>
              <a:rPr lang="en-US" dirty="0"/>
              <a:t>: The Kubernetes cluster state file. This file contains credentials for full access to the cluster. Note: This state file is only created when using RKE v0.2.0 or higher.</a:t>
            </a:r>
          </a:p>
        </p:txBody>
      </p:sp>
    </p:spTree>
    <p:extLst>
      <p:ext uri="{BB962C8B-B14F-4D97-AF65-F5344CB8AC3E}">
        <p14:creationId xmlns:p14="http://schemas.microsoft.com/office/powerpoint/2010/main" val="109275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C798-6945-DD17-6E99-C892CFBE2D2C}"/>
              </a:ext>
            </a:extLst>
          </p:cNvPr>
          <p:cNvSpPr>
            <a:spLocks noGrp="1"/>
          </p:cNvSpPr>
          <p:nvPr>
            <p:ph type="title"/>
          </p:nvPr>
        </p:nvSpPr>
        <p:spPr/>
        <p:txBody>
          <a:bodyPr/>
          <a:lstStyle/>
          <a:p>
            <a:r>
              <a:rPr lang="en-US" b="1" i="0" dirty="0">
                <a:solidFill>
                  <a:srgbClr val="1C1E21"/>
                </a:solidFill>
                <a:effectLst/>
              </a:rPr>
              <a:t>Architecture Recommendations</a:t>
            </a:r>
            <a:endParaRPr lang="en-US" dirty="0"/>
          </a:p>
        </p:txBody>
      </p:sp>
      <p:pic>
        <p:nvPicPr>
          <p:cNvPr id="5" name="Picture 4">
            <a:extLst>
              <a:ext uri="{FF2B5EF4-FFF2-40B4-BE49-F238E27FC236}">
                <a16:creationId xmlns:a16="http://schemas.microsoft.com/office/drawing/2014/main" id="{EACCC8A8-64FF-850C-F6B9-24C2287B2996}"/>
              </a:ext>
            </a:extLst>
          </p:cNvPr>
          <p:cNvPicPr>
            <a:picLocks noChangeAspect="1"/>
          </p:cNvPicPr>
          <p:nvPr/>
        </p:nvPicPr>
        <p:blipFill>
          <a:blip r:embed="rId2"/>
          <a:stretch>
            <a:fillRect/>
          </a:stretch>
        </p:blipFill>
        <p:spPr>
          <a:xfrm>
            <a:off x="1550504" y="1873250"/>
            <a:ext cx="8931965" cy="4619625"/>
          </a:xfrm>
          <a:prstGeom prst="rect">
            <a:avLst/>
          </a:prstGeom>
        </p:spPr>
      </p:pic>
    </p:spTree>
    <p:extLst>
      <p:ext uri="{BB962C8B-B14F-4D97-AF65-F5344CB8AC3E}">
        <p14:creationId xmlns:p14="http://schemas.microsoft.com/office/powerpoint/2010/main" val="220426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83C0-53AC-4158-6B44-985DC6F42EC1}"/>
              </a:ext>
            </a:extLst>
          </p:cNvPr>
          <p:cNvSpPr>
            <a:spLocks noGrp="1"/>
          </p:cNvSpPr>
          <p:nvPr>
            <p:ph type="title"/>
          </p:nvPr>
        </p:nvSpPr>
        <p:spPr/>
        <p:txBody>
          <a:bodyPr/>
          <a:lstStyle/>
          <a:p>
            <a:r>
              <a:rPr lang="en-US" dirty="0"/>
              <a:t>K3S running Rancher Management clusters</a:t>
            </a:r>
          </a:p>
        </p:txBody>
      </p:sp>
      <p:sp>
        <p:nvSpPr>
          <p:cNvPr id="3" name="Content Placeholder 2">
            <a:extLst>
              <a:ext uri="{FF2B5EF4-FFF2-40B4-BE49-F238E27FC236}">
                <a16:creationId xmlns:a16="http://schemas.microsoft.com/office/drawing/2014/main" id="{9962CA5F-6A02-18E2-DD53-0A50722FB2D2}"/>
              </a:ext>
            </a:extLst>
          </p:cNvPr>
          <p:cNvSpPr>
            <a:spLocks noGrp="1"/>
          </p:cNvSpPr>
          <p:nvPr>
            <p:ph idx="1"/>
          </p:nvPr>
        </p:nvSpPr>
        <p:spPr/>
        <p:txBody>
          <a:bodyPr/>
          <a:lstStyle/>
          <a:p>
            <a:r>
              <a:rPr lang="en-US" dirty="0"/>
              <a:t>One option for the underlying Kubernetes cluster is to use K3s Kubernetes. K3s is Rancher's CNCF certified Kubernetes distribution. It is easy to install and uses half the memory of Kubernetes, all in a binary of less than 100 MB. Another advantage of K3s is that it allows an external datastore to hold the cluster data, allowing the K3s server nodes to be treated as ephemeral.</a:t>
            </a:r>
          </a:p>
          <a:p>
            <a:r>
              <a:rPr lang="en-US" dirty="0"/>
              <a:t>Architecture of a K3s Kubernetes Cluster Running the Rancher Management Server</a:t>
            </a:r>
          </a:p>
        </p:txBody>
      </p:sp>
    </p:spTree>
    <p:extLst>
      <p:ext uri="{BB962C8B-B14F-4D97-AF65-F5344CB8AC3E}">
        <p14:creationId xmlns:p14="http://schemas.microsoft.com/office/powerpoint/2010/main" val="43766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A5ED-BD7F-19BF-206E-563B8C68B951}"/>
              </a:ext>
            </a:extLst>
          </p:cNvPr>
          <p:cNvSpPr>
            <a:spLocks noGrp="1"/>
          </p:cNvSpPr>
          <p:nvPr>
            <p:ph type="title"/>
          </p:nvPr>
        </p:nvSpPr>
        <p:spPr/>
        <p:txBody>
          <a:bodyPr/>
          <a:lstStyle/>
          <a:p>
            <a:r>
              <a:rPr lang="en-US" dirty="0"/>
              <a:t>Rancher server setup</a:t>
            </a:r>
          </a:p>
        </p:txBody>
      </p:sp>
      <p:sp>
        <p:nvSpPr>
          <p:cNvPr id="3" name="Content Placeholder 2">
            <a:extLst>
              <a:ext uri="{FF2B5EF4-FFF2-40B4-BE49-F238E27FC236}">
                <a16:creationId xmlns:a16="http://schemas.microsoft.com/office/drawing/2014/main" id="{51F1C4E4-6532-C0B6-ABF9-D3529535552E}"/>
              </a:ext>
            </a:extLst>
          </p:cNvPr>
          <p:cNvSpPr>
            <a:spLocks noGrp="1"/>
          </p:cNvSpPr>
          <p:nvPr>
            <p:ph idx="1"/>
          </p:nvPr>
        </p:nvSpPr>
        <p:spPr/>
        <p:txBody>
          <a:bodyPr>
            <a:normAutofit/>
          </a:bodyPr>
          <a:lstStyle/>
          <a:p>
            <a:r>
              <a:rPr lang="en-US" dirty="0"/>
              <a:t>You can install Rancher on a single node, or on a high-availability Kubernetes cluster.</a:t>
            </a:r>
          </a:p>
          <a:p>
            <a:r>
              <a:rPr lang="en-US" dirty="0"/>
              <a:t>A high-availability Kubernetes installation is recommended for production.</a:t>
            </a:r>
          </a:p>
          <a:p>
            <a:r>
              <a:rPr lang="en-US" dirty="0"/>
              <a:t>A Docker installation of Rancher is recommended only for development and testing purposes. The ability to migrate Rancher to a high-availability cluster depends on the Rancher version:</a:t>
            </a:r>
          </a:p>
          <a:p>
            <a:r>
              <a:rPr lang="en-US" dirty="0"/>
              <a:t>The Rancher backup operator can be used to migrate Rancher from the single Docker container install to an installation on a high-availability Kubernetes cluster. </a:t>
            </a:r>
          </a:p>
        </p:txBody>
      </p:sp>
    </p:spTree>
    <p:extLst>
      <p:ext uri="{BB962C8B-B14F-4D97-AF65-F5344CB8AC3E}">
        <p14:creationId xmlns:p14="http://schemas.microsoft.com/office/powerpoint/2010/main" val="116072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B873-1378-8EC3-0FBE-2D9A151B3B88}"/>
              </a:ext>
            </a:extLst>
          </p:cNvPr>
          <p:cNvSpPr>
            <a:spLocks noGrp="1"/>
          </p:cNvSpPr>
          <p:nvPr>
            <p:ph type="title"/>
          </p:nvPr>
        </p:nvSpPr>
        <p:spPr/>
        <p:txBody>
          <a:bodyPr/>
          <a:lstStyle/>
          <a:p>
            <a:r>
              <a:rPr lang="en-US" dirty="0"/>
              <a:t>Deploying Rancher Server</a:t>
            </a:r>
          </a:p>
        </p:txBody>
      </p:sp>
      <p:sp>
        <p:nvSpPr>
          <p:cNvPr id="3" name="Content Placeholder 2">
            <a:extLst>
              <a:ext uri="{FF2B5EF4-FFF2-40B4-BE49-F238E27FC236}">
                <a16:creationId xmlns:a16="http://schemas.microsoft.com/office/drawing/2014/main" id="{C3A8EA5C-4D5D-55DB-60F1-61CD8926B4F6}"/>
              </a:ext>
            </a:extLst>
          </p:cNvPr>
          <p:cNvSpPr>
            <a:spLocks noGrp="1"/>
          </p:cNvSpPr>
          <p:nvPr>
            <p:ph idx="1"/>
          </p:nvPr>
        </p:nvSpPr>
        <p:spPr/>
        <p:txBody>
          <a:bodyPr>
            <a:normAutofit fontScale="92500" lnSpcReduction="10000"/>
          </a:bodyPr>
          <a:lstStyle/>
          <a:p>
            <a:r>
              <a:rPr lang="en-US" dirty="0"/>
              <a:t>Use one of the following guides to deploy and provision Rancher and a Kubernetes cluster in the provider of your choice.</a:t>
            </a:r>
          </a:p>
          <a:p>
            <a:endParaRPr lang="en-US" dirty="0"/>
          </a:p>
          <a:p>
            <a:pPr lvl="1"/>
            <a:r>
              <a:rPr lang="en-US" dirty="0"/>
              <a:t>AWS (uses Terraform)</a:t>
            </a:r>
          </a:p>
          <a:p>
            <a:pPr lvl="1"/>
            <a:r>
              <a:rPr lang="en-US" dirty="0"/>
              <a:t>AWS Marketplace (uses Amazon EKS)</a:t>
            </a:r>
          </a:p>
          <a:p>
            <a:pPr lvl="1"/>
            <a:r>
              <a:rPr lang="en-US" dirty="0"/>
              <a:t>Azure (uses Terraform)</a:t>
            </a:r>
          </a:p>
          <a:p>
            <a:pPr lvl="1"/>
            <a:r>
              <a:rPr lang="en-US" dirty="0" err="1"/>
              <a:t>DigitalOcean</a:t>
            </a:r>
            <a:r>
              <a:rPr lang="en-US" dirty="0"/>
              <a:t> (uses Terraform)</a:t>
            </a:r>
          </a:p>
          <a:p>
            <a:pPr lvl="1"/>
            <a:r>
              <a:rPr lang="en-US" dirty="0"/>
              <a:t>GCP (uses Terraform)</a:t>
            </a:r>
          </a:p>
          <a:p>
            <a:pPr lvl="1"/>
            <a:r>
              <a:rPr lang="en-US" dirty="0" err="1"/>
              <a:t>Hetzner</a:t>
            </a:r>
            <a:r>
              <a:rPr lang="en-US" dirty="0"/>
              <a:t> Cloud (uses Terraform)</a:t>
            </a:r>
          </a:p>
          <a:p>
            <a:pPr lvl="1"/>
            <a:r>
              <a:rPr lang="en-US" dirty="0"/>
              <a:t>Vagrant</a:t>
            </a:r>
          </a:p>
          <a:p>
            <a:pPr lvl="1"/>
            <a:r>
              <a:rPr lang="en-US" dirty="0"/>
              <a:t>Equinix Metal</a:t>
            </a:r>
          </a:p>
          <a:p>
            <a:pPr lvl="1"/>
            <a:r>
              <a:rPr lang="en-US" dirty="0" err="1"/>
              <a:t>Outscale</a:t>
            </a:r>
            <a:r>
              <a:rPr lang="en-US" dirty="0"/>
              <a:t> (uses Terraform)</a:t>
            </a:r>
          </a:p>
        </p:txBody>
      </p:sp>
    </p:spTree>
    <p:extLst>
      <p:ext uri="{BB962C8B-B14F-4D97-AF65-F5344CB8AC3E}">
        <p14:creationId xmlns:p14="http://schemas.microsoft.com/office/powerpoint/2010/main" val="2881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B3C6-712D-9013-2A7A-8B3F12602555}"/>
              </a:ext>
            </a:extLst>
          </p:cNvPr>
          <p:cNvSpPr>
            <a:spLocks noGrp="1"/>
          </p:cNvSpPr>
          <p:nvPr>
            <p:ph type="title"/>
          </p:nvPr>
        </p:nvSpPr>
        <p:spPr/>
        <p:txBody>
          <a:bodyPr/>
          <a:lstStyle/>
          <a:p>
            <a:r>
              <a:rPr lang="en-US" dirty="0"/>
              <a:t>Installation using docker</a:t>
            </a:r>
          </a:p>
        </p:txBody>
      </p:sp>
      <p:sp>
        <p:nvSpPr>
          <p:cNvPr id="3" name="Content Placeholder 2">
            <a:extLst>
              <a:ext uri="{FF2B5EF4-FFF2-40B4-BE49-F238E27FC236}">
                <a16:creationId xmlns:a16="http://schemas.microsoft.com/office/drawing/2014/main" id="{3971A353-9BA5-F641-2F66-63D792148665}"/>
              </a:ext>
            </a:extLst>
          </p:cNvPr>
          <p:cNvSpPr>
            <a:spLocks noGrp="1"/>
          </p:cNvSpPr>
          <p:nvPr>
            <p:ph idx="1"/>
          </p:nvPr>
        </p:nvSpPr>
        <p:spPr/>
        <p:txBody>
          <a:bodyPr/>
          <a:lstStyle/>
          <a:p>
            <a:r>
              <a:rPr lang="en-US" dirty="0">
                <a:hlinkClick r:id="rId2"/>
              </a:rPr>
              <a:t>https://docs.ranchermanager.rancher.io/v2.5/pages-for-subheaders/rancher-on-a-single-node-with-docker</a:t>
            </a:r>
            <a:endParaRPr lang="en-US" dirty="0"/>
          </a:p>
          <a:p>
            <a:r>
              <a:rPr lang="en-US" b="0" i="0" dirty="0">
                <a:solidFill>
                  <a:srgbClr val="82AAFF"/>
                </a:solidFill>
                <a:effectLst/>
                <a:latin typeface="SFMono-Regular"/>
              </a:rPr>
              <a:t>docker</a:t>
            </a:r>
            <a:r>
              <a:rPr lang="en-US" b="0" i="0" dirty="0">
                <a:solidFill>
                  <a:srgbClr val="BFC7D5"/>
                </a:solidFill>
                <a:effectLst/>
                <a:latin typeface="SFMono-Regular"/>
              </a:rPr>
              <a:t> run -d --restart</a:t>
            </a:r>
            <a:r>
              <a:rPr lang="en-US" b="0" i="0" dirty="0">
                <a:solidFill>
                  <a:srgbClr val="89DDFF"/>
                </a:solidFill>
                <a:effectLst/>
                <a:latin typeface="SFMono-Regular"/>
              </a:rPr>
              <a:t>=</a:t>
            </a:r>
            <a:r>
              <a:rPr lang="en-US" b="0" i="0" dirty="0">
                <a:solidFill>
                  <a:srgbClr val="BFC7D5"/>
                </a:solidFill>
                <a:effectLst/>
                <a:latin typeface="SFMono-Regular"/>
              </a:rPr>
              <a:t>unless-stopped </a:t>
            </a:r>
            <a:r>
              <a:rPr lang="en-US" b="0" i="0" dirty="0">
                <a:solidFill>
                  <a:srgbClr val="C792EA"/>
                </a:solidFill>
                <a:effectLst/>
                <a:latin typeface="SFMono-Regular"/>
              </a:rPr>
              <a:t>\</a:t>
            </a:r>
            <a:br>
              <a:rPr lang="en-US" b="0" i="0" dirty="0">
                <a:solidFill>
                  <a:srgbClr val="BFC7D5"/>
                </a:solidFill>
                <a:effectLst/>
                <a:latin typeface="SFMono-Regular"/>
              </a:rPr>
            </a:br>
            <a:r>
              <a:rPr lang="en-US" b="0" i="0" dirty="0">
                <a:solidFill>
                  <a:srgbClr val="BFC7D5"/>
                </a:solidFill>
                <a:effectLst/>
                <a:latin typeface="SFMono-Regular"/>
              </a:rPr>
              <a:t>-p </a:t>
            </a:r>
            <a:r>
              <a:rPr lang="en-US" b="0" i="0" dirty="0">
                <a:solidFill>
                  <a:srgbClr val="F78C6C"/>
                </a:solidFill>
                <a:effectLst/>
                <a:latin typeface="SFMono-Regular"/>
              </a:rPr>
              <a:t>80</a:t>
            </a:r>
            <a:r>
              <a:rPr lang="en-US" b="0" i="0" dirty="0">
                <a:solidFill>
                  <a:srgbClr val="BFC7D5"/>
                </a:solidFill>
                <a:effectLst/>
                <a:latin typeface="SFMono-Regular"/>
              </a:rPr>
              <a:t>:80 -p </a:t>
            </a:r>
            <a:r>
              <a:rPr lang="en-US" b="0" i="0" dirty="0">
                <a:solidFill>
                  <a:srgbClr val="F78C6C"/>
                </a:solidFill>
                <a:effectLst/>
                <a:latin typeface="SFMono-Regular"/>
              </a:rPr>
              <a:t>443</a:t>
            </a:r>
            <a:r>
              <a:rPr lang="en-US" b="0" i="0" dirty="0">
                <a:solidFill>
                  <a:srgbClr val="BFC7D5"/>
                </a:solidFill>
                <a:effectLst/>
                <a:latin typeface="SFMono-Regular"/>
              </a:rPr>
              <a:t>:443 </a:t>
            </a:r>
            <a:r>
              <a:rPr lang="en-US" b="0" i="0" dirty="0">
                <a:solidFill>
                  <a:srgbClr val="C792EA"/>
                </a:solidFill>
                <a:effectLst/>
                <a:latin typeface="SFMono-Regular"/>
              </a:rPr>
              <a:t>\</a:t>
            </a:r>
            <a:br>
              <a:rPr lang="en-US" b="0" i="0" dirty="0">
                <a:solidFill>
                  <a:srgbClr val="BFC7D5"/>
                </a:solidFill>
                <a:effectLst/>
                <a:latin typeface="SFMono-Regular"/>
              </a:rPr>
            </a:br>
            <a:r>
              <a:rPr lang="en-US" b="0" i="0" dirty="0">
                <a:solidFill>
                  <a:srgbClr val="BFC7D5"/>
                </a:solidFill>
                <a:effectLst/>
                <a:latin typeface="SFMono-Regular"/>
              </a:rPr>
              <a:t>--privileged </a:t>
            </a:r>
            <a:r>
              <a:rPr lang="en-US" b="0" i="0" dirty="0">
                <a:solidFill>
                  <a:srgbClr val="C792EA"/>
                </a:solidFill>
                <a:effectLst/>
                <a:latin typeface="SFMono-Regular"/>
              </a:rPr>
              <a:t>\</a:t>
            </a:r>
            <a:br>
              <a:rPr lang="en-US" b="0" i="0" dirty="0">
                <a:solidFill>
                  <a:srgbClr val="BFC7D5"/>
                </a:solidFill>
                <a:effectLst/>
                <a:latin typeface="SFMono-Regular"/>
              </a:rPr>
            </a:br>
            <a:r>
              <a:rPr lang="en-US" b="0" i="0" dirty="0">
                <a:solidFill>
                  <a:srgbClr val="BFC7D5"/>
                </a:solidFill>
                <a:effectLst/>
                <a:latin typeface="SFMono-Regular"/>
              </a:rPr>
              <a:t>rancher/</a:t>
            </a:r>
            <a:r>
              <a:rPr lang="en-US" b="0" i="0" dirty="0" err="1">
                <a:solidFill>
                  <a:srgbClr val="BFC7D5"/>
                </a:solidFill>
                <a:effectLst/>
                <a:latin typeface="SFMono-Regular"/>
              </a:rPr>
              <a:t>rancher:latest</a:t>
            </a:r>
            <a:endParaRPr lang="en-US" b="0" i="0" dirty="0">
              <a:solidFill>
                <a:srgbClr val="BFC7D5"/>
              </a:solidFill>
              <a:effectLst/>
              <a:latin typeface="SFMono-Regular"/>
            </a:endParaRPr>
          </a:p>
          <a:p>
            <a:r>
              <a:rPr lang="en-US" dirty="0">
                <a:hlinkClick r:id="rId3"/>
              </a:rPr>
              <a:t>https://rancher.com/docs/rancher/v2.5/en/faq/technical/</a:t>
            </a:r>
            <a:endParaRPr lang="en-US" dirty="0"/>
          </a:p>
          <a:p>
            <a:endParaRPr lang="en-US" dirty="0"/>
          </a:p>
        </p:txBody>
      </p:sp>
    </p:spTree>
    <p:extLst>
      <p:ext uri="{BB962C8B-B14F-4D97-AF65-F5344CB8AC3E}">
        <p14:creationId xmlns:p14="http://schemas.microsoft.com/office/powerpoint/2010/main" val="251360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9DE6-EB58-60F5-8CD3-4BA986B574B8}"/>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2F0B136C-7491-A9B3-F2DB-7FC1157C1ED1}"/>
              </a:ext>
            </a:extLst>
          </p:cNvPr>
          <p:cNvPicPr>
            <a:picLocks noGrp="1" noChangeAspect="1"/>
          </p:cNvPicPr>
          <p:nvPr>
            <p:ph idx="1"/>
          </p:nvPr>
        </p:nvPicPr>
        <p:blipFill>
          <a:blip r:embed="rId2"/>
          <a:stretch>
            <a:fillRect/>
          </a:stretch>
        </p:blipFill>
        <p:spPr>
          <a:xfrm>
            <a:off x="838200" y="2067339"/>
            <a:ext cx="10515600" cy="2852108"/>
          </a:xfrm>
        </p:spPr>
      </p:pic>
    </p:spTree>
    <p:extLst>
      <p:ext uri="{BB962C8B-B14F-4D97-AF65-F5344CB8AC3E}">
        <p14:creationId xmlns:p14="http://schemas.microsoft.com/office/powerpoint/2010/main" val="80505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549B-A72A-18AD-62DE-B8AA64EC42D3}"/>
              </a:ext>
            </a:extLst>
          </p:cNvPr>
          <p:cNvSpPr>
            <a:spLocks noGrp="1"/>
          </p:cNvSpPr>
          <p:nvPr>
            <p:ph type="title"/>
          </p:nvPr>
        </p:nvSpPr>
        <p:spPr/>
        <p:txBody>
          <a:bodyPr/>
          <a:lstStyle/>
          <a:p>
            <a:r>
              <a:rPr lang="en-US" dirty="0"/>
              <a:t>Rancher Dashboard</a:t>
            </a:r>
          </a:p>
        </p:txBody>
      </p:sp>
      <p:pic>
        <p:nvPicPr>
          <p:cNvPr id="5" name="Content Placeholder 4">
            <a:extLst>
              <a:ext uri="{FF2B5EF4-FFF2-40B4-BE49-F238E27FC236}">
                <a16:creationId xmlns:a16="http://schemas.microsoft.com/office/drawing/2014/main" id="{8C863AFB-0DE5-DDD0-9F4A-85364784F26D}"/>
              </a:ext>
            </a:extLst>
          </p:cNvPr>
          <p:cNvPicPr>
            <a:picLocks noGrp="1" noChangeAspect="1"/>
          </p:cNvPicPr>
          <p:nvPr>
            <p:ph idx="1"/>
          </p:nvPr>
        </p:nvPicPr>
        <p:blipFill>
          <a:blip r:embed="rId2"/>
          <a:stretch>
            <a:fillRect/>
          </a:stretch>
        </p:blipFill>
        <p:spPr>
          <a:xfrm>
            <a:off x="1304925" y="2148681"/>
            <a:ext cx="9582150" cy="3705225"/>
          </a:xfrm>
        </p:spPr>
      </p:pic>
    </p:spTree>
    <p:extLst>
      <p:ext uri="{BB962C8B-B14F-4D97-AF65-F5344CB8AC3E}">
        <p14:creationId xmlns:p14="http://schemas.microsoft.com/office/powerpoint/2010/main" val="2625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E174-E132-DC1C-227D-4215CFC5672F}"/>
              </a:ext>
            </a:extLst>
          </p:cNvPr>
          <p:cNvSpPr>
            <a:spLocks noGrp="1"/>
          </p:cNvSpPr>
          <p:nvPr>
            <p:ph type="title"/>
          </p:nvPr>
        </p:nvSpPr>
        <p:spPr/>
        <p:txBody>
          <a:bodyPr/>
          <a:lstStyle/>
          <a:p>
            <a:r>
              <a:rPr lang="en-US" dirty="0"/>
              <a:t>Rancher intro</a:t>
            </a:r>
          </a:p>
        </p:txBody>
      </p:sp>
      <p:sp>
        <p:nvSpPr>
          <p:cNvPr id="3" name="Content Placeholder 2">
            <a:extLst>
              <a:ext uri="{FF2B5EF4-FFF2-40B4-BE49-F238E27FC236}">
                <a16:creationId xmlns:a16="http://schemas.microsoft.com/office/drawing/2014/main" id="{D9447F07-467E-0F76-687E-27ADB8E7D50C}"/>
              </a:ext>
            </a:extLst>
          </p:cNvPr>
          <p:cNvSpPr>
            <a:spLocks noGrp="1"/>
          </p:cNvSpPr>
          <p:nvPr>
            <p:ph idx="1"/>
          </p:nvPr>
        </p:nvSpPr>
        <p:spPr/>
        <p:txBody>
          <a:bodyPr/>
          <a:lstStyle/>
          <a:p>
            <a:r>
              <a:rPr lang="en-US" dirty="0">
                <a:latin typeface="+mj-lt"/>
              </a:rPr>
              <a:t>Rancher 1.0 shipped in 2016. It included easy to use container orchestration framework cattle</a:t>
            </a:r>
          </a:p>
          <a:p>
            <a:r>
              <a:rPr lang="en-US" dirty="0">
                <a:latin typeface="+mj-lt"/>
              </a:rPr>
              <a:t>Rancher 2.0 focused only on Kubernetes</a:t>
            </a:r>
          </a:p>
          <a:p>
            <a:pPr lvl="1"/>
            <a:r>
              <a:rPr lang="en-US" dirty="0">
                <a:latin typeface="+mj-lt"/>
              </a:rPr>
              <a:t>Setup the Kubernetes cluster in single click</a:t>
            </a:r>
          </a:p>
          <a:p>
            <a:r>
              <a:rPr lang="en-US" dirty="0">
                <a:latin typeface="+mj-lt"/>
              </a:rPr>
              <a:t>Rancher Kubernetes Engine (RKE):RKE is an extremely simple, lightning fast Kubernetes installer that works everywhere. RKE is particularly useful in standing up Kubernetes clusters on VMware clusters, bare metal servers, and VM instances on clouds that do not yet support Kubernetes service.</a:t>
            </a:r>
          </a:p>
        </p:txBody>
      </p:sp>
    </p:spTree>
    <p:extLst>
      <p:ext uri="{BB962C8B-B14F-4D97-AF65-F5344CB8AC3E}">
        <p14:creationId xmlns:p14="http://schemas.microsoft.com/office/powerpoint/2010/main" val="102607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7311-CCCC-E24E-55E1-55D8B42A2306}"/>
              </a:ext>
            </a:extLst>
          </p:cNvPr>
          <p:cNvSpPr>
            <a:spLocks noGrp="1"/>
          </p:cNvSpPr>
          <p:nvPr>
            <p:ph type="title"/>
          </p:nvPr>
        </p:nvSpPr>
        <p:spPr/>
        <p:txBody>
          <a:bodyPr/>
          <a:lstStyle/>
          <a:p>
            <a:r>
              <a:rPr lang="en-US" dirty="0"/>
              <a:t>Import existing</a:t>
            </a:r>
          </a:p>
        </p:txBody>
      </p:sp>
      <p:pic>
        <p:nvPicPr>
          <p:cNvPr id="5" name="Content Placeholder 4">
            <a:extLst>
              <a:ext uri="{FF2B5EF4-FFF2-40B4-BE49-F238E27FC236}">
                <a16:creationId xmlns:a16="http://schemas.microsoft.com/office/drawing/2014/main" id="{C6E62E18-E5BD-E013-0397-9CABDD3C4E47}"/>
              </a:ext>
            </a:extLst>
          </p:cNvPr>
          <p:cNvPicPr>
            <a:picLocks noGrp="1" noChangeAspect="1"/>
          </p:cNvPicPr>
          <p:nvPr>
            <p:ph idx="1"/>
          </p:nvPr>
        </p:nvPicPr>
        <p:blipFill>
          <a:blip r:embed="rId2"/>
          <a:stretch>
            <a:fillRect/>
          </a:stretch>
        </p:blipFill>
        <p:spPr>
          <a:xfrm>
            <a:off x="1713707" y="1825625"/>
            <a:ext cx="8764585" cy="4351338"/>
          </a:xfrm>
        </p:spPr>
      </p:pic>
    </p:spTree>
    <p:extLst>
      <p:ext uri="{BB962C8B-B14F-4D97-AF65-F5344CB8AC3E}">
        <p14:creationId xmlns:p14="http://schemas.microsoft.com/office/powerpoint/2010/main" val="2993180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7580-42BC-CD07-68E8-3315599B4F1D}"/>
              </a:ext>
            </a:extLst>
          </p:cNvPr>
          <p:cNvSpPr>
            <a:spLocks noGrp="1"/>
          </p:cNvSpPr>
          <p:nvPr>
            <p:ph type="title"/>
          </p:nvPr>
        </p:nvSpPr>
        <p:spPr/>
        <p:txBody>
          <a:bodyPr/>
          <a:lstStyle/>
          <a:p>
            <a:r>
              <a:rPr lang="en-US" dirty="0"/>
              <a:t>Create RKE Cluster</a:t>
            </a:r>
          </a:p>
        </p:txBody>
      </p:sp>
      <p:pic>
        <p:nvPicPr>
          <p:cNvPr id="5" name="Content Placeholder 4">
            <a:extLst>
              <a:ext uri="{FF2B5EF4-FFF2-40B4-BE49-F238E27FC236}">
                <a16:creationId xmlns:a16="http://schemas.microsoft.com/office/drawing/2014/main" id="{44DB9428-FA92-5036-1589-CE92D82A202D}"/>
              </a:ext>
            </a:extLst>
          </p:cNvPr>
          <p:cNvPicPr>
            <a:picLocks noGrp="1" noChangeAspect="1"/>
          </p:cNvPicPr>
          <p:nvPr>
            <p:ph idx="1"/>
          </p:nvPr>
        </p:nvPicPr>
        <p:blipFill>
          <a:blip r:embed="rId2"/>
          <a:stretch>
            <a:fillRect/>
          </a:stretch>
        </p:blipFill>
        <p:spPr>
          <a:xfrm>
            <a:off x="1655195" y="1825625"/>
            <a:ext cx="8881609" cy="4351338"/>
          </a:xfrm>
        </p:spPr>
      </p:pic>
    </p:spTree>
    <p:extLst>
      <p:ext uri="{BB962C8B-B14F-4D97-AF65-F5344CB8AC3E}">
        <p14:creationId xmlns:p14="http://schemas.microsoft.com/office/powerpoint/2010/main" val="237728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72B3-7688-2A68-8EC7-4CFED2C257CF}"/>
              </a:ext>
            </a:extLst>
          </p:cNvPr>
          <p:cNvSpPr>
            <a:spLocks noGrp="1"/>
          </p:cNvSpPr>
          <p:nvPr>
            <p:ph type="title"/>
          </p:nvPr>
        </p:nvSpPr>
        <p:spPr/>
        <p:txBody>
          <a:bodyPr/>
          <a:lstStyle/>
          <a:p>
            <a:r>
              <a:rPr lang="en-US" dirty="0"/>
              <a:t>Create custom RKE</a:t>
            </a:r>
          </a:p>
        </p:txBody>
      </p:sp>
      <p:pic>
        <p:nvPicPr>
          <p:cNvPr id="5" name="Content Placeholder 4">
            <a:extLst>
              <a:ext uri="{FF2B5EF4-FFF2-40B4-BE49-F238E27FC236}">
                <a16:creationId xmlns:a16="http://schemas.microsoft.com/office/drawing/2014/main" id="{D19524EB-BDFD-83E1-4F49-FFCE34C1AD8A}"/>
              </a:ext>
            </a:extLst>
          </p:cNvPr>
          <p:cNvPicPr>
            <a:picLocks noGrp="1" noChangeAspect="1"/>
          </p:cNvPicPr>
          <p:nvPr>
            <p:ph idx="1"/>
          </p:nvPr>
        </p:nvPicPr>
        <p:blipFill>
          <a:blip r:embed="rId2"/>
          <a:stretch>
            <a:fillRect/>
          </a:stretch>
        </p:blipFill>
        <p:spPr>
          <a:xfrm>
            <a:off x="976779" y="1825625"/>
            <a:ext cx="10238442" cy="4351338"/>
          </a:xfrm>
        </p:spPr>
      </p:pic>
    </p:spTree>
    <p:extLst>
      <p:ext uri="{BB962C8B-B14F-4D97-AF65-F5344CB8AC3E}">
        <p14:creationId xmlns:p14="http://schemas.microsoft.com/office/powerpoint/2010/main" val="3273911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DA17-C1B9-D38F-DAD4-D8B9F7D41CD8}"/>
              </a:ext>
            </a:extLst>
          </p:cNvPr>
          <p:cNvSpPr>
            <a:spLocks noGrp="1"/>
          </p:cNvSpPr>
          <p:nvPr>
            <p:ph type="title"/>
          </p:nvPr>
        </p:nvSpPr>
        <p:spPr/>
        <p:txBody>
          <a:bodyPr/>
          <a:lstStyle/>
          <a:p>
            <a:r>
              <a:rPr lang="en-US" dirty="0"/>
              <a:t>Provision without worker node</a:t>
            </a:r>
          </a:p>
        </p:txBody>
      </p:sp>
      <p:pic>
        <p:nvPicPr>
          <p:cNvPr id="5" name="Content Placeholder 4">
            <a:extLst>
              <a:ext uri="{FF2B5EF4-FFF2-40B4-BE49-F238E27FC236}">
                <a16:creationId xmlns:a16="http://schemas.microsoft.com/office/drawing/2014/main" id="{6F273344-6E1D-7EFC-1E3A-79020AF14180}"/>
              </a:ext>
            </a:extLst>
          </p:cNvPr>
          <p:cNvPicPr>
            <a:picLocks noGrp="1" noChangeAspect="1"/>
          </p:cNvPicPr>
          <p:nvPr>
            <p:ph idx="1"/>
          </p:nvPr>
        </p:nvPicPr>
        <p:blipFill>
          <a:blip r:embed="rId2"/>
          <a:stretch>
            <a:fillRect/>
          </a:stretch>
        </p:blipFill>
        <p:spPr>
          <a:xfrm>
            <a:off x="838200" y="2448210"/>
            <a:ext cx="10515600" cy="1383385"/>
          </a:xfrm>
        </p:spPr>
      </p:pic>
      <p:pic>
        <p:nvPicPr>
          <p:cNvPr id="7" name="Picture 6">
            <a:extLst>
              <a:ext uri="{FF2B5EF4-FFF2-40B4-BE49-F238E27FC236}">
                <a16:creationId xmlns:a16="http://schemas.microsoft.com/office/drawing/2014/main" id="{F257F0F7-275E-165C-875A-651DF3C9E380}"/>
              </a:ext>
            </a:extLst>
          </p:cNvPr>
          <p:cNvPicPr>
            <a:picLocks noChangeAspect="1"/>
          </p:cNvPicPr>
          <p:nvPr/>
        </p:nvPicPr>
        <p:blipFill>
          <a:blip r:embed="rId3"/>
          <a:stretch>
            <a:fillRect/>
          </a:stretch>
        </p:blipFill>
        <p:spPr>
          <a:xfrm>
            <a:off x="721001" y="3750917"/>
            <a:ext cx="10458450" cy="1676400"/>
          </a:xfrm>
          <a:prstGeom prst="rect">
            <a:avLst/>
          </a:prstGeom>
        </p:spPr>
      </p:pic>
    </p:spTree>
    <p:extLst>
      <p:ext uri="{BB962C8B-B14F-4D97-AF65-F5344CB8AC3E}">
        <p14:creationId xmlns:p14="http://schemas.microsoft.com/office/powerpoint/2010/main" val="2063387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F195-6180-F595-918A-DE764690B70B}"/>
              </a:ext>
            </a:extLst>
          </p:cNvPr>
          <p:cNvSpPr>
            <a:spLocks noGrp="1"/>
          </p:cNvSpPr>
          <p:nvPr>
            <p:ph type="title"/>
          </p:nvPr>
        </p:nvSpPr>
        <p:spPr/>
        <p:txBody>
          <a:bodyPr/>
          <a:lstStyle/>
          <a:p>
            <a:r>
              <a:rPr lang="en-US" dirty="0"/>
              <a:t>RKE2 </a:t>
            </a:r>
            <a:r>
              <a:rPr lang="en-US"/>
              <a:t>cluster configuration</a:t>
            </a:r>
            <a:endParaRPr lang="en-US" dirty="0"/>
          </a:p>
        </p:txBody>
      </p:sp>
      <p:sp>
        <p:nvSpPr>
          <p:cNvPr id="3" name="Content Placeholder 2">
            <a:extLst>
              <a:ext uri="{FF2B5EF4-FFF2-40B4-BE49-F238E27FC236}">
                <a16:creationId xmlns:a16="http://schemas.microsoft.com/office/drawing/2014/main" id="{F78A86CC-2584-ADB5-E011-CE3D0D61D3E9}"/>
              </a:ext>
            </a:extLst>
          </p:cNvPr>
          <p:cNvSpPr>
            <a:spLocks noGrp="1"/>
          </p:cNvSpPr>
          <p:nvPr>
            <p:ph idx="1"/>
          </p:nvPr>
        </p:nvSpPr>
        <p:spPr/>
        <p:txBody>
          <a:bodyPr/>
          <a:lstStyle/>
          <a:p>
            <a:r>
              <a:rPr lang="en-US" dirty="0">
                <a:hlinkClick r:id="rId2"/>
              </a:rPr>
              <a:t>https://docs.ranchermanager.rancher.io/reference-guides/cluster-configuration/rancher-server-configuration/rke2-cluster-configuration</a:t>
            </a:r>
            <a:endParaRPr lang="en-US" dirty="0"/>
          </a:p>
          <a:p>
            <a:endParaRPr lang="en-US" dirty="0"/>
          </a:p>
        </p:txBody>
      </p:sp>
    </p:spTree>
    <p:extLst>
      <p:ext uri="{BB962C8B-B14F-4D97-AF65-F5344CB8AC3E}">
        <p14:creationId xmlns:p14="http://schemas.microsoft.com/office/powerpoint/2010/main" val="24678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5A97-1068-A7AF-1E23-F2E3326AEF64}"/>
              </a:ext>
            </a:extLst>
          </p:cNvPr>
          <p:cNvSpPr>
            <a:spLocks noGrp="1"/>
          </p:cNvSpPr>
          <p:nvPr>
            <p:ph type="title"/>
          </p:nvPr>
        </p:nvSpPr>
        <p:spPr/>
        <p:txBody>
          <a:bodyPr/>
          <a:lstStyle/>
          <a:p>
            <a:r>
              <a:rPr lang="en-US" b="1" i="0" dirty="0">
                <a:solidFill>
                  <a:srgbClr val="1C1E21"/>
                </a:solidFill>
                <a:effectLst/>
                <a:latin typeface="+mn-lt"/>
              </a:rPr>
              <a:t> Rancher API Server</a:t>
            </a:r>
            <a:br>
              <a:rPr lang="en-US" b="1" i="0" dirty="0">
                <a:solidFill>
                  <a:srgbClr val="1C1E21"/>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718D6298-202D-972D-52BC-34780066744A}"/>
              </a:ext>
            </a:extLst>
          </p:cNvPr>
          <p:cNvSpPr>
            <a:spLocks noGrp="1"/>
          </p:cNvSpPr>
          <p:nvPr>
            <p:ph idx="1"/>
          </p:nvPr>
        </p:nvSpPr>
        <p:spPr/>
        <p:txBody>
          <a:bodyPr/>
          <a:lstStyle/>
          <a:p>
            <a:r>
              <a:rPr lang="en-US" dirty="0">
                <a:latin typeface="+mj-lt"/>
              </a:rPr>
              <a:t>Rancher is </a:t>
            </a:r>
            <a:r>
              <a:rPr lang="en-US" dirty="0" err="1">
                <a:latin typeface="+mj-lt"/>
              </a:rPr>
              <a:t>api</a:t>
            </a:r>
            <a:r>
              <a:rPr lang="en-US" dirty="0">
                <a:latin typeface="+mj-lt"/>
              </a:rPr>
              <a:t> based .</a:t>
            </a:r>
          </a:p>
          <a:p>
            <a:r>
              <a:rPr lang="en-US" dirty="0">
                <a:latin typeface="+mj-lt"/>
              </a:rPr>
              <a:t>Rancher </a:t>
            </a:r>
            <a:r>
              <a:rPr lang="en-US" dirty="0" err="1">
                <a:latin typeface="+mj-lt"/>
              </a:rPr>
              <a:t>api</a:t>
            </a:r>
            <a:r>
              <a:rPr lang="en-US" dirty="0">
                <a:latin typeface="+mj-lt"/>
              </a:rPr>
              <a:t> server is built on top of an embedded Kubernetes </a:t>
            </a:r>
            <a:r>
              <a:rPr lang="en-US" dirty="0" err="1">
                <a:latin typeface="+mj-lt"/>
              </a:rPr>
              <a:t>api</a:t>
            </a:r>
            <a:r>
              <a:rPr lang="en-US" dirty="0">
                <a:latin typeface="+mj-lt"/>
              </a:rPr>
              <a:t> server and </a:t>
            </a:r>
            <a:r>
              <a:rPr lang="en-US" dirty="0" err="1">
                <a:latin typeface="+mj-lt"/>
              </a:rPr>
              <a:t>etcd</a:t>
            </a:r>
            <a:r>
              <a:rPr lang="en-US" dirty="0">
                <a:latin typeface="+mj-lt"/>
              </a:rPr>
              <a:t> database and implements following:</a:t>
            </a:r>
          </a:p>
          <a:p>
            <a:pPr lvl="1"/>
            <a:r>
              <a:rPr lang="en-US" dirty="0">
                <a:latin typeface="+mj-lt"/>
              </a:rPr>
              <a:t>User management: The Rancher API server manages user identities that correspond to external authentication providers like Active Directory or GitHub, in addition to local users.</a:t>
            </a:r>
          </a:p>
          <a:p>
            <a:pPr lvl="1"/>
            <a:r>
              <a:rPr lang="en-US" dirty="0">
                <a:latin typeface="+mj-lt"/>
              </a:rPr>
              <a:t>Authorization: The Rancher API server manages access control and security policies.</a:t>
            </a:r>
          </a:p>
          <a:p>
            <a:pPr lvl="1"/>
            <a:endParaRPr lang="en-US" dirty="0">
              <a:latin typeface="+mj-lt"/>
            </a:endParaRPr>
          </a:p>
        </p:txBody>
      </p:sp>
    </p:spTree>
    <p:extLst>
      <p:ext uri="{BB962C8B-B14F-4D97-AF65-F5344CB8AC3E}">
        <p14:creationId xmlns:p14="http://schemas.microsoft.com/office/powerpoint/2010/main" val="246596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1EB4-5EE9-C499-4CBC-CD03D5D6F799}"/>
              </a:ext>
            </a:extLst>
          </p:cNvPr>
          <p:cNvSpPr>
            <a:spLocks noGrp="1"/>
          </p:cNvSpPr>
          <p:nvPr>
            <p:ph type="title"/>
          </p:nvPr>
        </p:nvSpPr>
        <p:spPr/>
        <p:txBody>
          <a:bodyPr/>
          <a:lstStyle/>
          <a:p>
            <a:r>
              <a:rPr lang="en-US" dirty="0"/>
              <a:t>Working with </a:t>
            </a:r>
            <a:r>
              <a:rPr lang="en-US" dirty="0" err="1"/>
              <a:t>kubernetes</a:t>
            </a:r>
            <a:endParaRPr lang="en-US" dirty="0"/>
          </a:p>
        </p:txBody>
      </p:sp>
      <p:sp>
        <p:nvSpPr>
          <p:cNvPr id="3" name="Content Placeholder 2">
            <a:extLst>
              <a:ext uri="{FF2B5EF4-FFF2-40B4-BE49-F238E27FC236}">
                <a16:creationId xmlns:a16="http://schemas.microsoft.com/office/drawing/2014/main" id="{A2AB7680-A1DE-A534-862F-DA366F80ED23}"/>
              </a:ext>
            </a:extLst>
          </p:cNvPr>
          <p:cNvSpPr>
            <a:spLocks noGrp="1"/>
          </p:cNvSpPr>
          <p:nvPr>
            <p:ph idx="1"/>
          </p:nvPr>
        </p:nvSpPr>
        <p:spPr/>
        <p:txBody>
          <a:bodyPr>
            <a:normAutofit fontScale="92500" lnSpcReduction="20000"/>
          </a:bodyPr>
          <a:lstStyle/>
          <a:p>
            <a:r>
              <a:rPr lang="en-US" dirty="0">
                <a:latin typeface="+mj-lt"/>
              </a:rPr>
              <a:t>Provisioning Kubernetes cluster: Rancher API server can provision Kubernetes cluster on existing node or perform Kubernetes upgrades</a:t>
            </a:r>
          </a:p>
          <a:p>
            <a:r>
              <a:rPr lang="en-US" dirty="0">
                <a:latin typeface="+mj-lt"/>
              </a:rPr>
              <a:t>Catalog management: Rancher has capability to use a catalog of Helm charts that makes repeatedly deploy application</a:t>
            </a:r>
          </a:p>
          <a:p>
            <a:r>
              <a:rPr lang="en-US" dirty="0">
                <a:latin typeface="+mj-lt"/>
              </a:rPr>
              <a:t>Manage Projects: </a:t>
            </a:r>
            <a:r>
              <a:rPr lang="en-US" b="0" i="0" dirty="0">
                <a:solidFill>
                  <a:srgbClr val="1C1E21"/>
                </a:solidFill>
                <a:effectLst/>
                <a:latin typeface="+mj-lt"/>
              </a:rPr>
              <a:t>A project is a group of multiple namespaces and access control policies within a cluster.</a:t>
            </a:r>
          </a:p>
          <a:p>
            <a:r>
              <a:rPr lang="en-US" dirty="0">
                <a:latin typeface="+mj-lt"/>
              </a:rPr>
              <a:t>Fleet Continuous Delivery: Rancher provides capability of Continuous delivery (CD) using fleet</a:t>
            </a:r>
          </a:p>
          <a:p>
            <a:r>
              <a:rPr lang="en-US" dirty="0">
                <a:latin typeface="+mj-lt"/>
              </a:rPr>
              <a:t>Istio:  integration with Istio is designed so that a Rancher operator, such as an administrator or cluster owner, can deliver Istio to developers. Then developers can use Istio to enforce security policies, troubleshoot problems, or manage traffic for green/blue deployments, canary deployments, or A/B testing.</a:t>
            </a:r>
          </a:p>
        </p:txBody>
      </p:sp>
    </p:spTree>
    <p:extLst>
      <p:ext uri="{BB962C8B-B14F-4D97-AF65-F5344CB8AC3E}">
        <p14:creationId xmlns:p14="http://schemas.microsoft.com/office/powerpoint/2010/main" val="75440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E104-E21E-3A73-3E71-E83AF903546C}"/>
              </a:ext>
            </a:extLst>
          </p:cNvPr>
          <p:cNvSpPr>
            <a:spLocks noGrp="1"/>
          </p:cNvSpPr>
          <p:nvPr>
            <p:ph type="title"/>
          </p:nvPr>
        </p:nvSpPr>
        <p:spPr/>
        <p:txBody>
          <a:bodyPr/>
          <a:lstStyle/>
          <a:p>
            <a:r>
              <a:rPr lang="en-US" dirty="0"/>
              <a:t>RKE2</a:t>
            </a:r>
          </a:p>
        </p:txBody>
      </p:sp>
      <p:sp>
        <p:nvSpPr>
          <p:cNvPr id="3" name="Content Placeholder 2">
            <a:extLst>
              <a:ext uri="{FF2B5EF4-FFF2-40B4-BE49-F238E27FC236}">
                <a16:creationId xmlns:a16="http://schemas.microsoft.com/office/drawing/2014/main" id="{D1F17EA9-8A93-2A13-3FA9-7F44809003D3}"/>
              </a:ext>
            </a:extLst>
          </p:cNvPr>
          <p:cNvSpPr>
            <a:spLocks noGrp="1"/>
          </p:cNvSpPr>
          <p:nvPr>
            <p:ph idx="1"/>
          </p:nvPr>
        </p:nvSpPr>
        <p:spPr/>
        <p:txBody>
          <a:bodyPr/>
          <a:lstStyle/>
          <a:p>
            <a:r>
              <a:rPr lang="en-US" dirty="0"/>
              <a:t>RKE 2 launches control plane component as static pods managed by </a:t>
            </a:r>
            <a:r>
              <a:rPr lang="en-US" dirty="0" err="1"/>
              <a:t>kubelet</a:t>
            </a:r>
            <a:endParaRPr lang="en-US" dirty="0"/>
          </a:p>
          <a:p>
            <a:r>
              <a:rPr lang="en-US" dirty="0"/>
              <a:t>RKE 2 doesn’t use docker as runtime, its embedded container runtime is </a:t>
            </a:r>
            <a:r>
              <a:rPr lang="en-US" dirty="0" err="1"/>
              <a:t>containerd</a:t>
            </a:r>
            <a:endParaRPr lang="en-US" dirty="0"/>
          </a:p>
          <a:p>
            <a:r>
              <a:rPr lang="en-US" dirty="0"/>
              <a:t>RKE2 focuses on security and compliances and allow cluster to pass CIS Kubernetes benchmarking</a:t>
            </a:r>
          </a:p>
          <a:p>
            <a:r>
              <a:rPr lang="en-US" dirty="0"/>
              <a:t>Regularly scan components for CVE</a:t>
            </a:r>
          </a:p>
          <a:p>
            <a:endParaRPr lang="en-US" dirty="0"/>
          </a:p>
        </p:txBody>
      </p:sp>
    </p:spTree>
    <p:extLst>
      <p:ext uri="{BB962C8B-B14F-4D97-AF65-F5344CB8AC3E}">
        <p14:creationId xmlns:p14="http://schemas.microsoft.com/office/powerpoint/2010/main" val="377546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BD34-75A4-AB3B-25D4-2F7C847EF4C6}"/>
              </a:ext>
            </a:extLst>
          </p:cNvPr>
          <p:cNvSpPr>
            <a:spLocks noGrp="1"/>
          </p:cNvSpPr>
          <p:nvPr>
            <p:ph type="title"/>
          </p:nvPr>
        </p:nvSpPr>
        <p:spPr/>
        <p:txBody>
          <a:bodyPr/>
          <a:lstStyle/>
          <a:p>
            <a:r>
              <a:rPr lang="en-US" dirty="0"/>
              <a:t>Rancher Server</a:t>
            </a:r>
          </a:p>
        </p:txBody>
      </p:sp>
      <p:pic>
        <p:nvPicPr>
          <p:cNvPr id="5" name="Content Placeholder 4">
            <a:extLst>
              <a:ext uri="{FF2B5EF4-FFF2-40B4-BE49-F238E27FC236}">
                <a16:creationId xmlns:a16="http://schemas.microsoft.com/office/drawing/2014/main" id="{CF8E507A-3F1A-359E-7023-4A31F4B1D50C}"/>
              </a:ext>
            </a:extLst>
          </p:cNvPr>
          <p:cNvPicPr>
            <a:picLocks noGrp="1" noChangeAspect="1"/>
          </p:cNvPicPr>
          <p:nvPr>
            <p:ph idx="1"/>
          </p:nvPr>
        </p:nvPicPr>
        <p:blipFill>
          <a:blip r:embed="rId2"/>
          <a:stretch>
            <a:fillRect/>
          </a:stretch>
        </p:blipFill>
        <p:spPr>
          <a:xfrm>
            <a:off x="2146852" y="1825625"/>
            <a:ext cx="7885044" cy="4351338"/>
          </a:xfrm>
        </p:spPr>
      </p:pic>
    </p:spTree>
    <p:extLst>
      <p:ext uri="{BB962C8B-B14F-4D97-AF65-F5344CB8AC3E}">
        <p14:creationId xmlns:p14="http://schemas.microsoft.com/office/powerpoint/2010/main" val="207095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42AA-96B8-4017-8E55-C5C4C46FED12}"/>
              </a:ext>
            </a:extLst>
          </p:cNvPr>
          <p:cNvSpPr>
            <a:spLocks noGrp="1"/>
          </p:cNvSpPr>
          <p:nvPr>
            <p:ph type="title"/>
          </p:nvPr>
        </p:nvSpPr>
        <p:spPr/>
        <p:txBody>
          <a:bodyPr>
            <a:normAutofit/>
          </a:bodyPr>
          <a:lstStyle/>
          <a:p>
            <a:r>
              <a:rPr lang="en-US" sz="4000" i="0" dirty="0">
                <a:solidFill>
                  <a:srgbClr val="1C1E21"/>
                </a:solidFill>
                <a:effectLst/>
                <a:latin typeface="+mn-lt"/>
              </a:rPr>
              <a:t>Communicating with Downstream User Clusters</a:t>
            </a:r>
            <a:endParaRPr lang="en-US" sz="4000" dirty="0">
              <a:latin typeface="+mn-lt"/>
            </a:endParaRPr>
          </a:p>
        </p:txBody>
      </p:sp>
      <p:pic>
        <p:nvPicPr>
          <p:cNvPr id="5" name="Content Placeholder 4">
            <a:extLst>
              <a:ext uri="{FF2B5EF4-FFF2-40B4-BE49-F238E27FC236}">
                <a16:creationId xmlns:a16="http://schemas.microsoft.com/office/drawing/2014/main" id="{35D9AB38-5258-48C0-C7E4-25C6CABEAF96}"/>
              </a:ext>
            </a:extLst>
          </p:cNvPr>
          <p:cNvPicPr>
            <a:picLocks noGrp="1" noChangeAspect="1"/>
          </p:cNvPicPr>
          <p:nvPr>
            <p:ph idx="1"/>
          </p:nvPr>
        </p:nvPicPr>
        <p:blipFill>
          <a:blip r:embed="rId2"/>
          <a:stretch>
            <a:fillRect/>
          </a:stretch>
        </p:blipFill>
        <p:spPr>
          <a:xfrm>
            <a:off x="2226366" y="1825625"/>
            <a:ext cx="6400438" cy="4351338"/>
          </a:xfrm>
        </p:spPr>
      </p:pic>
    </p:spTree>
    <p:extLst>
      <p:ext uri="{BB962C8B-B14F-4D97-AF65-F5344CB8AC3E}">
        <p14:creationId xmlns:p14="http://schemas.microsoft.com/office/powerpoint/2010/main" val="102931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434C-F960-54AF-4261-6C7A6B9792B1}"/>
              </a:ext>
            </a:extLst>
          </p:cNvPr>
          <p:cNvSpPr>
            <a:spLocks noGrp="1"/>
          </p:cNvSpPr>
          <p:nvPr>
            <p:ph type="title"/>
          </p:nvPr>
        </p:nvSpPr>
        <p:spPr/>
        <p:txBody>
          <a:bodyPr/>
          <a:lstStyle/>
          <a:p>
            <a:r>
              <a:rPr lang="en-US" dirty="0"/>
              <a:t>Authentication Proxy</a:t>
            </a:r>
          </a:p>
        </p:txBody>
      </p:sp>
      <p:sp>
        <p:nvSpPr>
          <p:cNvPr id="3" name="Content Placeholder 2">
            <a:extLst>
              <a:ext uri="{FF2B5EF4-FFF2-40B4-BE49-F238E27FC236}">
                <a16:creationId xmlns:a16="http://schemas.microsoft.com/office/drawing/2014/main" id="{8C81884A-C98F-4924-7487-92E16D515631}"/>
              </a:ext>
            </a:extLst>
          </p:cNvPr>
          <p:cNvSpPr>
            <a:spLocks noGrp="1"/>
          </p:cNvSpPr>
          <p:nvPr>
            <p:ph idx="1"/>
          </p:nvPr>
        </p:nvSpPr>
        <p:spPr>
          <a:xfrm>
            <a:off x="838200" y="1865381"/>
            <a:ext cx="10515600" cy="4351338"/>
          </a:xfrm>
        </p:spPr>
        <p:txBody>
          <a:bodyPr>
            <a:normAutofit fontScale="85000" lnSpcReduction="20000"/>
          </a:bodyPr>
          <a:lstStyle/>
          <a:p>
            <a:r>
              <a:rPr lang="en-US" dirty="0"/>
              <a:t>In this diagram, a user named User wants to see all pods running on a downstream user cluster called User Cluster 1. From within Rancher, he can run a </a:t>
            </a:r>
            <a:r>
              <a:rPr lang="en-US" dirty="0" err="1"/>
              <a:t>kubectl</a:t>
            </a:r>
            <a:r>
              <a:rPr lang="en-US" dirty="0"/>
              <a:t> command to see the pods. Bob is authenticated through Rancher's authentication proxy.</a:t>
            </a:r>
          </a:p>
          <a:p>
            <a:r>
              <a:rPr lang="en-US" dirty="0"/>
              <a:t>The authentication proxy forwards all Kubernetes API calls to downstream clusters. It integrates with authentication services like local authentication, Active Directory, and GitHub. On every Kubernetes API call, the authentication proxy authenticates the caller and sets the proper Kubernetes impersonation headers before forwarding the call to Kubernetes masters.</a:t>
            </a:r>
          </a:p>
          <a:p>
            <a:r>
              <a:rPr lang="en-US" dirty="0"/>
              <a:t>Rancher communicates with Kubernetes clusters using a service account, which provides an identity for processes that run in a pod.</a:t>
            </a:r>
          </a:p>
          <a:p>
            <a:r>
              <a:rPr lang="en-US" dirty="0"/>
              <a:t>By default, Rancher generates a </a:t>
            </a:r>
            <a:r>
              <a:rPr lang="en-US" dirty="0" err="1"/>
              <a:t>kubeconfig</a:t>
            </a:r>
            <a:r>
              <a:rPr lang="en-US" dirty="0"/>
              <a:t> file that contains credentials for proxying through the Rancher server to connect to the Kubernetes API server on a downstream user cluster. The </a:t>
            </a:r>
            <a:r>
              <a:rPr lang="en-US" dirty="0" err="1"/>
              <a:t>kubeconfig</a:t>
            </a:r>
            <a:r>
              <a:rPr lang="en-US" dirty="0"/>
              <a:t> file (</a:t>
            </a:r>
            <a:r>
              <a:rPr lang="en-US" dirty="0" err="1"/>
              <a:t>kube_config_rancher-cluster.yml</a:t>
            </a:r>
            <a:r>
              <a:rPr lang="en-US" dirty="0"/>
              <a:t>) contains full access to the cluster.</a:t>
            </a:r>
          </a:p>
        </p:txBody>
      </p:sp>
    </p:spTree>
    <p:extLst>
      <p:ext uri="{BB962C8B-B14F-4D97-AF65-F5344CB8AC3E}">
        <p14:creationId xmlns:p14="http://schemas.microsoft.com/office/powerpoint/2010/main" val="3234055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F9D7-E071-A050-FB37-2E085C22CFC8}"/>
              </a:ext>
            </a:extLst>
          </p:cNvPr>
          <p:cNvSpPr>
            <a:spLocks noGrp="1"/>
          </p:cNvSpPr>
          <p:nvPr>
            <p:ph type="title"/>
          </p:nvPr>
        </p:nvSpPr>
        <p:spPr/>
        <p:txBody>
          <a:bodyPr/>
          <a:lstStyle/>
          <a:p>
            <a:r>
              <a:rPr lang="en-US" i="0" dirty="0">
                <a:solidFill>
                  <a:srgbClr val="1C1E21"/>
                </a:solidFill>
                <a:effectLst/>
                <a:latin typeface="+mn-lt"/>
              </a:rPr>
              <a:t>Cluster Controllers and Cluster Agents</a:t>
            </a:r>
          </a:p>
        </p:txBody>
      </p:sp>
      <p:sp>
        <p:nvSpPr>
          <p:cNvPr id="3" name="Content Placeholder 2">
            <a:extLst>
              <a:ext uri="{FF2B5EF4-FFF2-40B4-BE49-F238E27FC236}">
                <a16:creationId xmlns:a16="http://schemas.microsoft.com/office/drawing/2014/main" id="{92FEABE9-3912-4203-18A2-E929DEADFEE0}"/>
              </a:ext>
            </a:extLst>
          </p:cNvPr>
          <p:cNvSpPr>
            <a:spLocks noGrp="1"/>
          </p:cNvSpPr>
          <p:nvPr>
            <p:ph idx="1"/>
          </p:nvPr>
        </p:nvSpPr>
        <p:spPr/>
        <p:txBody>
          <a:bodyPr/>
          <a:lstStyle/>
          <a:p>
            <a:r>
              <a:rPr lang="en-US" dirty="0"/>
              <a:t>Every downstream cluster has a cluster agent, which open  a tunnel to corresponding cluster controller within the Rancher Server.</a:t>
            </a:r>
          </a:p>
          <a:p>
            <a:r>
              <a:rPr lang="en-US" dirty="0"/>
              <a:t>There is one cluster controller and one agent for each downstream cluster. Each cluster controller:</a:t>
            </a:r>
          </a:p>
          <a:p>
            <a:pPr lvl="1"/>
            <a:r>
              <a:rPr lang="en-US" dirty="0"/>
              <a:t>Watches the resource changes in the downstream cluster</a:t>
            </a:r>
          </a:p>
          <a:p>
            <a:pPr lvl="1"/>
            <a:r>
              <a:rPr lang="en-US" dirty="0"/>
              <a:t>Brings the current state of downstream cluster to desired state</a:t>
            </a:r>
          </a:p>
          <a:p>
            <a:pPr lvl="1"/>
            <a:r>
              <a:rPr lang="en-US" dirty="0"/>
              <a:t>Configures access control policies to clusters and projects</a:t>
            </a:r>
          </a:p>
          <a:p>
            <a:pPr lvl="1"/>
            <a:endParaRPr lang="en-US" dirty="0"/>
          </a:p>
        </p:txBody>
      </p:sp>
    </p:spTree>
    <p:extLst>
      <p:ext uri="{BB962C8B-B14F-4D97-AF65-F5344CB8AC3E}">
        <p14:creationId xmlns:p14="http://schemas.microsoft.com/office/powerpoint/2010/main" val="1541731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1220</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SFMono-Regular</vt:lpstr>
      <vt:lpstr>Office Theme</vt:lpstr>
      <vt:lpstr>Rancher</vt:lpstr>
      <vt:lpstr>Rancher intro</vt:lpstr>
      <vt:lpstr> Rancher API Server </vt:lpstr>
      <vt:lpstr>Working with kubernetes</vt:lpstr>
      <vt:lpstr>RKE2</vt:lpstr>
      <vt:lpstr>Rancher Server</vt:lpstr>
      <vt:lpstr>Communicating with Downstream User Clusters</vt:lpstr>
      <vt:lpstr>Authentication Proxy</vt:lpstr>
      <vt:lpstr>Cluster Controllers and Cluster Agents</vt:lpstr>
      <vt:lpstr>Cattle-cluster-agent</vt:lpstr>
      <vt:lpstr>Authorized Cluster endpoints</vt:lpstr>
      <vt:lpstr>Important files</vt:lpstr>
      <vt:lpstr>Architecture Recommendations</vt:lpstr>
      <vt:lpstr>K3S running Rancher Management clusters</vt:lpstr>
      <vt:lpstr>Rancher server setup</vt:lpstr>
      <vt:lpstr>Deploying Rancher Server</vt:lpstr>
      <vt:lpstr>Installation using docker</vt:lpstr>
      <vt:lpstr>..</vt:lpstr>
      <vt:lpstr>Rancher Dashboard</vt:lpstr>
      <vt:lpstr>Import existing</vt:lpstr>
      <vt:lpstr>Create RKE Cluster</vt:lpstr>
      <vt:lpstr>Create custom RKE</vt:lpstr>
      <vt:lpstr>Provision without worker node</vt:lpstr>
      <vt:lpstr>RKE2 cluster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Rancher</dc:title>
  <dc:creator>john</dc:creator>
  <cp:lastModifiedBy>john</cp:lastModifiedBy>
  <cp:revision>29</cp:revision>
  <dcterms:created xsi:type="dcterms:W3CDTF">2022-09-26T08:28:13Z</dcterms:created>
  <dcterms:modified xsi:type="dcterms:W3CDTF">2022-11-17T00:50:22Z</dcterms:modified>
</cp:coreProperties>
</file>