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4135-5409-6C53-3FE4-9A5487951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DAC639-4757-F1CC-3171-AEA93E11F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149A56-DCC9-50C8-1A1C-3B2E0F68BF7A}"/>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5" name="Footer Placeholder 4">
            <a:extLst>
              <a:ext uri="{FF2B5EF4-FFF2-40B4-BE49-F238E27FC236}">
                <a16:creationId xmlns:a16="http://schemas.microsoft.com/office/drawing/2014/main" id="{378B3D5B-B4F2-0069-348E-7C8B07644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141C5-C201-1AE8-F7F5-BC7590368776}"/>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311746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59CC-9B14-5E8F-5903-BCA76D774F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6D6F5-9488-190D-49D4-8612E594D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9EB632-1481-CF62-0B9A-458A00F4C6BB}"/>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5" name="Footer Placeholder 4">
            <a:extLst>
              <a:ext uri="{FF2B5EF4-FFF2-40B4-BE49-F238E27FC236}">
                <a16:creationId xmlns:a16="http://schemas.microsoft.com/office/drawing/2014/main" id="{5CF5C9C5-CDA5-25BE-19FD-CFA64467C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29311-D1E3-0F91-8FF1-52C5EC2599DE}"/>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311960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D4CE9-4416-5EE9-FD68-833F4AC720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621932-6656-B4E7-CF2E-AE50F3530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8C26E-AA46-943D-48F4-911010375496}"/>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5" name="Footer Placeholder 4">
            <a:extLst>
              <a:ext uri="{FF2B5EF4-FFF2-40B4-BE49-F238E27FC236}">
                <a16:creationId xmlns:a16="http://schemas.microsoft.com/office/drawing/2014/main" id="{2396BC72-87E0-87BE-3082-A2B41EA68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C88EC-DDAE-FBA0-3374-F8D008492CCD}"/>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35279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8A54-24C9-9A80-D285-127A733D0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6401E-C762-B451-B96E-09F1696A5C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D7FDF-47B8-D169-1AC5-BD9A9D10EC30}"/>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5" name="Footer Placeholder 4">
            <a:extLst>
              <a:ext uri="{FF2B5EF4-FFF2-40B4-BE49-F238E27FC236}">
                <a16:creationId xmlns:a16="http://schemas.microsoft.com/office/drawing/2014/main" id="{A4C46FD7-5798-6202-2DFB-DB4EFB260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84AE3-6E86-250F-929E-2FD30F048F36}"/>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286920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989-2DCF-4220-F91B-8B1CC8D58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A8CBA-A7A2-B7AF-01AC-05FCCEACB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72C23-1358-5704-3F6B-B7ABCF4BBDBB}"/>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5" name="Footer Placeholder 4">
            <a:extLst>
              <a:ext uri="{FF2B5EF4-FFF2-40B4-BE49-F238E27FC236}">
                <a16:creationId xmlns:a16="http://schemas.microsoft.com/office/drawing/2014/main" id="{8EC51054-934C-8732-0E6D-899DDB825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B8AB0-B3CD-20E2-68AD-1E4D86E6F336}"/>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199254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109A-BBFA-68FF-428E-CFDA4169D9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0E74BA-30D3-CE0F-ECE6-5E445CDC9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E5531-657F-3EF9-4AA4-6CE79A7CD0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5D3C1C-97FD-367D-D108-D82C385DD0D9}"/>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6" name="Footer Placeholder 5">
            <a:extLst>
              <a:ext uri="{FF2B5EF4-FFF2-40B4-BE49-F238E27FC236}">
                <a16:creationId xmlns:a16="http://schemas.microsoft.com/office/drawing/2014/main" id="{7C8B0423-ADCE-EC50-4636-ED5C23F1C6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94CF2-374E-941E-EF28-81525D045DB9}"/>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160808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4222-B1DB-04AD-4E44-3BD44C3A04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0CF1E-12C8-AD12-4830-5FE90A4C4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16C7C-F0C2-FF65-F68D-CFFBB48F5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AEBAFE-D036-0571-4D78-127F96DC0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FDE3B-3E1F-4C3A-09DF-82B1122BDA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5D16A1-A338-D671-70C8-FED49B97F80B}"/>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8" name="Footer Placeholder 7">
            <a:extLst>
              <a:ext uri="{FF2B5EF4-FFF2-40B4-BE49-F238E27FC236}">
                <a16:creationId xmlns:a16="http://schemas.microsoft.com/office/drawing/2014/main" id="{06EF2F18-EBE3-580D-4C2E-A70A969302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4F1315-434B-D5C0-B364-3BE5339363F2}"/>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26250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BC69-2FD9-7723-B8E0-80D6BEFDDD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67E958-0630-DAB5-1F8F-3FB101B10E08}"/>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4" name="Footer Placeholder 3">
            <a:extLst>
              <a:ext uri="{FF2B5EF4-FFF2-40B4-BE49-F238E27FC236}">
                <a16:creationId xmlns:a16="http://schemas.microsoft.com/office/drawing/2014/main" id="{1485B18E-5B98-C875-FE65-F73B991C2D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AB6016-DD92-95FE-B737-B253EC521B49}"/>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366122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93876-E309-9B22-4ADF-FE1E42C6FF91}"/>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3" name="Footer Placeholder 2">
            <a:extLst>
              <a:ext uri="{FF2B5EF4-FFF2-40B4-BE49-F238E27FC236}">
                <a16:creationId xmlns:a16="http://schemas.microsoft.com/office/drawing/2014/main" id="{169C765B-B615-106B-DCB3-16CB031005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7DFC0F-09ED-B4EC-1E36-2203B86FC819}"/>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2353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6368-AB25-F6C2-6D7B-2EF524162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9ABD5B-C623-6E59-569A-4E76F1FDA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0ABB88-D6C8-EE8F-73B8-3E6FF1A7B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3A87E-B449-1C5C-56F0-FD051E5B9130}"/>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6" name="Footer Placeholder 5">
            <a:extLst>
              <a:ext uri="{FF2B5EF4-FFF2-40B4-BE49-F238E27FC236}">
                <a16:creationId xmlns:a16="http://schemas.microsoft.com/office/drawing/2014/main" id="{4BA7781A-8131-D7E8-F11F-7B298B723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DC26C-928A-BC23-EF55-E35B718AD5F7}"/>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24486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56F1-C473-D6FE-D603-6DE49B1CC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C115F5-35C0-D4F0-1B1C-FE9C53DD0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FB2511-4B7B-A644-1505-47CE4234A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5E146-BF52-3138-4E89-8589ECA2B3BF}"/>
              </a:ext>
            </a:extLst>
          </p:cNvPr>
          <p:cNvSpPr>
            <a:spLocks noGrp="1"/>
          </p:cNvSpPr>
          <p:nvPr>
            <p:ph type="dt" sz="half" idx="10"/>
          </p:nvPr>
        </p:nvSpPr>
        <p:spPr/>
        <p:txBody>
          <a:bodyPr/>
          <a:lstStyle/>
          <a:p>
            <a:fld id="{64B22EC3-F09C-48C2-B5B6-56DCFBB6DB06}" type="datetimeFigureOut">
              <a:rPr lang="en-IN" smtClean="0"/>
              <a:t>28-07-2024</a:t>
            </a:fld>
            <a:endParaRPr lang="en-IN"/>
          </a:p>
        </p:txBody>
      </p:sp>
      <p:sp>
        <p:nvSpPr>
          <p:cNvPr id="6" name="Footer Placeholder 5">
            <a:extLst>
              <a:ext uri="{FF2B5EF4-FFF2-40B4-BE49-F238E27FC236}">
                <a16:creationId xmlns:a16="http://schemas.microsoft.com/office/drawing/2014/main" id="{F3ED3FCD-41DC-3A25-743E-8A230F7F1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4F6729-2140-4787-0C08-57870B4D50D3}"/>
              </a:ext>
            </a:extLst>
          </p:cNvPr>
          <p:cNvSpPr>
            <a:spLocks noGrp="1"/>
          </p:cNvSpPr>
          <p:nvPr>
            <p:ph type="sldNum" sz="quarter" idx="12"/>
          </p:nvPr>
        </p:nvSpPr>
        <p:spPr/>
        <p:txBody>
          <a:bodyPr/>
          <a:lstStyle/>
          <a:p>
            <a:fld id="{2FC85A53-1E3B-49B4-8B49-4FFF823678E4}" type="slidenum">
              <a:rPr lang="en-IN" smtClean="0"/>
              <a:t>‹#›</a:t>
            </a:fld>
            <a:endParaRPr lang="en-IN"/>
          </a:p>
        </p:txBody>
      </p:sp>
    </p:spTree>
    <p:extLst>
      <p:ext uri="{BB962C8B-B14F-4D97-AF65-F5344CB8AC3E}">
        <p14:creationId xmlns:p14="http://schemas.microsoft.com/office/powerpoint/2010/main" val="14665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721AA-677B-A785-95E1-BC2A37F3F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758F8E-94C4-8A82-DA79-6A63D1D60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1297B-7EA2-9077-116B-0AAF9758A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22EC3-F09C-48C2-B5B6-56DCFBB6DB06}" type="datetimeFigureOut">
              <a:rPr lang="en-IN" smtClean="0"/>
              <a:t>28-07-2024</a:t>
            </a:fld>
            <a:endParaRPr lang="en-IN"/>
          </a:p>
        </p:txBody>
      </p:sp>
      <p:sp>
        <p:nvSpPr>
          <p:cNvPr id="5" name="Footer Placeholder 4">
            <a:extLst>
              <a:ext uri="{FF2B5EF4-FFF2-40B4-BE49-F238E27FC236}">
                <a16:creationId xmlns:a16="http://schemas.microsoft.com/office/drawing/2014/main" id="{1E1008E4-CC99-D88C-65AB-3533D84BE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25B251-F4E6-3C7A-1742-0CAD7AD6B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85A53-1E3B-49B4-8B49-4FFF823678E4}" type="slidenum">
              <a:rPr lang="en-IN" smtClean="0"/>
              <a:t>‹#›</a:t>
            </a:fld>
            <a:endParaRPr lang="en-IN"/>
          </a:p>
        </p:txBody>
      </p:sp>
    </p:spTree>
    <p:extLst>
      <p:ext uri="{BB962C8B-B14F-4D97-AF65-F5344CB8AC3E}">
        <p14:creationId xmlns:p14="http://schemas.microsoft.com/office/powerpoint/2010/main" val="753078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ws.amazon.com/vpc/pric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8A5D-D90E-1903-1BA2-8DEA2023CE80}"/>
              </a:ext>
            </a:extLst>
          </p:cNvPr>
          <p:cNvSpPr>
            <a:spLocks noGrp="1"/>
          </p:cNvSpPr>
          <p:nvPr>
            <p:ph type="ctrTitle"/>
          </p:nvPr>
        </p:nvSpPr>
        <p:spPr/>
        <p:txBody>
          <a:bodyPr/>
          <a:lstStyle/>
          <a:p>
            <a:r>
              <a:rPr lang="en-US" dirty="0"/>
              <a:t>Api Gateway</a:t>
            </a:r>
            <a:endParaRPr lang="en-IN" dirty="0"/>
          </a:p>
        </p:txBody>
      </p:sp>
      <p:sp>
        <p:nvSpPr>
          <p:cNvPr id="3" name="Subtitle 2">
            <a:extLst>
              <a:ext uri="{FF2B5EF4-FFF2-40B4-BE49-F238E27FC236}">
                <a16:creationId xmlns:a16="http://schemas.microsoft.com/office/drawing/2014/main" id="{0BA9B885-5307-1BE1-AEF6-9DB667E5596B}"/>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376353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BDE3-5B8C-9883-39E1-F4C1D0C1B6F1}"/>
              </a:ext>
            </a:extLst>
          </p:cNvPr>
          <p:cNvSpPr>
            <a:spLocks noGrp="1"/>
          </p:cNvSpPr>
          <p:nvPr>
            <p:ph type="title"/>
          </p:nvPr>
        </p:nvSpPr>
        <p:spPr/>
        <p:txBody>
          <a:bodyPr/>
          <a:lstStyle/>
          <a:p>
            <a:r>
              <a:rPr lang="en-US" dirty="0"/>
              <a:t>How it works</a:t>
            </a:r>
            <a:endParaRPr lang="en-IN" dirty="0"/>
          </a:p>
        </p:txBody>
      </p:sp>
      <p:pic>
        <p:nvPicPr>
          <p:cNvPr id="5" name="Picture 4">
            <a:extLst>
              <a:ext uri="{FF2B5EF4-FFF2-40B4-BE49-F238E27FC236}">
                <a16:creationId xmlns:a16="http://schemas.microsoft.com/office/drawing/2014/main" id="{BF1E7441-9A91-6C3E-2514-7C3FA6B23814}"/>
              </a:ext>
            </a:extLst>
          </p:cNvPr>
          <p:cNvPicPr>
            <a:picLocks noChangeAspect="1"/>
          </p:cNvPicPr>
          <p:nvPr/>
        </p:nvPicPr>
        <p:blipFill>
          <a:blip r:embed="rId2"/>
          <a:stretch>
            <a:fillRect/>
          </a:stretch>
        </p:blipFill>
        <p:spPr>
          <a:xfrm>
            <a:off x="2070368" y="1690688"/>
            <a:ext cx="7245722" cy="4273770"/>
          </a:xfrm>
          <a:prstGeom prst="rect">
            <a:avLst/>
          </a:prstGeom>
        </p:spPr>
      </p:pic>
    </p:spTree>
    <p:extLst>
      <p:ext uri="{BB962C8B-B14F-4D97-AF65-F5344CB8AC3E}">
        <p14:creationId xmlns:p14="http://schemas.microsoft.com/office/powerpoint/2010/main" val="106494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5FE7-8B04-5648-5900-C79654116243}"/>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0AE82F3C-7989-C149-8F56-D4EDA35AC3AF}"/>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highlight>
                  <a:srgbClr val="FFFFFF"/>
                </a:highlight>
                <a:latin typeface="source-serif-pro"/>
              </a:rPr>
              <a:t>Instagram API permits your applications to retrieve user tags, photos, account, and much more.</a:t>
            </a:r>
          </a:p>
          <a:p>
            <a:pPr algn="l">
              <a:buFont typeface="Arial" panose="020B0604020202020204" pitchFamily="34" charset="0"/>
              <a:buChar char="•"/>
            </a:pPr>
            <a:r>
              <a:rPr lang="en-US" b="0" i="0" dirty="0">
                <a:solidFill>
                  <a:srgbClr val="242424"/>
                </a:solidFill>
                <a:effectLst/>
                <a:highlight>
                  <a:srgbClr val="FFFFFF"/>
                </a:highlight>
                <a:latin typeface="source-serif-pro"/>
              </a:rPr>
              <a:t>Twitter also provides a REST API which a developer can query to source the latest tweets, or provide a search query that will return the results in JSON format.</a:t>
            </a:r>
          </a:p>
          <a:p>
            <a:pPr algn="l">
              <a:buFont typeface="Arial" panose="020B0604020202020204" pitchFamily="34" charset="0"/>
              <a:buChar char="•"/>
            </a:pPr>
            <a:r>
              <a:rPr lang="en-US" b="0" i="0" dirty="0">
                <a:solidFill>
                  <a:srgbClr val="242424"/>
                </a:solidFill>
                <a:effectLst/>
                <a:highlight>
                  <a:srgbClr val="FFFFFF"/>
                </a:highlight>
                <a:latin typeface="source-serif-pro"/>
              </a:rPr>
              <a:t>GitHub also offers super REST API that you can utilize to perform actions such as following GitHub issues, tracking user activity, and creating repositories from your app</a:t>
            </a:r>
          </a:p>
          <a:p>
            <a:endParaRPr lang="en-IN" dirty="0"/>
          </a:p>
        </p:txBody>
      </p:sp>
    </p:spTree>
    <p:extLst>
      <p:ext uri="{BB962C8B-B14F-4D97-AF65-F5344CB8AC3E}">
        <p14:creationId xmlns:p14="http://schemas.microsoft.com/office/powerpoint/2010/main" val="58522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C41B-159E-C927-9727-D61B58E80BF1}"/>
              </a:ext>
            </a:extLst>
          </p:cNvPr>
          <p:cNvSpPr>
            <a:spLocks noGrp="1"/>
          </p:cNvSpPr>
          <p:nvPr>
            <p:ph type="title"/>
          </p:nvPr>
        </p:nvSpPr>
        <p:spPr/>
        <p:txBody>
          <a:bodyPr/>
          <a:lstStyle/>
          <a:p>
            <a:r>
              <a:rPr lang="en-US" dirty="0"/>
              <a:t>Pricing</a:t>
            </a:r>
            <a:endParaRPr lang="en-IN" dirty="0"/>
          </a:p>
        </p:txBody>
      </p:sp>
      <p:sp>
        <p:nvSpPr>
          <p:cNvPr id="3" name="Content Placeholder 2">
            <a:extLst>
              <a:ext uri="{FF2B5EF4-FFF2-40B4-BE49-F238E27FC236}">
                <a16:creationId xmlns:a16="http://schemas.microsoft.com/office/drawing/2014/main" id="{23864683-89BB-9D82-9549-684D4D33D4E3}"/>
              </a:ext>
            </a:extLst>
          </p:cNvPr>
          <p:cNvSpPr>
            <a:spLocks noGrp="1"/>
          </p:cNvSpPr>
          <p:nvPr>
            <p:ph idx="1"/>
          </p:nvPr>
        </p:nvSpPr>
        <p:spPr/>
        <p:txBody>
          <a:bodyPr/>
          <a:lstStyle/>
          <a:p>
            <a:r>
              <a:rPr lang="en-US" b="0" i="0" dirty="0">
                <a:solidFill>
                  <a:srgbClr val="242424"/>
                </a:solidFill>
                <a:effectLst/>
                <a:highlight>
                  <a:srgbClr val="FFFFFF"/>
                </a:highlight>
                <a:latin typeface="source-serif-pro"/>
              </a:rPr>
              <a:t>With Amazon API Gateway, you only pay when your APIs are in use. There are no minimum fees or upfront commitments.</a:t>
            </a:r>
          </a:p>
          <a:p>
            <a:r>
              <a:rPr lang="en-US" b="0" i="0" dirty="0">
                <a:solidFill>
                  <a:srgbClr val="242424"/>
                </a:solidFill>
                <a:effectLst/>
                <a:highlight>
                  <a:srgbClr val="FFFFFF"/>
                </a:highlight>
                <a:latin typeface="source-serif-pro"/>
              </a:rPr>
              <a:t> For HTTP APIs and REST APIs, you pay only for the API calls you receive and the amount of data transferred out. There are no data transfer out charges for Private APIs.</a:t>
            </a:r>
          </a:p>
          <a:p>
            <a:r>
              <a:rPr lang="en-US" b="0" i="0" dirty="0">
                <a:solidFill>
                  <a:srgbClr val="242424"/>
                </a:solidFill>
                <a:effectLst/>
                <a:highlight>
                  <a:srgbClr val="FFFFFF"/>
                </a:highlight>
                <a:latin typeface="source-serif-pro"/>
              </a:rPr>
              <a:t> However, </a:t>
            </a:r>
            <a:r>
              <a:rPr lang="en-US" b="0" i="0" u="sng" dirty="0">
                <a:effectLst/>
                <a:highlight>
                  <a:srgbClr val="FFFFFF"/>
                </a:highlight>
                <a:latin typeface="source-serif-pro"/>
                <a:hlinkClick r:id="rId2"/>
              </a:rPr>
              <a:t>AWS </a:t>
            </a:r>
            <a:r>
              <a:rPr lang="en-US" b="0" i="0" u="sng" dirty="0" err="1">
                <a:effectLst/>
                <a:highlight>
                  <a:srgbClr val="FFFFFF"/>
                </a:highlight>
                <a:latin typeface="source-serif-pro"/>
                <a:hlinkClick r:id="rId2"/>
              </a:rPr>
              <a:t>PrivateLink</a:t>
            </a:r>
            <a:r>
              <a:rPr lang="en-US" b="0" i="0" dirty="0">
                <a:solidFill>
                  <a:srgbClr val="242424"/>
                </a:solidFill>
                <a:effectLst/>
                <a:highlight>
                  <a:srgbClr val="FFFFFF"/>
                </a:highlight>
                <a:latin typeface="source-serif-pro"/>
              </a:rPr>
              <a:t> charges apply when using Private APIs in API Gateway. For WebSocket APIs, you only pay when your APIs are in use based on number of messages sent and received and connection minutes</a:t>
            </a:r>
            <a:endParaRPr lang="en-IN" dirty="0"/>
          </a:p>
        </p:txBody>
      </p:sp>
    </p:spTree>
    <p:extLst>
      <p:ext uri="{BB962C8B-B14F-4D97-AF65-F5344CB8AC3E}">
        <p14:creationId xmlns:p14="http://schemas.microsoft.com/office/powerpoint/2010/main" val="56841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BF05-DC1D-C38A-6F80-0093A20F7189}"/>
              </a:ext>
            </a:extLst>
          </p:cNvPr>
          <p:cNvSpPr>
            <a:spLocks noGrp="1"/>
          </p:cNvSpPr>
          <p:nvPr>
            <p:ph type="title"/>
          </p:nvPr>
        </p:nvSpPr>
        <p:spPr/>
        <p:txBody>
          <a:bodyPr/>
          <a:lstStyle/>
          <a:p>
            <a:r>
              <a:rPr lang="en-US" dirty="0"/>
              <a:t>Labs</a:t>
            </a:r>
            <a:endParaRPr lang="en-IN" dirty="0"/>
          </a:p>
        </p:txBody>
      </p:sp>
      <p:sp>
        <p:nvSpPr>
          <p:cNvPr id="3" name="Content Placeholder 2">
            <a:extLst>
              <a:ext uri="{FF2B5EF4-FFF2-40B4-BE49-F238E27FC236}">
                <a16:creationId xmlns:a16="http://schemas.microsoft.com/office/drawing/2014/main" id="{83030D43-751D-B2A1-A109-6CAC6E09CE70}"/>
              </a:ext>
            </a:extLst>
          </p:cNvPr>
          <p:cNvSpPr>
            <a:spLocks noGrp="1"/>
          </p:cNvSpPr>
          <p:nvPr>
            <p:ph idx="1"/>
          </p:nvPr>
        </p:nvSpPr>
        <p:spPr/>
        <p:txBody>
          <a:bodyPr/>
          <a:lstStyle/>
          <a:p>
            <a:r>
              <a:rPr lang="en-IN" dirty="0"/>
              <a:t>Api-Gateway lab </a:t>
            </a:r>
            <a:r>
              <a:rPr lang="en-IN"/>
              <a:t>with Lambda</a:t>
            </a:r>
            <a:endParaRPr lang="en-IN" dirty="0"/>
          </a:p>
        </p:txBody>
      </p:sp>
    </p:spTree>
    <p:extLst>
      <p:ext uri="{BB962C8B-B14F-4D97-AF65-F5344CB8AC3E}">
        <p14:creationId xmlns:p14="http://schemas.microsoft.com/office/powerpoint/2010/main" val="190347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5D6E-EB39-7421-0D10-276E27438310}"/>
              </a:ext>
            </a:extLst>
          </p:cNvPr>
          <p:cNvSpPr>
            <a:spLocks noGrp="1"/>
          </p:cNvSpPr>
          <p:nvPr>
            <p:ph type="title"/>
          </p:nvPr>
        </p:nvSpPr>
        <p:spPr/>
        <p:txBody>
          <a:bodyPr/>
          <a:lstStyle/>
          <a:p>
            <a:r>
              <a:rPr lang="en-US" dirty="0"/>
              <a:t>What is API?</a:t>
            </a:r>
            <a:endParaRPr lang="en-IN" dirty="0"/>
          </a:p>
        </p:txBody>
      </p:sp>
      <p:sp>
        <p:nvSpPr>
          <p:cNvPr id="3" name="Content Placeholder 2">
            <a:extLst>
              <a:ext uri="{FF2B5EF4-FFF2-40B4-BE49-F238E27FC236}">
                <a16:creationId xmlns:a16="http://schemas.microsoft.com/office/drawing/2014/main" id="{B014B629-598B-D040-E803-EE606BB404AF}"/>
              </a:ext>
            </a:extLst>
          </p:cNvPr>
          <p:cNvSpPr>
            <a:spLocks noGrp="1"/>
          </p:cNvSpPr>
          <p:nvPr>
            <p:ph idx="1"/>
          </p:nvPr>
        </p:nvSpPr>
        <p:spPr/>
        <p:txBody>
          <a:bodyPr/>
          <a:lstStyle/>
          <a:p>
            <a:r>
              <a:rPr lang="en-US" b="0" i="0" dirty="0">
                <a:solidFill>
                  <a:srgbClr val="242424"/>
                </a:solidFill>
                <a:effectLst/>
                <a:highlight>
                  <a:srgbClr val="FFFFFF"/>
                </a:highlight>
                <a:latin typeface="source-serif-pro"/>
              </a:rPr>
              <a:t>APIs (Application Programming Interface) are mechanisms that enable two software components to communicate with each other using a set of definitions and protocols. </a:t>
            </a:r>
          </a:p>
          <a:p>
            <a:r>
              <a:rPr lang="en-US" dirty="0">
                <a:solidFill>
                  <a:srgbClr val="242424"/>
                </a:solidFill>
                <a:highlight>
                  <a:srgbClr val="FFFFFF"/>
                </a:highlight>
                <a:latin typeface="source-serif-pro"/>
              </a:rPr>
              <a:t>B</a:t>
            </a:r>
            <a:r>
              <a:rPr lang="en-US" b="0" i="0" dirty="0">
                <a:solidFill>
                  <a:srgbClr val="242424"/>
                </a:solidFill>
                <a:effectLst/>
                <a:highlight>
                  <a:srgbClr val="FFFFFF"/>
                </a:highlight>
                <a:latin typeface="source-serif-pro"/>
              </a:rPr>
              <a:t>asically, APIs are a way for applications to communicate with each other across the web through specific inputs and outputs.</a:t>
            </a:r>
          </a:p>
          <a:p>
            <a:r>
              <a:rPr lang="en-US" b="0" i="0" dirty="0">
                <a:solidFill>
                  <a:srgbClr val="242424"/>
                </a:solidFill>
                <a:effectLst/>
                <a:highlight>
                  <a:srgbClr val="FFFFFF"/>
                </a:highlight>
                <a:latin typeface="source-serif-pro"/>
              </a:rPr>
              <a:t>For example, the weather bureau’s software system contains daily weather data. The weather app on your phone “talks” to this system via APIs and shows you daily weather updates on your phone</a:t>
            </a:r>
            <a:endParaRPr lang="en-IN" dirty="0"/>
          </a:p>
        </p:txBody>
      </p:sp>
      <p:pic>
        <p:nvPicPr>
          <p:cNvPr id="5" name="Picture 4">
            <a:extLst>
              <a:ext uri="{FF2B5EF4-FFF2-40B4-BE49-F238E27FC236}">
                <a16:creationId xmlns:a16="http://schemas.microsoft.com/office/drawing/2014/main" id="{634D44F1-C49A-223D-F145-5DEB8814B85E}"/>
              </a:ext>
            </a:extLst>
          </p:cNvPr>
          <p:cNvPicPr>
            <a:picLocks noChangeAspect="1"/>
          </p:cNvPicPr>
          <p:nvPr/>
        </p:nvPicPr>
        <p:blipFill>
          <a:blip r:embed="rId2"/>
          <a:stretch>
            <a:fillRect/>
          </a:stretch>
        </p:blipFill>
        <p:spPr>
          <a:xfrm>
            <a:off x="1595468" y="5225994"/>
            <a:ext cx="7607691" cy="1085906"/>
          </a:xfrm>
          <a:prstGeom prst="rect">
            <a:avLst/>
          </a:prstGeom>
        </p:spPr>
      </p:pic>
    </p:spTree>
    <p:extLst>
      <p:ext uri="{BB962C8B-B14F-4D97-AF65-F5344CB8AC3E}">
        <p14:creationId xmlns:p14="http://schemas.microsoft.com/office/powerpoint/2010/main" val="295858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398C-2DAB-A922-BF18-988B80B03265}"/>
              </a:ext>
            </a:extLst>
          </p:cNvPr>
          <p:cNvSpPr>
            <a:spLocks noGrp="1"/>
          </p:cNvSpPr>
          <p:nvPr>
            <p:ph type="title"/>
          </p:nvPr>
        </p:nvSpPr>
        <p:spPr/>
        <p:txBody>
          <a:bodyPr/>
          <a:lstStyle/>
          <a:p>
            <a:r>
              <a:rPr lang="en-IN" dirty="0"/>
              <a:t>..</a:t>
            </a:r>
          </a:p>
        </p:txBody>
      </p:sp>
      <p:pic>
        <p:nvPicPr>
          <p:cNvPr id="5" name="Picture 4">
            <a:extLst>
              <a:ext uri="{FF2B5EF4-FFF2-40B4-BE49-F238E27FC236}">
                <a16:creationId xmlns:a16="http://schemas.microsoft.com/office/drawing/2014/main" id="{7B3E7060-267F-5175-D014-51208F5448D8}"/>
              </a:ext>
            </a:extLst>
          </p:cNvPr>
          <p:cNvPicPr>
            <a:picLocks noChangeAspect="1"/>
          </p:cNvPicPr>
          <p:nvPr/>
        </p:nvPicPr>
        <p:blipFill>
          <a:blip r:embed="rId2"/>
          <a:stretch>
            <a:fillRect/>
          </a:stretch>
        </p:blipFill>
        <p:spPr>
          <a:xfrm>
            <a:off x="1878517" y="1474903"/>
            <a:ext cx="6845652" cy="4343623"/>
          </a:xfrm>
          <a:prstGeom prst="rect">
            <a:avLst/>
          </a:prstGeom>
        </p:spPr>
      </p:pic>
    </p:spTree>
    <p:extLst>
      <p:ext uri="{BB962C8B-B14F-4D97-AF65-F5344CB8AC3E}">
        <p14:creationId xmlns:p14="http://schemas.microsoft.com/office/powerpoint/2010/main" val="36212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7CC-0470-C53E-5937-122833F49E0F}"/>
              </a:ext>
            </a:extLst>
          </p:cNvPr>
          <p:cNvSpPr>
            <a:spLocks noGrp="1"/>
          </p:cNvSpPr>
          <p:nvPr>
            <p:ph type="title"/>
          </p:nvPr>
        </p:nvSpPr>
        <p:spPr/>
        <p:txBody>
          <a:bodyPr/>
          <a:lstStyle/>
          <a:p>
            <a:r>
              <a:rPr lang="en-IN" dirty="0"/>
              <a:t>What is API Gateway?</a:t>
            </a:r>
          </a:p>
        </p:txBody>
      </p:sp>
      <p:sp>
        <p:nvSpPr>
          <p:cNvPr id="3" name="Content Placeholder 2">
            <a:extLst>
              <a:ext uri="{FF2B5EF4-FFF2-40B4-BE49-F238E27FC236}">
                <a16:creationId xmlns:a16="http://schemas.microsoft.com/office/drawing/2014/main" id="{E9CEB998-7ADC-1DF7-9E39-64F96D47868D}"/>
              </a:ext>
            </a:extLst>
          </p:cNvPr>
          <p:cNvSpPr>
            <a:spLocks noGrp="1"/>
          </p:cNvSpPr>
          <p:nvPr>
            <p:ph idx="1"/>
          </p:nvPr>
        </p:nvSpPr>
        <p:spPr/>
        <p:txBody>
          <a:bodyPr/>
          <a:lstStyle/>
          <a:p>
            <a:r>
              <a:rPr lang="en-US" b="0" i="0" dirty="0">
                <a:solidFill>
                  <a:srgbClr val="242424"/>
                </a:solidFill>
                <a:effectLst/>
                <a:highlight>
                  <a:srgbClr val="FFFFFF"/>
                </a:highlight>
                <a:latin typeface="source-serif-pro"/>
              </a:rPr>
              <a:t>Amazon API Gateway is an AWS service for creating, publishing, maintaining, monitoring, and securing REST, HTTP, and WebSocket APIs at any scale. </a:t>
            </a:r>
          </a:p>
          <a:p>
            <a:r>
              <a:rPr lang="en-US" b="0" i="0" dirty="0">
                <a:solidFill>
                  <a:srgbClr val="242424"/>
                </a:solidFill>
                <a:effectLst/>
                <a:highlight>
                  <a:srgbClr val="FFFFFF"/>
                </a:highlight>
                <a:latin typeface="source-serif-pro"/>
              </a:rPr>
              <a:t>It enables real-time two-way communication applications. API Gateway supports containerized and serverless workloads, as well as web applications. API Gateway handles all the tasks involved in accepting and processing up to hundreds of thousands of concurrent API calls</a:t>
            </a:r>
            <a:endParaRPr lang="en-IN" dirty="0"/>
          </a:p>
        </p:txBody>
      </p:sp>
    </p:spTree>
    <p:extLst>
      <p:ext uri="{BB962C8B-B14F-4D97-AF65-F5344CB8AC3E}">
        <p14:creationId xmlns:p14="http://schemas.microsoft.com/office/powerpoint/2010/main" val="286808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A23F-5BBD-B003-32E3-3010F7829904}"/>
              </a:ext>
            </a:extLst>
          </p:cNvPr>
          <p:cNvSpPr>
            <a:spLocks noGrp="1"/>
          </p:cNvSpPr>
          <p:nvPr>
            <p:ph type="title"/>
          </p:nvPr>
        </p:nvSpPr>
        <p:spPr/>
        <p:txBody>
          <a:bodyPr/>
          <a:lstStyle/>
          <a:p>
            <a:r>
              <a:rPr lang="en-IN" dirty="0"/>
              <a:t>API Gateway Architecture</a:t>
            </a:r>
          </a:p>
        </p:txBody>
      </p:sp>
      <p:pic>
        <p:nvPicPr>
          <p:cNvPr id="5" name="Picture 4">
            <a:extLst>
              <a:ext uri="{FF2B5EF4-FFF2-40B4-BE49-F238E27FC236}">
                <a16:creationId xmlns:a16="http://schemas.microsoft.com/office/drawing/2014/main" id="{ABBFA516-F102-EAA9-E23A-64518B4D32FF}"/>
              </a:ext>
            </a:extLst>
          </p:cNvPr>
          <p:cNvPicPr>
            <a:picLocks noChangeAspect="1"/>
          </p:cNvPicPr>
          <p:nvPr/>
        </p:nvPicPr>
        <p:blipFill>
          <a:blip r:embed="rId2"/>
          <a:stretch>
            <a:fillRect/>
          </a:stretch>
        </p:blipFill>
        <p:spPr>
          <a:xfrm>
            <a:off x="664029" y="1882695"/>
            <a:ext cx="10972800" cy="4387476"/>
          </a:xfrm>
          <a:prstGeom prst="rect">
            <a:avLst/>
          </a:prstGeom>
        </p:spPr>
      </p:pic>
    </p:spTree>
    <p:extLst>
      <p:ext uri="{BB962C8B-B14F-4D97-AF65-F5344CB8AC3E}">
        <p14:creationId xmlns:p14="http://schemas.microsoft.com/office/powerpoint/2010/main" val="270212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5C79-0B02-0BF6-61BC-C9409147BC8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FA990FE-1D0B-B233-6C73-BF7434A84511}"/>
              </a:ext>
            </a:extLst>
          </p:cNvPr>
          <p:cNvSpPr>
            <a:spLocks noGrp="1"/>
          </p:cNvSpPr>
          <p:nvPr>
            <p:ph idx="1"/>
          </p:nvPr>
        </p:nvSpPr>
        <p:spPr/>
        <p:txBody>
          <a:bodyPr/>
          <a:lstStyle/>
          <a:p>
            <a:r>
              <a:rPr lang="en-US" b="0" i="0" dirty="0">
                <a:solidFill>
                  <a:srgbClr val="242424"/>
                </a:solidFill>
                <a:effectLst/>
                <a:highlight>
                  <a:srgbClr val="FFFFFF"/>
                </a:highlight>
                <a:latin typeface="source-serif-pro"/>
              </a:rPr>
              <a:t>This diagram illustrates how the APIs you build in Amazon API Gateway provide you or your developer customers with an integrated and consistent developer experience for building AWS serverless applications. </a:t>
            </a:r>
          </a:p>
          <a:p>
            <a:r>
              <a:rPr lang="en-US" b="0" i="0" dirty="0">
                <a:solidFill>
                  <a:srgbClr val="242424"/>
                </a:solidFill>
                <a:effectLst/>
                <a:highlight>
                  <a:srgbClr val="FFFFFF"/>
                </a:highlight>
                <a:latin typeface="source-serif-pro"/>
              </a:rPr>
              <a:t>API Gateway handles all the tasks involved in accepting and processing up to hundreds of thousands of concurrent API calls. These tasks include traffic management, authorization and access control, monitoring, and API version management.</a:t>
            </a:r>
            <a:endParaRPr lang="en-IN" dirty="0"/>
          </a:p>
        </p:txBody>
      </p:sp>
    </p:spTree>
    <p:extLst>
      <p:ext uri="{BB962C8B-B14F-4D97-AF65-F5344CB8AC3E}">
        <p14:creationId xmlns:p14="http://schemas.microsoft.com/office/powerpoint/2010/main" val="183581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9672-106C-539D-BFAC-5AF7738B34DD}"/>
              </a:ext>
            </a:extLst>
          </p:cNvPr>
          <p:cNvSpPr>
            <a:spLocks noGrp="1"/>
          </p:cNvSpPr>
          <p:nvPr>
            <p:ph type="title"/>
          </p:nvPr>
        </p:nvSpPr>
        <p:spPr/>
        <p:txBody>
          <a:bodyPr/>
          <a:lstStyle/>
          <a:p>
            <a:r>
              <a:rPr lang="en-IN" dirty="0"/>
              <a:t>Types of API</a:t>
            </a:r>
          </a:p>
        </p:txBody>
      </p:sp>
      <p:pic>
        <p:nvPicPr>
          <p:cNvPr id="5" name="Picture 4">
            <a:extLst>
              <a:ext uri="{FF2B5EF4-FFF2-40B4-BE49-F238E27FC236}">
                <a16:creationId xmlns:a16="http://schemas.microsoft.com/office/drawing/2014/main" id="{AC76E158-192E-7AAE-ED10-E3CD5A892582}"/>
              </a:ext>
            </a:extLst>
          </p:cNvPr>
          <p:cNvPicPr>
            <a:picLocks noChangeAspect="1"/>
          </p:cNvPicPr>
          <p:nvPr/>
        </p:nvPicPr>
        <p:blipFill>
          <a:blip r:embed="rId2"/>
          <a:stretch>
            <a:fillRect/>
          </a:stretch>
        </p:blipFill>
        <p:spPr>
          <a:xfrm>
            <a:off x="4680246" y="828537"/>
            <a:ext cx="6140766" cy="5353325"/>
          </a:xfrm>
          <a:prstGeom prst="rect">
            <a:avLst/>
          </a:prstGeom>
        </p:spPr>
      </p:pic>
    </p:spTree>
    <p:extLst>
      <p:ext uri="{BB962C8B-B14F-4D97-AF65-F5344CB8AC3E}">
        <p14:creationId xmlns:p14="http://schemas.microsoft.com/office/powerpoint/2010/main" val="347074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5776-DD19-B833-565A-29AC5BF6CF73}"/>
              </a:ext>
            </a:extLst>
          </p:cNvPr>
          <p:cNvSpPr>
            <a:spLocks noGrp="1"/>
          </p:cNvSpPr>
          <p:nvPr>
            <p:ph type="title"/>
          </p:nvPr>
        </p:nvSpPr>
        <p:spPr/>
        <p:txBody>
          <a:bodyPr/>
          <a:lstStyle/>
          <a:p>
            <a:r>
              <a:rPr lang="en-US" dirty="0"/>
              <a:t>Rest API</a:t>
            </a:r>
            <a:endParaRPr lang="en-IN" dirty="0"/>
          </a:p>
        </p:txBody>
      </p:sp>
      <p:pic>
        <p:nvPicPr>
          <p:cNvPr id="5" name="Picture 4">
            <a:extLst>
              <a:ext uri="{FF2B5EF4-FFF2-40B4-BE49-F238E27FC236}">
                <a16:creationId xmlns:a16="http://schemas.microsoft.com/office/drawing/2014/main" id="{779BC574-8D7D-C166-951A-5B0EF4F1B1C5}"/>
              </a:ext>
            </a:extLst>
          </p:cNvPr>
          <p:cNvPicPr>
            <a:picLocks noChangeAspect="1"/>
          </p:cNvPicPr>
          <p:nvPr/>
        </p:nvPicPr>
        <p:blipFill>
          <a:blip r:embed="rId2"/>
          <a:stretch>
            <a:fillRect/>
          </a:stretch>
        </p:blipFill>
        <p:spPr>
          <a:xfrm>
            <a:off x="3278693" y="1027906"/>
            <a:ext cx="6788499" cy="5219968"/>
          </a:xfrm>
          <a:prstGeom prst="rect">
            <a:avLst/>
          </a:prstGeom>
        </p:spPr>
      </p:pic>
    </p:spTree>
    <p:extLst>
      <p:ext uri="{BB962C8B-B14F-4D97-AF65-F5344CB8AC3E}">
        <p14:creationId xmlns:p14="http://schemas.microsoft.com/office/powerpoint/2010/main" val="390919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1DCA-BE96-F7DE-2642-F370CF3DB21E}"/>
              </a:ext>
            </a:extLst>
          </p:cNvPr>
          <p:cNvSpPr>
            <a:spLocks noGrp="1"/>
          </p:cNvSpPr>
          <p:nvPr>
            <p:ph type="title"/>
          </p:nvPr>
        </p:nvSpPr>
        <p:spPr/>
        <p:txBody>
          <a:bodyPr/>
          <a:lstStyle/>
          <a:p>
            <a:r>
              <a:rPr lang="en-US" dirty="0"/>
              <a:t>HTTP</a:t>
            </a:r>
            <a:endParaRPr lang="en-IN" dirty="0"/>
          </a:p>
        </p:txBody>
      </p:sp>
      <p:sp>
        <p:nvSpPr>
          <p:cNvPr id="3" name="Content Placeholder 2">
            <a:extLst>
              <a:ext uri="{FF2B5EF4-FFF2-40B4-BE49-F238E27FC236}">
                <a16:creationId xmlns:a16="http://schemas.microsoft.com/office/drawing/2014/main" id="{250C7C21-D093-5750-3AEF-0388BA87CD5D}"/>
              </a:ext>
            </a:extLst>
          </p:cNvPr>
          <p:cNvSpPr>
            <a:spLocks noGrp="1"/>
          </p:cNvSpPr>
          <p:nvPr>
            <p:ph idx="1"/>
          </p:nvPr>
        </p:nvSpPr>
        <p:spPr/>
        <p:txBody>
          <a:bodyPr/>
          <a:lstStyle/>
          <a:p>
            <a:pPr marL="0" indent="0">
              <a:buNone/>
            </a:pPr>
            <a:r>
              <a:rPr lang="en-US" b="0" i="0" dirty="0">
                <a:solidFill>
                  <a:srgbClr val="242424"/>
                </a:solidFill>
                <a:effectLst/>
                <a:highlight>
                  <a:srgbClr val="FFFFFF"/>
                </a:highlight>
                <a:latin typeface="source-serif-pro"/>
              </a:rPr>
              <a:t>Let’s take an example when a user sends a request to the server this request goes in the form of HTTP or HTTPS, and after receiving a request server sends the response to the client, each request is associated with a corresponding response, and after sending the response the connection gets closed</a:t>
            </a:r>
            <a:endParaRPr lang="en-IN" dirty="0"/>
          </a:p>
        </p:txBody>
      </p:sp>
      <p:pic>
        <p:nvPicPr>
          <p:cNvPr id="5" name="Picture 4">
            <a:extLst>
              <a:ext uri="{FF2B5EF4-FFF2-40B4-BE49-F238E27FC236}">
                <a16:creationId xmlns:a16="http://schemas.microsoft.com/office/drawing/2014/main" id="{F750E640-A63C-9EBE-8B16-66BC5ED2BB61}"/>
              </a:ext>
            </a:extLst>
          </p:cNvPr>
          <p:cNvPicPr>
            <a:picLocks noChangeAspect="1"/>
          </p:cNvPicPr>
          <p:nvPr/>
        </p:nvPicPr>
        <p:blipFill>
          <a:blip r:embed="rId2"/>
          <a:stretch>
            <a:fillRect/>
          </a:stretch>
        </p:blipFill>
        <p:spPr>
          <a:xfrm>
            <a:off x="2036358" y="3880253"/>
            <a:ext cx="6921856" cy="1949550"/>
          </a:xfrm>
          <a:prstGeom prst="rect">
            <a:avLst/>
          </a:prstGeom>
        </p:spPr>
      </p:pic>
    </p:spTree>
    <p:extLst>
      <p:ext uri="{BB962C8B-B14F-4D97-AF65-F5344CB8AC3E}">
        <p14:creationId xmlns:p14="http://schemas.microsoft.com/office/powerpoint/2010/main" val="394690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489</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source-serif-pro</vt:lpstr>
      <vt:lpstr>Office Theme</vt:lpstr>
      <vt:lpstr>Api Gateway</vt:lpstr>
      <vt:lpstr>What is API?</vt:lpstr>
      <vt:lpstr>..</vt:lpstr>
      <vt:lpstr>What is API Gateway?</vt:lpstr>
      <vt:lpstr>API Gateway Architecture</vt:lpstr>
      <vt:lpstr>..</vt:lpstr>
      <vt:lpstr>Types of API</vt:lpstr>
      <vt:lpstr>Rest API</vt:lpstr>
      <vt:lpstr>HTTP</vt:lpstr>
      <vt:lpstr>How it works</vt:lpstr>
      <vt:lpstr>..</vt:lpstr>
      <vt:lpstr>Pricing</vt:lpstr>
      <vt:lpstr>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15</cp:revision>
  <dcterms:created xsi:type="dcterms:W3CDTF">2024-07-23T07:37:31Z</dcterms:created>
  <dcterms:modified xsi:type="dcterms:W3CDTF">2024-07-28T15:30:26Z</dcterms:modified>
</cp:coreProperties>
</file>