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EE8A-7CFB-C8A1-3F17-F1328DE984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0C76E8-716D-20E8-02F8-C3D129BB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C4360E-0944-C61C-2B67-43D67DA4282A}"/>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5" name="Footer Placeholder 4">
            <a:extLst>
              <a:ext uri="{FF2B5EF4-FFF2-40B4-BE49-F238E27FC236}">
                <a16:creationId xmlns:a16="http://schemas.microsoft.com/office/drawing/2014/main" id="{39BAA7FC-8281-3CB5-2E78-E6310B5D9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80BF7-EE3A-3FC9-90A1-51D4D3AB8764}"/>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355605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2702-BE3D-E776-2E6D-C010972270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1CBFA-8DF6-B070-00C7-C59E626FE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ED8BD-FAD8-5388-3BD6-0A85886A55EF}"/>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5" name="Footer Placeholder 4">
            <a:extLst>
              <a:ext uri="{FF2B5EF4-FFF2-40B4-BE49-F238E27FC236}">
                <a16:creationId xmlns:a16="http://schemas.microsoft.com/office/drawing/2014/main" id="{F73F6968-23D4-4D50-C1F2-9D662BBD0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55C4B-4A7B-E52C-7008-7C0DD5D30E53}"/>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99546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AC0E0-7DE5-A878-4168-CFC6BA7EE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66C5D-61D9-D74E-8245-B8C51F56F0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70E52-E8EC-763D-5597-23A25FBA5E22}"/>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5" name="Footer Placeholder 4">
            <a:extLst>
              <a:ext uri="{FF2B5EF4-FFF2-40B4-BE49-F238E27FC236}">
                <a16:creationId xmlns:a16="http://schemas.microsoft.com/office/drawing/2014/main" id="{1FD9C4B1-9E1D-7409-688A-CF2275262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C7DB5-0477-77EC-0698-6CA5EC0CCA10}"/>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6682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060E-E5C5-7100-1197-0C6111CF3C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76A683-739A-FD0C-1426-38DCCBD74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02C7A-77AA-912E-398E-EC35222C3AF5}"/>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5" name="Footer Placeholder 4">
            <a:extLst>
              <a:ext uri="{FF2B5EF4-FFF2-40B4-BE49-F238E27FC236}">
                <a16:creationId xmlns:a16="http://schemas.microsoft.com/office/drawing/2014/main" id="{A5C756CD-4AF2-EBDA-305D-9E3CD78EA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20624-3CBD-90B6-32B2-A7909D9BCADE}"/>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4082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6ED1-DFA0-2EED-2CDE-412AB86A9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C30856-3E15-4898-7E61-E2D0875B7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BC167-4B52-596C-D957-4F6B2445C33D}"/>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5" name="Footer Placeholder 4">
            <a:extLst>
              <a:ext uri="{FF2B5EF4-FFF2-40B4-BE49-F238E27FC236}">
                <a16:creationId xmlns:a16="http://schemas.microsoft.com/office/drawing/2014/main" id="{ADBD3661-6858-49B6-E85D-549275E1A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6877A-8EBD-A4A8-126F-0149743C4231}"/>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132596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13FC-1D87-2F54-05D9-1485997D54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5103BD-BF7C-C2CF-66E5-E26D36A22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F41655-B669-095B-F679-3F25696264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F9BD87-D7E4-9928-71DC-32BBE235C733}"/>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6" name="Footer Placeholder 5">
            <a:extLst>
              <a:ext uri="{FF2B5EF4-FFF2-40B4-BE49-F238E27FC236}">
                <a16:creationId xmlns:a16="http://schemas.microsoft.com/office/drawing/2014/main" id="{EED7C1EE-8AF3-2EFB-B95F-DBD64C62D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19B9FF-C5E4-DAF3-1BAC-661E0283CAB0}"/>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360854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5E9E-FC20-9C06-4ACF-9A45665AE3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FEF64-61C5-6DAC-C1D3-DF9021E98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5C891-0C33-DB7E-9DE6-46A62DEFF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C87588-F92D-BC30-F6F2-537D60378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F0297-25C6-B6AB-5EF8-E4026FC24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C46D70-B9D5-A63B-0301-D86F528F5806}"/>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8" name="Footer Placeholder 7">
            <a:extLst>
              <a:ext uri="{FF2B5EF4-FFF2-40B4-BE49-F238E27FC236}">
                <a16:creationId xmlns:a16="http://schemas.microsoft.com/office/drawing/2014/main" id="{94083B61-99D8-6CE9-97BC-0195AB7813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35FD10-065C-0637-59B2-BC8EDF874037}"/>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60660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A940-9224-7A1F-703B-9C6CF3D887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06C1AF-5450-4885-6133-DC1D9869E30A}"/>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4" name="Footer Placeholder 3">
            <a:extLst>
              <a:ext uri="{FF2B5EF4-FFF2-40B4-BE49-F238E27FC236}">
                <a16:creationId xmlns:a16="http://schemas.microsoft.com/office/drawing/2014/main" id="{6E0E4F7B-4663-DE89-71F3-D83CF865BC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39F171-EBD9-EA8B-1C39-BF7FA71AB7C7}"/>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160041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5390E-17D5-7677-A088-62A088297DC6}"/>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3" name="Footer Placeholder 2">
            <a:extLst>
              <a:ext uri="{FF2B5EF4-FFF2-40B4-BE49-F238E27FC236}">
                <a16:creationId xmlns:a16="http://schemas.microsoft.com/office/drawing/2014/main" id="{E29E8C0A-0528-1EBA-84DA-E91078AC2E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597243-5BFA-CAD6-52CF-BBD6E6A00F4A}"/>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85096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2A39-2C3E-D6C5-428E-53FDFDDBC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699794-7E09-7F44-5582-153F9BBC3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679343-1653-A399-17D0-618DF3265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95F6B-B420-AD1F-D58B-B5C714998CF1}"/>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6" name="Footer Placeholder 5">
            <a:extLst>
              <a:ext uri="{FF2B5EF4-FFF2-40B4-BE49-F238E27FC236}">
                <a16:creationId xmlns:a16="http://schemas.microsoft.com/office/drawing/2014/main" id="{486FF49E-1561-65F5-0DD7-C11CF481FD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608B2-BECA-E264-4E00-BFCF8C1767F8}"/>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83158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1126-D4AD-3CEE-B385-6FB7815EC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5AE2D0-07D7-51D3-A2DE-25526D65D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C8D85F-7568-2719-AD55-538D9ACA9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531B3-46E6-CC9E-5FF2-0FA916709332}"/>
              </a:ext>
            </a:extLst>
          </p:cNvPr>
          <p:cNvSpPr>
            <a:spLocks noGrp="1"/>
          </p:cNvSpPr>
          <p:nvPr>
            <p:ph type="dt" sz="half" idx="10"/>
          </p:nvPr>
        </p:nvSpPr>
        <p:spPr/>
        <p:txBody>
          <a:bodyPr/>
          <a:lstStyle/>
          <a:p>
            <a:fld id="{0E30AB8F-36BA-4EC0-AB8B-07C9D11041B8}" type="datetimeFigureOut">
              <a:rPr lang="en-IN" smtClean="0"/>
              <a:t>28-07-2024</a:t>
            </a:fld>
            <a:endParaRPr lang="en-IN"/>
          </a:p>
        </p:txBody>
      </p:sp>
      <p:sp>
        <p:nvSpPr>
          <p:cNvPr id="6" name="Footer Placeholder 5">
            <a:extLst>
              <a:ext uri="{FF2B5EF4-FFF2-40B4-BE49-F238E27FC236}">
                <a16:creationId xmlns:a16="http://schemas.microsoft.com/office/drawing/2014/main" id="{401FA6A7-81A7-9691-4C3F-C4373D457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EEC88-A857-97AD-C9A5-6A6DB655F5CC}"/>
              </a:ext>
            </a:extLst>
          </p:cNvPr>
          <p:cNvSpPr>
            <a:spLocks noGrp="1"/>
          </p:cNvSpPr>
          <p:nvPr>
            <p:ph type="sldNum" sz="quarter" idx="12"/>
          </p:nvPr>
        </p:nvSpPr>
        <p:spPr/>
        <p:txBody>
          <a:bodyPr/>
          <a:lstStyle/>
          <a:p>
            <a:fld id="{C6F934AF-FD1E-4ACD-8A94-9254C733335A}" type="slidenum">
              <a:rPr lang="en-IN" smtClean="0"/>
              <a:t>‹#›</a:t>
            </a:fld>
            <a:endParaRPr lang="en-IN"/>
          </a:p>
        </p:txBody>
      </p:sp>
    </p:spTree>
    <p:extLst>
      <p:ext uri="{BB962C8B-B14F-4D97-AF65-F5344CB8AC3E}">
        <p14:creationId xmlns:p14="http://schemas.microsoft.com/office/powerpoint/2010/main" val="395019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392CD-D9D5-E93C-EEED-4513CF2F9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D1FF6-3AEF-A5C5-E0F6-621871BAB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416D8-2208-EB2B-015B-5B69887F1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0AB8F-36BA-4EC0-AB8B-07C9D11041B8}" type="datetimeFigureOut">
              <a:rPr lang="en-IN" smtClean="0"/>
              <a:t>28-07-2024</a:t>
            </a:fld>
            <a:endParaRPr lang="en-IN"/>
          </a:p>
        </p:txBody>
      </p:sp>
      <p:sp>
        <p:nvSpPr>
          <p:cNvPr id="5" name="Footer Placeholder 4">
            <a:extLst>
              <a:ext uri="{FF2B5EF4-FFF2-40B4-BE49-F238E27FC236}">
                <a16:creationId xmlns:a16="http://schemas.microsoft.com/office/drawing/2014/main" id="{3DEEFF53-895E-CB24-70A3-B2F3E4C08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C458BC-6EE4-5D5A-ADA4-AC18FEE1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934AF-FD1E-4ACD-8A94-9254C733335A}" type="slidenum">
              <a:rPr lang="en-IN" smtClean="0"/>
              <a:t>‹#›</a:t>
            </a:fld>
            <a:endParaRPr lang="en-IN"/>
          </a:p>
        </p:txBody>
      </p:sp>
    </p:spTree>
    <p:extLst>
      <p:ext uri="{BB962C8B-B14F-4D97-AF65-F5344CB8AC3E}">
        <p14:creationId xmlns:p14="http://schemas.microsoft.com/office/powerpoint/2010/main" val="22057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A692-8370-5DCC-BA95-93CD46EF1C94}"/>
              </a:ext>
            </a:extLst>
          </p:cNvPr>
          <p:cNvSpPr>
            <a:spLocks noGrp="1"/>
          </p:cNvSpPr>
          <p:nvPr>
            <p:ph type="ctrTitle"/>
          </p:nvPr>
        </p:nvSpPr>
        <p:spPr/>
        <p:txBody>
          <a:bodyPr/>
          <a:lstStyle/>
          <a:p>
            <a:r>
              <a:rPr lang="en-IN" dirty="0"/>
              <a:t>Cloud Front</a:t>
            </a:r>
          </a:p>
        </p:txBody>
      </p:sp>
      <p:sp>
        <p:nvSpPr>
          <p:cNvPr id="3" name="Subtitle 2">
            <a:extLst>
              <a:ext uri="{FF2B5EF4-FFF2-40B4-BE49-F238E27FC236}">
                <a16:creationId xmlns:a16="http://schemas.microsoft.com/office/drawing/2014/main" id="{3E20C373-68B1-336C-4867-E7B1015F9E9A}"/>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89608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FE60-BD31-78E2-303A-6F2CB19D63EB}"/>
              </a:ext>
            </a:extLst>
          </p:cNvPr>
          <p:cNvSpPr>
            <a:spLocks noGrp="1"/>
          </p:cNvSpPr>
          <p:nvPr>
            <p:ph type="title"/>
          </p:nvPr>
        </p:nvSpPr>
        <p:spPr/>
        <p:txBody>
          <a:bodyPr/>
          <a:lstStyle/>
          <a:p>
            <a:r>
              <a:rPr lang="en-US" dirty="0"/>
              <a:t>Dynamic Content</a:t>
            </a:r>
            <a:endParaRPr lang="en-IN" dirty="0"/>
          </a:p>
        </p:txBody>
      </p:sp>
      <p:sp>
        <p:nvSpPr>
          <p:cNvPr id="3" name="Content Placeholder 2">
            <a:extLst>
              <a:ext uri="{FF2B5EF4-FFF2-40B4-BE49-F238E27FC236}">
                <a16:creationId xmlns:a16="http://schemas.microsoft.com/office/drawing/2014/main" id="{38A25DE4-E5E0-D520-7E38-DC8B14DFBF9C}"/>
              </a:ext>
            </a:extLst>
          </p:cNvPr>
          <p:cNvSpPr>
            <a:spLocks noGrp="1"/>
          </p:cNvSpPr>
          <p:nvPr>
            <p:ph idx="1"/>
          </p:nvPr>
        </p:nvSpPr>
        <p:spPr/>
        <p:txBody>
          <a:bodyPr/>
          <a:lstStyle/>
          <a:p>
            <a:r>
              <a:rPr lang="en-US" b="0" i="0" dirty="0">
                <a:solidFill>
                  <a:srgbClr val="686D8D"/>
                </a:solidFill>
                <a:effectLst/>
                <a:highlight>
                  <a:srgbClr val="FFFFFF"/>
                </a:highlight>
                <a:latin typeface="Readex Pro"/>
              </a:rPr>
              <a:t>Dynamic content refers to web content that changes based on user behavior, preferences, and interests. It refers to website content, which is generated when a user requests a page.</a:t>
            </a:r>
            <a:endParaRPr lang="en-IN" dirty="0"/>
          </a:p>
        </p:txBody>
      </p:sp>
      <p:pic>
        <p:nvPicPr>
          <p:cNvPr id="5" name="Picture 4">
            <a:extLst>
              <a:ext uri="{FF2B5EF4-FFF2-40B4-BE49-F238E27FC236}">
                <a16:creationId xmlns:a16="http://schemas.microsoft.com/office/drawing/2014/main" id="{496AACE5-12C0-E099-715D-BCE2F7ED1077}"/>
              </a:ext>
            </a:extLst>
          </p:cNvPr>
          <p:cNvPicPr>
            <a:picLocks noChangeAspect="1"/>
          </p:cNvPicPr>
          <p:nvPr/>
        </p:nvPicPr>
        <p:blipFill>
          <a:blip r:embed="rId2"/>
          <a:stretch>
            <a:fillRect/>
          </a:stretch>
        </p:blipFill>
        <p:spPr>
          <a:xfrm>
            <a:off x="2975246" y="3199848"/>
            <a:ext cx="7112366" cy="3854648"/>
          </a:xfrm>
          <a:prstGeom prst="rect">
            <a:avLst/>
          </a:prstGeom>
        </p:spPr>
      </p:pic>
    </p:spTree>
    <p:extLst>
      <p:ext uri="{BB962C8B-B14F-4D97-AF65-F5344CB8AC3E}">
        <p14:creationId xmlns:p14="http://schemas.microsoft.com/office/powerpoint/2010/main" val="408925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BEC7-9607-18FB-92F7-E8EFF4067C91}"/>
              </a:ext>
            </a:extLst>
          </p:cNvPr>
          <p:cNvSpPr>
            <a:spLocks noGrp="1"/>
          </p:cNvSpPr>
          <p:nvPr>
            <p:ph type="title"/>
          </p:nvPr>
        </p:nvSpPr>
        <p:spPr/>
        <p:txBody>
          <a:bodyPr/>
          <a:lstStyle/>
          <a:p>
            <a:r>
              <a:rPr lang="en-US" dirty="0"/>
              <a:t>Labs</a:t>
            </a:r>
            <a:endParaRPr lang="en-IN" dirty="0"/>
          </a:p>
        </p:txBody>
      </p:sp>
      <p:sp>
        <p:nvSpPr>
          <p:cNvPr id="3" name="Content Placeholder 2">
            <a:extLst>
              <a:ext uri="{FF2B5EF4-FFF2-40B4-BE49-F238E27FC236}">
                <a16:creationId xmlns:a16="http://schemas.microsoft.com/office/drawing/2014/main" id="{064D2DB1-D5D8-5B56-FCC2-2543A2827F7E}"/>
              </a:ext>
            </a:extLst>
          </p:cNvPr>
          <p:cNvSpPr>
            <a:spLocks noGrp="1"/>
          </p:cNvSpPr>
          <p:nvPr>
            <p:ph idx="1"/>
          </p:nvPr>
        </p:nvSpPr>
        <p:spPr/>
        <p:txBody>
          <a:bodyPr/>
          <a:lstStyle/>
          <a:p>
            <a:r>
              <a:rPr lang="en-IN" dirty="0"/>
              <a:t>Create VPC</a:t>
            </a:r>
          </a:p>
          <a:p>
            <a:r>
              <a:rPr lang="en-IN" dirty="0"/>
              <a:t>Create EC2 instance</a:t>
            </a:r>
          </a:p>
          <a:p>
            <a:r>
              <a:rPr lang="en-IN" dirty="0"/>
              <a:t>Make webserver to EC2 instance</a:t>
            </a:r>
          </a:p>
          <a:p>
            <a:r>
              <a:rPr lang="en-IN" dirty="0"/>
              <a:t>Launch </a:t>
            </a:r>
            <a:r>
              <a:rPr lang="en-IN"/>
              <a:t>cloud front</a:t>
            </a:r>
            <a:endParaRPr lang="en-IN" dirty="0"/>
          </a:p>
        </p:txBody>
      </p:sp>
    </p:spTree>
    <p:extLst>
      <p:ext uri="{BB962C8B-B14F-4D97-AF65-F5344CB8AC3E}">
        <p14:creationId xmlns:p14="http://schemas.microsoft.com/office/powerpoint/2010/main" val="155896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FBCA-89BE-B026-293C-2A0A5EAC7E39}"/>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75C2AE4-74E7-2008-0BC5-FAFED5B58765}"/>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Amazon CloudFront is a fast </a:t>
            </a:r>
            <a:r>
              <a:rPr lang="en-US" b="1" i="0" dirty="0">
                <a:solidFill>
                  <a:srgbClr val="242424"/>
                </a:solidFill>
                <a:effectLst/>
                <a:highlight>
                  <a:srgbClr val="FFFFFF"/>
                </a:highlight>
                <a:latin typeface="source-serif-pro"/>
              </a:rPr>
              <a:t>content delivery network</a:t>
            </a:r>
            <a:r>
              <a:rPr lang="en-US" b="0" i="0" dirty="0">
                <a:solidFill>
                  <a:srgbClr val="242424"/>
                </a:solidFill>
                <a:effectLst/>
                <a:highlight>
                  <a:srgbClr val="FFFFFF"/>
                </a:highlight>
                <a:latin typeface="source-serif-pro"/>
              </a:rPr>
              <a:t> (CDN) service that securely delivers data, videos, applications, and APIs to customers globally with low latency, high transfer speeds, all within a developer-friendly environment.</a:t>
            </a:r>
          </a:p>
          <a:p>
            <a:pPr algn="l"/>
            <a:r>
              <a:rPr lang="en-US" b="0" i="0" dirty="0">
                <a:solidFill>
                  <a:srgbClr val="242424"/>
                </a:solidFill>
                <a:effectLst/>
                <a:highlight>
                  <a:srgbClr val="FFFFFF"/>
                </a:highlight>
                <a:latin typeface="source-serif-pro"/>
              </a:rPr>
              <a:t>Amazon CloudFront is a web service that speeds up distribution of your static and dynamic web content, such as .html, .</a:t>
            </a:r>
            <a:r>
              <a:rPr lang="en-US" b="0" i="0" dirty="0" err="1">
                <a:solidFill>
                  <a:srgbClr val="242424"/>
                </a:solidFill>
                <a:effectLst/>
                <a:highlight>
                  <a:srgbClr val="FFFFFF"/>
                </a:highlight>
                <a:latin typeface="source-serif-pro"/>
              </a:rPr>
              <a:t>css</a:t>
            </a:r>
            <a:r>
              <a:rPr lang="en-US" b="0" i="0" dirty="0">
                <a:solidFill>
                  <a:srgbClr val="242424"/>
                </a:solidFill>
                <a:effectLst/>
                <a:highlight>
                  <a:srgbClr val="FFFFFF"/>
                </a:highlight>
                <a:latin typeface="source-serif-pro"/>
              </a:rPr>
              <a:t>, .</a:t>
            </a:r>
            <a:r>
              <a:rPr lang="en-US" b="0" i="0" dirty="0" err="1">
                <a:solidFill>
                  <a:srgbClr val="242424"/>
                </a:solidFill>
                <a:effectLst/>
                <a:highlight>
                  <a:srgbClr val="FFFFFF"/>
                </a:highlight>
                <a:latin typeface="source-serif-pro"/>
              </a:rPr>
              <a:t>js</a:t>
            </a:r>
            <a:r>
              <a:rPr lang="en-US" b="0" i="0" dirty="0">
                <a:solidFill>
                  <a:srgbClr val="242424"/>
                </a:solidFill>
                <a:effectLst/>
                <a:highlight>
                  <a:srgbClr val="FFFFFF"/>
                </a:highlight>
                <a:latin typeface="source-serif-pro"/>
              </a:rPr>
              <a:t>, and image files, to your users. CloudFront delivers your content through a worldwide network of data centers called edge locations.</a:t>
            </a:r>
          </a:p>
          <a:p>
            <a:pPr marL="0" indent="0">
              <a:buNone/>
            </a:pPr>
            <a:endParaRPr lang="en-IN" dirty="0"/>
          </a:p>
        </p:txBody>
      </p:sp>
    </p:spTree>
    <p:extLst>
      <p:ext uri="{BB962C8B-B14F-4D97-AF65-F5344CB8AC3E}">
        <p14:creationId xmlns:p14="http://schemas.microsoft.com/office/powerpoint/2010/main" val="258910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8F11-3ADC-666D-2DA1-9D34E397119D}"/>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95B0D1F0-89B2-2DDD-F140-AF1A0E49D021}"/>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highlight>
                  <a:srgbClr val="FFFFFF"/>
                </a:highlight>
                <a:latin typeface="source-serif-pro"/>
              </a:rPr>
              <a:t>If the content is already in the edge location with the lowest latency, CloudFront delivers it immediately.</a:t>
            </a:r>
          </a:p>
          <a:p>
            <a:pPr algn="l">
              <a:buFont typeface="Arial" panose="020B0604020202020204" pitchFamily="34" charset="0"/>
              <a:buChar char="•"/>
            </a:pPr>
            <a:r>
              <a:rPr lang="en-US" b="0" i="0" dirty="0">
                <a:solidFill>
                  <a:srgbClr val="242424"/>
                </a:solidFill>
                <a:effectLst/>
                <a:highlight>
                  <a:srgbClr val="FFFFFF"/>
                </a:highlight>
                <a:latin typeface="source-serif-pro"/>
              </a:rPr>
              <a:t>If the content is not in that edge location, CloudFront retrieves it from an origin that you’ve defined — such as an Amazon S3 bucket, a </a:t>
            </a:r>
            <a:r>
              <a:rPr lang="en-US" b="0" i="0" dirty="0" err="1">
                <a:solidFill>
                  <a:srgbClr val="242424"/>
                </a:solidFill>
                <a:effectLst/>
                <a:highlight>
                  <a:srgbClr val="FFFFFF"/>
                </a:highlight>
                <a:latin typeface="source-serif-pro"/>
              </a:rPr>
              <a:t>MediaPackage</a:t>
            </a:r>
            <a:r>
              <a:rPr lang="en-US" b="0" i="0" dirty="0">
                <a:solidFill>
                  <a:srgbClr val="242424"/>
                </a:solidFill>
                <a:effectLst/>
                <a:highlight>
                  <a:srgbClr val="FFFFFF"/>
                </a:highlight>
                <a:latin typeface="source-serif-pro"/>
              </a:rPr>
              <a:t> channel, or an HTTP server (for example, a web server) that you have identified as the source for the definitive version of your content.</a:t>
            </a:r>
          </a:p>
          <a:p>
            <a:endParaRPr lang="en-IN" dirty="0"/>
          </a:p>
        </p:txBody>
      </p:sp>
    </p:spTree>
    <p:extLst>
      <p:ext uri="{BB962C8B-B14F-4D97-AF65-F5344CB8AC3E}">
        <p14:creationId xmlns:p14="http://schemas.microsoft.com/office/powerpoint/2010/main" val="52594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937B-AC9B-CA1B-0C64-C84D9E1E4157}"/>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3B42D601-6BC2-C35F-12B5-C0470056AC55}"/>
              </a:ext>
            </a:extLst>
          </p:cNvPr>
          <p:cNvSpPr>
            <a:spLocks noGrp="1"/>
          </p:cNvSpPr>
          <p:nvPr>
            <p:ph idx="1"/>
          </p:nvPr>
        </p:nvSpPr>
        <p:spPr/>
        <p:txBody>
          <a:bodyPr/>
          <a:lstStyle/>
          <a:p>
            <a:r>
              <a:rPr lang="en-US" b="0" i="0" dirty="0">
                <a:solidFill>
                  <a:srgbClr val="242424"/>
                </a:solidFill>
                <a:effectLst/>
                <a:highlight>
                  <a:srgbClr val="FFFFFF"/>
                </a:highlight>
                <a:latin typeface="source-serif-pro"/>
              </a:rPr>
              <a:t>CloudFront works seamlessly with any AWS origin, such as Amazon S3, Amazon EC2, Elastic Load Balancing, or with any custom HTTP origin. You can customize your content delivery through CloudFront using the secure and programmable edge computing features CloudFront Functions and AWS </a:t>
            </a:r>
            <a:r>
              <a:rPr lang="en-US" b="0" i="0" dirty="0" err="1">
                <a:solidFill>
                  <a:srgbClr val="242424"/>
                </a:solidFill>
                <a:effectLst/>
                <a:highlight>
                  <a:srgbClr val="FFFFFF"/>
                </a:highlight>
                <a:latin typeface="source-serif-pro"/>
              </a:rPr>
              <a:t>Lambda@Edge</a:t>
            </a:r>
            <a:r>
              <a:rPr lang="en-US" b="0" i="0" dirty="0">
                <a:solidFill>
                  <a:srgbClr val="242424"/>
                </a:solidFill>
                <a:effectLst/>
                <a:highlight>
                  <a:srgbClr val="FFFFFF"/>
                </a:highlight>
                <a:latin typeface="source-serif-pro"/>
              </a:rPr>
              <a:t>.</a:t>
            </a:r>
            <a:endParaRPr lang="en-IN" dirty="0"/>
          </a:p>
        </p:txBody>
      </p:sp>
    </p:spTree>
    <p:extLst>
      <p:ext uri="{BB962C8B-B14F-4D97-AF65-F5344CB8AC3E}">
        <p14:creationId xmlns:p14="http://schemas.microsoft.com/office/powerpoint/2010/main" val="77604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CA22-0709-652C-81ED-139937606498}"/>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58B13921-516F-5937-3EC1-122C6A2E8534}"/>
              </a:ext>
            </a:extLst>
          </p:cNvPr>
          <p:cNvPicPr>
            <a:picLocks noChangeAspect="1"/>
          </p:cNvPicPr>
          <p:nvPr/>
        </p:nvPicPr>
        <p:blipFill>
          <a:blip r:embed="rId2"/>
          <a:stretch>
            <a:fillRect/>
          </a:stretch>
        </p:blipFill>
        <p:spPr>
          <a:xfrm>
            <a:off x="1855389" y="1594183"/>
            <a:ext cx="6674193" cy="4692891"/>
          </a:xfrm>
          <a:prstGeom prst="rect">
            <a:avLst/>
          </a:prstGeom>
        </p:spPr>
      </p:pic>
    </p:spTree>
    <p:extLst>
      <p:ext uri="{BB962C8B-B14F-4D97-AF65-F5344CB8AC3E}">
        <p14:creationId xmlns:p14="http://schemas.microsoft.com/office/powerpoint/2010/main" val="162664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F61D-871C-6653-30F0-88B9EE0B6BD9}"/>
              </a:ext>
            </a:extLst>
          </p:cNvPr>
          <p:cNvSpPr>
            <a:spLocks noGrp="1"/>
          </p:cNvSpPr>
          <p:nvPr>
            <p:ph type="title"/>
          </p:nvPr>
        </p:nvSpPr>
        <p:spPr/>
        <p:txBody>
          <a:bodyPr/>
          <a:lstStyle/>
          <a:p>
            <a:r>
              <a:rPr lang="en-US" dirty="0"/>
              <a:t>Key Benefits</a:t>
            </a:r>
            <a:endParaRPr lang="en-IN" dirty="0"/>
          </a:p>
        </p:txBody>
      </p:sp>
      <p:sp>
        <p:nvSpPr>
          <p:cNvPr id="3" name="Content Placeholder 2">
            <a:extLst>
              <a:ext uri="{FF2B5EF4-FFF2-40B4-BE49-F238E27FC236}">
                <a16:creationId xmlns:a16="http://schemas.microsoft.com/office/drawing/2014/main" id="{8F070B35-8C81-28A5-7770-71EAC84A6FFC}"/>
              </a:ext>
            </a:extLst>
          </p:cNvPr>
          <p:cNvSpPr>
            <a:spLocks noGrp="1"/>
          </p:cNvSpPr>
          <p:nvPr>
            <p:ph idx="1"/>
          </p:nvPr>
        </p:nvSpPr>
        <p:spPr/>
        <p:txBody>
          <a:bodyPr/>
          <a:lstStyle/>
          <a:p>
            <a:r>
              <a:rPr lang="en-US" b="0" i="0" dirty="0">
                <a:solidFill>
                  <a:srgbClr val="242424"/>
                </a:solidFill>
                <a:effectLst/>
                <a:highlight>
                  <a:srgbClr val="FFFFFF"/>
                </a:highlight>
                <a:latin typeface="source-serif-pro"/>
              </a:rPr>
              <a:t>Amazon CloudFront is massively scaled and globally distributed. The CloudFront network has 225+ points of presence (</a:t>
            </a:r>
            <a:r>
              <a:rPr lang="en-US" b="0" i="0" dirty="0" err="1">
                <a:solidFill>
                  <a:srgbClr val="242424"/>
                </a:solidFill>
                <a:effectLst/>
                <a:highlight>
                  <a:srgbClr val="FFFFFF"/>
                </a:highlight>
                <a:latin typeface="source-serif-pro"/>
              </a:rPr>
              <a:t>PoPs</a:t>
            </a:r>
            <a:r>
              <a:rPr lang="en-US" b="0" i="0" dirty="0">
                <a:solidFill>
                  <a:srgbClr val="242424"/>
                </a:solidFill>
                <a:effectLst/>
                <a:highlight>
                  <a:srgbClr val="FFFFFF"/>
                </a:highlight>
                <a:latin typeface="source-serif-pro"/>
              </a:rPr>
              <a:t>) that are interconnected via the </a:t>
            </a:r>
            <a:r>
              <a:rPr lang="en-US" b="0" i="0" u="sng" dirty="0">
                <a:effectLst/>
                <a:highlight>
                  <a:srgbClr val="FFFFFF"/>
                </a:highlight>
                <a:latin typeface="source-serif-pro"/>
                <a:hlinkClick r:id="rId2"/>
              </a:rPr>
              <a:t>AWS backbone</a:t>
            </a:r>
            <a:r>
              <a:rPr lang="en-US" b="0" i="0" dirty="0">
                <a:solidFill>
                  <a:srgbClr val="242424"/>
                </a:solidFill>
                <a:effectLst/>
                <a:highlight>
                  <a:srgbClr val="FFFFFF"/>
                </a:highlight>
                <a:latin typeface="source-serif-pro"/>
              </a:rPr>
              <a:t> delivering ultra-low latency performance and high availability to your end users.</a:t>
            </a:r>
          </a:p>
          <a:p>
            <a:r>
              <a:rPr lang="en-US" b="0" i="0" dirty="0">
                <a:solidFill>
                  <a:srgbClr val="242424"/>
                </a:solidFill>
                <a:effectLst/>
                <a:highlight>
                  <a:srgbClr val="FFFFFF"/>
                </a:highlight>
                <a:latin typeface="source-serif-pro"/>
              </a:rPr>
              <a:t>The AWS backbone is a private network built on a global, fully redundant, parallel 100 GbE metro fiber network linked via trans-oceanic cables across the Atlantic, Pacific, and Indian Oceans, as well as, the Mediterranean, Red Sea, and South China Seas.</a:t>
            </a:r>
            <a:endParaRPr lang="en-IN" dirty="0"/>
          </a:p>
        </p:txBody>
      </p:sp>
    </p:spTree>
    <p:extLst>
      <p:ext uri="{BB962C8B-B14F-4D97-AF65-F5344CB8AC3E}">
        <p14:creationId xmlns:p14="http://schemas.microsoft.com/office/powerpoint/2010/main" val="224927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9313-1195-31E2-D919-7BA7522AB709}"/>
              </a:ext>
            </a:extLst>
          </p:cNvPr>
          <p:cNvSpPr>
            <a:spLocks noGrp="1"/>
          </p:cNvSpPr>
          <p:nvPr>
            <p:ph type="title"/>
          </p:nvPr>
        </p:nvSpPr>
        <p:spPr/>
        <p:txBody>
          <a:bodyPr/>
          <a:lstStyle/>
          <a:p>
            <a:r>
              <a:rPr lang="en-US" dirty="0"/>
              <a:t>Integration with Aws</a:t>
            </a:r>
            <a:endParaRPr lang="en-IN" dirty="0"/>
          </a:p>
        </p:txBody>
      </p:sp>
      <p:sp>
        <p:nvSpPr>
          <p:cNvPr id="3" name="Content Placeholder 2">
            <a:extLst>
              <a:ext uri="{FF2B5EF4-FFF2-40B4-BE49-F238E27FC236}">
                <a16:creationId xmlns:a16="http://schemas.microsoft.com/office/drawing/2014/main" id="{6633D050-A0AC-1FED-09FC-6ABEF672F78D}"/>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Amazon CloudFront is integrated with AWS services such as Amazon S3, Amazon EC2, Elastic Load Balancing, Amazon Route 53, and AWS Elemental Media Services for easy set-up.</a:t>
            </a:r>
          </a:p>
          <a:p>
            <a:pPr algn="l"/>
            <a:r>
              <a:rPr lang="en-US" b="0" i="0" dirty="0">
                <a:solidFill>
                  <a:srgbClr val="242424"/>
                </a:solidFill>
                <a:effectLst/>
                <a:highlight>
                  <a:srgbClr val="FFFFFF"/>
                </a:highlight>
                <a:latin typeface="source-serif-pro"/>
              </a:rPr>
              <a:t>As a developer, you can use the AWS management console or familiar developer tools such as CloudFormation templates, the AWS Cloud Development Kit, and APIs. CloudFront’s integration with Amazon </a:t>
            </a:r>
            <a:r>
              <a:rPr lang="en-US" b="0" i="0" dirty="0" err="1">
                <a:solidFill>
                  <a:srgbClr val="242424"/>
                </a:solidFill>
                <a:effectLst/>
                <a:highlight>
                  <a:srgbClr val="FFFFFF"/>
                </a:highlight>
                <a:latin typeface="source-serif-pro"/>
              </a:rPr>
              <a:t>Cloudwatch</a:t>
            </a:r>
            <a:r>
              <a:rPr lang="en-US" b="0" i="0" dirty="0">
                <a:solidFill>
                  <a:srgbClr val="242424"/>
                </a:solidFill>
                <a:effectLst/>
                <a:highlight>
                  <a:srgbClr val="FFFFFF"/>
                </a:highlight>
                <a:latin typeface="source-serif-pro"/>
              </a:rPr>
              <a:t> and Kinesis offers real-time observability through metrics and logs.</a:t>
            </a:r>
          </a:p>
          <a:p>
            <a:endParaRPr lang="en-IN" dirty="0"/>
          </a:p>
        </p:txBody>
      </p:sp>
    </p:spTree>
    <p:extLst>
      <p:ext uri="{BB962C8B-B14F-4D97-AF65-F5344CB8AC3E}">
        <p14:creationId xmlns:p14="http://schemas.microsoft.com/office/powerpoint/2010/main" val="405923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57BF-F1B2-173D-14A4-AB337B55ED1F}"/>
              </a:ext>
            </a:extLst>
          </p:cNvPr>
          <p:cNvSpPr>
            <a:spLocks noGrp="1"/>
          </p:cNvSpPr>
          <p:nvPr>
            <p:ph type="title"/>
          </p:nvPr>
        </p:nvSpPr>
        <p:spPr/>
        <p:txBody>
          <a:bodyPr/>
          <a:lstStyle/>
          <a:p>
            <a:r>
              <a:rPr lang="en-US" dirty="0"/>
              <a:t>Security At Edge</a:t>
            </a:r>
            <a:endParaRPr lang="en-IN" dirty="0"/>
          </a:p>
        </p:txBody>
      </p:sp>
      <p:sp>
        <p:nvSpPr>
          <p:cNvPr id="3" name="Content Placeholder 2">
            <a:extLst>
              <a:ext uri="{FF2B5EF4-FFF2-40B4-BE49-F238E27FC236}">
                <a16:creationId xmlns:a16="http://schemas.microsoft.com/office/drawing/2014/main" id="{3467CD29-8D72-43F2-CE65-07EF31E8E929}"/>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Amazon CloudFront is a highly secure CDN that provides both network and application level protection. All your CloudFront distributions are defended by default against the most frequently occurring network and transport layer DDoS attacks that target your websites or applications with AWS Shield Standard.</a:t>
            </a:r>
          </a:p>
          <a:p>
            <a:pPr algn="l"/>
            <a:r>
              <a:rPr lang="en-US" b="0" i="0" dirty="0">
                <a:solidFill>
                  <a:srgbClr val="242424"/>
                </a:solidFill>
                <a:effectLst/>
                <a:highlight>
                  <a:srgbClr val="FFFFFF"/>
                </a:highlight>
                <a:latin typeface="source-serif-pro"/>
              </a:rPr>
              <a:t>To defend against more complex attacks, you can add a flexible, layered security perimeter by integrating CloudFront with AWS Shield Advanced and AWS Web Application Firewall (WAF). Firewall rules, curated and managed by Amazon security experts, to protect against common CVEs and OWASP</a:t>
            </a:r>
          </a:p>
          <a:p>
            <a:endParaRPr lang="en-IN" dirty="0"/>
          </a:p>
        </p:txBody>
      </p:sp>
    </p:spTree>
    <p:extLst>
      <p:ext uri="{BB962C8B-B14F-4D97-AF65-F5344CB8AC3E}">
        <p14:creationId xmlns:p14="http://schemas.microsoft.com/office/powerpoint/2010/main" val="90677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F72E-AEA1-7329-7EF6-1BF199B08DAD}"/>
              </a:ext>
            </a:extLst>
          </p:cNvPr>
          <p:cNvSpPr>
            <a:spLocks noGrp="1"/>
          </p:cNvSpPr>
          <p:nvPr>
            <p:ph type="title"/>
          </p:nvPr>
        </p:nvSpPr>
        <p:spPr/>
        <p:txBody>
          <a:bodyPr/>
          <a:lstStyle/>
          <a:p>
            <a:r>
              <a:rPr lang="en-US" dirty="0"/>
              <a:t>Pricing</a:t>
            </a:r>
            <a:endParaRPr lang="en-IN" dirty="0"/>
          </a:p>
        </p:txBody>
      </p:sp>
      <p:pic>
        <p:nvPicPr>
          <p:cNvPr id="5" name="Content Placeholder 4">
            <a:extLst>
              <a:ext uri="{FF2B5EF4-FFF2-40B4-BE49-F238E27FC236}">
                <a16:creationId xmlns:a16="http://schemas.microsoft.com/office/drawing/2014/main" id="{FE43FFC2-2B23-47BA-2221-D1F3D7281AEE}"/>
              </a:ext>
            </a:extLst>
          </p:cNvPr>
          <p:cNvPicPr>
            <a:picLocks noGrp="1" noChangeAspect="1"/>
          </p:cNvPicPr>
          <p:nvPr>
            <p:ph idx="1"/>
          </p:nvPr>
        </p:nvPicPr>
        <p:blipFill>
          <a:blip r:embed="rId2"/>
          <a:stretch>
            <a:fillRect/>
          </a:stretch>
        </p:blipFill>
        <p:spPr>
          <a:xfrm>
            <a:off x="2037710" y="1872598"/>
            <a:ext cx="7792090" cy="3321221"/>
          </a:xfrm>
        </p:spPr>
      </p:pic>
    </p:spTree>
    <p:extLst>
      <p:ext uri="{BB962C8B-B14F-4D97-AF65-F5344CB8AC3E}">
        <p14:creationId xmlns:p14="http://schemas.microsoft.com/office/powerpoint/2010/main" val="84943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550</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Readex Pro</vt:lpstr>
      <vt:lpstr>source-serif-pro</vt:lpstr>
      <vt:lpstr>Office Theme</vt:lpstr>
      <vt:lpstr>Cloud Front</vt:lpstr>
      <vt:lpstr>Overview</vt:lpstr>
      <vt:lpstr>How it works?</vt:lpstr>
      <vt:lpstr>..</vt:lpstr>
      <vt:lpstr>..</vt:lpstr>
      <vt:lpstr>Key Benefits</vt:lpstr>
      <vt:lpstr>Integration with Aws</vt:lpstr>
      <vt:lpstr>Security At Edge</vt:lpstr>
      <vt:lpstr>Pricing</vt:lpstr>
      <vt:lpstr>Dynamic Content</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12</cp:revision>
  <dcterms:created xsi:type="dcterms:W3CDTF">2024-06-27T13:00:00Z</dcterms:created>
  <dcterms:modified xsi:type="dcterms:W3CDTF">2024-07-28T15:28:47Z</dcterms:modified>
</cp:coreProperties>
</file>